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77" r:id="rId5"/>
    <p:sldId id="2147374714" r:id="rId6"/>
    <p:sldId id="2147374716" r:id="rId7"/>
    <p:sldId id="2147374717" r:id="rId8"/>
    <p:sldId id="2147374719" r:id="rId9"/>
    <p:sldId id="2147374720" r:id="rId10"/>
    <p:sldId id="2147374728" r:id="rId11"/>
    <p:sldId id="2147374723" r:id="rId12"/>
    <p:sldId id="2147374722" r:id="rId13"/>
    <p:sldId id="2147476104" r:id="rId14"/>
    <p:sldId id="2147374725" r:id="rId15"/>
    <p:sldId id="2147374729" r:id="rId16"/>
    <p:sldId id="2147476105" r:id="rId17"/>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3577" autoAdjust="0"/>
  </p:normalViewPr>
  <p:slideViewPr>
    <p:cSldViewPr snapToGrid="0">
      <p:cViewPr varScale="1">
        <p:scale>
          <a:sx n="97" d="100"/>
          <a:sy n="97" d="100"/>
        </p:scale>
        <p:origin x="1512"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FEF6955-8FE5-4EBB-83F6-F5F31AE6CA50}" type="datetimeFigureOut">
              <a:rPr lang="en-GB" smtClean="0"/>
              <a:t>24/07/2024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BE68C8E-B3CC-4BA8-AEE8-72728097675A}" type="slidenum">
              <a:rPr lang="en-GB" smtClean="0"/>
              <a:t>‹#›</a:t>
            </a:fld>
            <a:endParaRPr lang="en-GB"/>
          </a:p>
        </p:txBody>
      </p:sp>
    </p:spTree>
    <p:extLst>
      <p:ext uri="{BB962C8B-B14F-4D97-AF65-F5344CB8AC3E}">
        <p14:creationId xmlns:p14="http://schemas.microsoft.com/office/powerpoint/2010/main" val="293479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E68C8E-B3CC-4BA8-AEE8-72728097675A}" type="slidenum">
              <a:rPr lang="en-GB" smtClean="0"/>
              <a:t>2</a:t>
            </a:fld>
            <a:endParaRPr lang="en-GB"/>
          </a:p>
        </p:txBody>
      </p:sp>
    </p:spTree>
    <p:extLst>
      <p:ext uri="{BB962C8B-B14F-4D97-AF65-F5344CB8AC3E}">
        <p14:creationId xmlns:p14="http://schemas.microsoft.com/office/powerpoint/2010/main" val="77330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03F7C"/>
                </a:solidFill>
                <a:latin typeface="Frutiger LT Pro 45 Light"/>
                <a:cs typeface="Frutiger LT Pro 45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03F7C"/>
                </a:solidFill>
                <a:latin typeface="Frutiger LT Pro 45 Light"/>
                <a:cs typeface="Frutiger LT Pro 45 Ligh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03F7C"/>
                </a:solidFill>
                <a:latin typeface="Frutiger LT Pro 45 Light"/>
                <a:cs typeface="Frutiger LT Pro 45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6362"/>
            <a:ext cx="10679430" cy="7547609"/>
          </a:xfrm>
          <a:custGeom>
            <a:avLst/>
            <a:gdLst/>
            <a:ahLst/>
            <a:cxnLst/>
            <a:rect l="l" t="t" r="r" b="b"/>
            <a:pathLst>
              <a:path w="10679430" h="7547609">
                <a:moveTo>
                  <a:pt x="0" y="7547292"/>
                </a:moveTo>
                <a:lnTo>
                  <a:pt x="10679290" y="7547292"/>
                </a:lnTo>
                <a:lnTo>
                  <a:pt x="10679290" y="0"/>
                </a:lnTo>
                <a:lnTo>
                  <a:pt x="0" y="0"/>
                </a:lnTo>
                <a:lnTo>
                  <a:pt x="0" y="7547292"/>
                </a:lnTo>
                <a:close/>
              </a:path>
            </a:pathLst>
          </a:custGeom>
          <a:solidFill>
            <a:srgbClr val="203E7B"/>
          </a:solidFill>
        </p:spPr>
        <p:txBody>
          <a:bodyPr wrap="square" lIns="0" tIns="0" rIns="0" bIns="0" rtlCol="0"/>
          <a:lstStyle/>
          <a:p>
            <a:endParaRPr/>
          </a:p>
        </p:txBody>
      </p:sp>
      <p:sp>
        <p:nvSpPr>
          <p:cNvPr id="17" name="bk object 17"/>
          <p:cNvSpPr/>
          <p:nvPr/>
        </p:nvSpPr>
        <p:spPr>
          <a:xfrm>
            <a:off x="6350" y="6362"/>
            <a:ext cx="10679430" cy="7547609"/>
          </a:xfrm>
          <a:custGeom>
            <a:avLst/>
            <a:gdLst/>
            <a:ahLst/>
            <a:cxnLst/>
            <a:rect l="l" t="t" r="r" b="b"/>
            <a:pathLst>
              <a:path w="10679430" h="7547609">
                <a:moveTo>
                  <a:pt x="0" y="7547292"/>
                </a:moveTo>
                <a:lnTo>
                  <a:pt x="10679303" y="7547292"/>
                </a:lnTo>
                <a:lnTo>
                  <a:pt x="10679303" y="0"/>
                </a:lnTo>
                <a:lnTo>
                  <a:pt x="0" y="0"/>
                </a:lnTo>
                <a:lnTo>
                  <a:pt x="0" y="7547292"/>
                </a:lnTo>
                <a:close/>
              </a:path>
            </a:pathLst>
          </a:custGeom>
          <a:ln w="12700">
            <a:solidFill>
              <a:srgbClr val="231F20"/>
            </a:solidFill>
          </a:ln>
        </p:spPr>
        <p:txBody>
          <a:bodyPr wrap="square" lIns="0" tIns="0" rIns="0" bIns="0" rtlCol="0"/>
          <a:lstStyle/>
          <a:p>
            <a:endParaRPr/>
          </a:p>
        </p:txBody>
      </p:sp>
      <p:sp>
        <p:nvSpPr>
          <p:cNvPr id="18" name="bk object 18"/>
          <p:cNvSpPr/>
          <p:nvPr/>
        </p:nvSpPr>
        <p:spPr>
          <a:xfrm>
            <a:off x="2791205" y="2142379"/>
            <a:ext cx="5131394" cy="97893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5700" y="355605"/>
            <a:ext cx="5235575" cy="452120"/>
          </a:xfrm>
          <a:prstGeom prst="rect">
            <a:avLst/>
          </a:prstGeom>
        </p:spPr>
        <p:txBody>
          <a:bodyPr wrap="square" lIns="0" tIns="0" rIns="0" bIns="0">
            <a:spAutoFit/>
          </a:bodyPr>
          <a:lstStyle>
            <a:lvl1pPr>
              <a:defRPr sz="2800" b="1" i="0">
                <a:solidFill>
                  <a:srgbClr val="203F7C"/>
                </a:solidFill>
                <a:latin typeface="Frutiger LT Pro 45 Light"/>
                <a:cs typeface="Frutiger LT Pro 45 Light"/>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7/24/2024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a:extLst>
              <a:ext uri="{FF2B5EF4-FFF2-40B4-BE49-F238E27FC236}">
                <a16:creationId xmlns:a16="http://schemas.microsoft.com/office/drawing/2014/main" id="{B934D394-735F-49EE-B6BD-6F56EBD6B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3906"/>
            <a:ext cx="10693400" cy="67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ubtitle 2">
            <a:extLst>
              <a:ext uri="{FF2B5EF4-FFF2-40B4-BE49-F238E27FC236}">
                <a16:creationId xmlns:a16="http://schemas.microsoft.com/office/drawing/2014/main" id="{8FFEFEF6-D236-4046-9B03-FEF60506504C}"/>
              </a:ext>
            </a:extLst>
          </p:cNvPr>
          <p:cNvSpPr>
            <a:spLocks noGrp="1" noChangeArrowheads="1"/>
          </p:cNvSpPr>
          <p:nvPr/>
        </p:nvSpPr>
        <p:spPr bwMode="auto">
          <a:xfrm>
            <a:off x="1336675" y="3695099"/>
            <a:ext cx="8020050" cy="145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en-US" altLang="en-US" sz="1754">
              <a:solidFill>
                <a:srgbClr val="34B0E4"/>
              </a:solidFill>
              <a:latin typeface="Arial" panose="020B0604020202020204" pitchFamily="34" charset="0"/>
              <a:cs typeface="Arial" panose="020B0604020202020204" pitchFamily="34" charset="0"/>
            </a:endParaRPr>
          </a:p>
        </p:txBody>
      </p:sp>
      <p:pic>
        <p:nvPicPr>
          <p:cNvPr id="4" name="Content Placeholder 3" descr="A black background with white text&#10;&#10;Description automatically generated with low confidence">
            <a:extLst>
              <a:ext uri="{FF2B5EF4-FFF2-40B4-BE49-F238E27FC236}">
                <a16:creationId xmlns:a16="http://schemas.microsoft.com/office/drawing/2014/main" id="{4E99918E-B738-4809-9A0E-881AE46E5EB9}"/>
              </a:ext>
            </a:extLst>
          </p:cNvPr>
          <p:cNvPicPr>
            <a:picLocks noGrp="1" noChangeAspect="1"/>
          </p:cNvPicPr>
          <p:nvPr>
            <p:ph idx="1"/>
          </p:nvPr>
        </p:nvPicPr>
        <p:blipFill>
          <a:blip r:embed="rId3"/>
          <a:stretch>
            <a:fillRect/>
          </a:stretch>
        </p:blipFill>
        <p:spPr>
          <a:xfrm>
            <a:off x="9627331" y="63524"/>
            <a:ext cx="980956" cy="524923"/>
          </a:xfrm>
        </p:spPr>
      </p:pic>
      <p:sp>
        <p:nvSpPr>
          <p:cNvPr id="5" name="TextBox 4">
            <a:extLst>
              <a:ext uri="{FF2B5EF4-FFF2-40B4-BE49-F238E27FC236}">
                <a16:creationId xmlns:a16="http://schemas.microsoft.com/office/drawing/2014/main" id="{6A8A4008-583E-6E51-C38B-ECFEC8E18774}"/>
              </a:ext>
            </a:extLst>
          </p:cNvPr>
          <p:cNvSpPr txBox="1"/>
          <p:nvPr/>
        </p:nvSpPr>
        <p:spPr>
          <a:xfrm>
            <a:off x="1066069" y="273545"/>
            <a:ext cx="8125142" cy="416268"/>
          </a:xfrm>
          <a:prstGeom prst="rect">
            <a:avLst/>
          </a:prstGeom>
          <a:noFill/>
        </p:spPr>
        <p:txBody>
          <a:bodyPr wrap="square" rtlCol="0">
            <a:spAutoFit/>
          </a:bodyPr>
          <a:lstStyle/>
          <a:p>
            <a:pPr algn="ctr"/>
            <a:r>
              <a:rPr lang="en-GB" sz="2105" dirty="0"/>
              <a:t>Introduction</a:t>
            </a:r>
          </a:p>
        </p:txBody>
      </p:sp>
      <p:sp>
        <p:nvSpPr>
          <p:cNvPr id="2" name="TextBox 1">
            <a:extLst>
              <a:ext uri="{FF2B5EF4-FFF2-40B4-BE49-F238E27FC236}">
                <a16:creationId xmlns:a16="http://schemas.microsoft.com/office/drawing/2014/main" id="{4A6B8AB3-3CF7-704C-DEBB-FF5735A43861}"/>
              </a:ext>
            </a:extLst>
          </p:cNvPr>
          <p:cNvSpPr txBox="1"/>
          <p:nvPr/>
        </p:nvSpPr>
        <p:spPr>
          <a:xfrm>
            <a:off x="0" y="617277"/>
            <a:ext cx="10693400" cy="4298677"/>
          </a:xfrm>
          <a:prstGeom prst="rect">
            <a:avLst/>
          </a:prstGeom>
          <a:noFill/>
        </p:spPr>
        <p:txBody>
          <a:bodyPr wrap="square" rtlCol="0">
            <a:spAutoFit/>
          </a:bodyPr>
          <a:lstStyle/>
          <a:p>
            <a:r>
              <a:rPr lang="en-GB" sz="1228" dirty="0"/>
              <a:t>As </a:t>
            </a:r>
            <a:r>
              <a:rPr lang="en-GB" sz="1600" dirty="0"/>
              <a:t>we move into 2024/25, we have taken stock of our system maturity and have challenged ourselves to think through how we can make the highest impact changes for our populations. Now the ICB is starting to recover from the long legacy of the COVID-19 pandemic we have grand ambitions to radically improve health and care experiences and outcomes for the people we serve.  In 2024/25 the ICB, working within our wider system partners in the ICS,  will  develop so that we can deliver the areas where we believe we can and need to have the biggest impact.  </a:t>
            </a:r>
          </a:p>
          <a:p>
            <a:endParaRPr lang="en-GB" sz="1600" dirty="0"/>
          </a:p>
          <a:p>
            <a:r>
              <a:rPr lang="en-GB" sz="1600" dirty="0"/>
              <a:t>In this second-year refresh of our Joint Forward Plan, we have  set out  our renewed and refreshed strategy, re-confirming our shared ambitions and direction for our ICB within the wider ICS.  Our Joint Forward Plan refresh sets  out how within our Strategy we will focus on how we transform and shape the health care experiences and outcomes for our population.  </a:t>
            </a:r>
          </a:p>
          <a:p>
            <a:endParaRPr lang="en-GB" sz="1600" dirty="0"/>
          </a:p>
          <a:p>
            <a:r>
              <a:rPr lang="en-GB" sz="1600" dirty="0"/>
              <a:t>We will  plan our services to respond to the continuing rise of chronic ill-health and frailty, shifting the focus to preventing ill health and tackling the wider determinants of health.   We will drive the future design of our system, to set up a model which integrates cares so that people can access healthcare in a joined- up way that is as local to them as possible.</a:t>
            </a:r>
          </a:p>
          <a:p>
            <a:endParaRPr lang="en-GB" sz="1600" dirty="0"/>
          </a:p>
          <a:p>
            <a:r>
              <a:rPr lang="en-GB" sz="1600" dirty="0"/>
              <a:t>This will mean that our ICB will work with partners to ensure:</a:t>
            </a:r>
          </a:p>
          <a:p>
            <a:endParaRPr lang="en-GB" sz="1228" dirty="0"/>
          </a:p>
          <a:p>
            <a:r>
              <a:rPr lang="en-GB" sz="1053" dirty="0"/>
              <a:t> </a:t>
            </a:r>
          </a:p>
          <a:p>
            <a:endParaRPr lang="en-GB" sz="1053" dirty="0"/>
          </a:p>
        </p:txBody>
      </p:sp>
      <p:pic>
        <p:nvPicPr>
          <p:cNvPr id="3" name="Picture 18" descr="Shape, circle&#10;&#10;Description automatically generated">
            <a:extLst>
              <a:ext uri="{FF2B5EF4-FFF2-40B4-BE49-F238E27FC236}">
                <a16:creationId xmlns:a16="http://schemas.microsoft.com/office/drawing/2014/main" id="{EAC96768-C19C-183B-8469-F90DE11800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705" y="4624683"/>
            <a:ext cx="330811" cy="33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10D1FAE-F1D8-CDA0-83EA-5A146A73BC23}"/>
              </a:ext>
            </a:extLst>
          </p:cNvPr>
          <p:cNvSpPr txBox="1"/>
          <p:nvPr/>
        </p:nvSpPr>
        <p:spPr>
          <a:xfrm>
            <a:off x="1066069" y="4644026"/>
            <a:ext cx="8902514" cy="307777"/>
          </a:xfrm>
          <a:prstGeom prst="rect">
            <a:avLst/>
          </a:prstGeom>
          <a:noFill/>
        </p:spPr>
        <p:txBody>
          <a:bodyPr wrap="square" rtlCol="0">
            <a:spAutoFit/>
          </a:bodyPr>
          <a:lstStyle/>
          <a:p>
            <a:r>
              <a:rPr lang="en-GB" sz="1400" dirty="0"/>
              <a:t>A much greater emphasis on system leadership, maximising interdependencies and mutual accountability</a:t>
            </a:r>
          </a:p>
        </p:txBody>
      </p:sp>
      <p:pic>
        <p:nvPicPr>
          <p:cNvPr id="8" name="Picture 17" descr="Shape, circle&#10;&#10;Description automatically generated">
            <a:extLst>
              <a:ext uri="{FF2B5EF4-FFF2-40B4-BE49-F238E27FC236}">
                <a16:creationId xmlns:a16="http://schemas.microsoft.com/office/drawing/2014/main" id="{294EAD04-C307-8719-F3C5-59BA8CE79F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705" y="5044660"/>
            <a:ext cx="318498" cy="31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F809B7B-EDED-A83A-4C44-1D9AEC81D602}"/>
              </a:ext>
            </a:extLst>
          </p:cNvPr>
          <p:cNvSpPr txBox="1"/>
          <p:nvPr/>
        </p:nvSpPr>
        <p:spPr>
          <a:xfrm>
            <a:off x="1066069" y="5022221"/>
            <a:ext cx="8902514" cy="307777"/>
          </a:xfrm>
          <a:prstGeom prst="rect">
            <a:avLst/>
          </a:prstGeom>
          <a:noFill/>
        </p:spPr>
        <p:txBody>
          <a:bodyPr wrap="square" rtlCol="0">
            <a:spAutoFit/>
          </a:bodyPr>
          <a:lstStyle/>
          <a:p>
            <a:r>
              <a:rPr lang="en-GB" sz="1400" dirty="0"/>
              <a:t>Focus on maximising the capability and potential of our operating model</a:t>
            </a:r>
          </a:p>
        </p:txBody>
      </p:sp>
      <p:pic>
        <p:nvPicPr>
          <p:cNvPr id="11" name="Picture 16" descr="Shape, circle&#10;&#10;Description automatically generated">
            <a:extLst>
              <a:ext uri="{FF2B5EF4-FFF2-40B4-BE49-F238E27FC236}">
                <a16:creationId xmlns:a16="http://schemas.microsoft.com/office/drawing/2014/main" id="{71A0A908-800B-E96F-EB8F-A5257186CD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018" y="5510927"/>
            <a:ext cx="318498" cy="31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6FEA9219-3F10-85B3-1D6F-373BDDBA952F}"/>
              </a:ext>
            </a:extLst>
          </p:cNvPr>
          <p:cNvSpPr txBox="1"/>
          <p:nvPr/>
        </p:nvSpPr>
        <p:spPr>
          <a:xfrm>
            <a:off x="1066069" y="5535133"/>
            <a:ext cx="8902514" cy="307777"/>
          </a:xfrm>
          <a:prstGeom prst="rect">
            <a:avLst/>
          </a:prstGeom>
          <a:noFill/>
        </p:spPr>
        <p:txBody>
          <a:bodyPr wrap="square" rtlCol="0">
            <a:spAutoFit/>
          </a:bodyPr>
          <a:lstStyle/>
          <a:p>
            <a:r>
              <a:rPr lang="en-GB" sz="1400" dirty="0"/>
              <a:t>Prioritise system level actions that drive the refreshed ICS strategy</a:t>
            </a:r>
          </a:p>
        </p:txBody>
      </p:sp>
      <p:sp>
        <p:nvSpPr>
          <p:cNvPr id="12" name="TextBox 11">
            <a:extLst>
              <a:ext uri="{FF2B5EF4-FFF2-40B4-BE49-F238E27FC236}">
                <a16:creationId xmlns:a16="http://schemas.microsoft.com/office/drawing/2014/main" id="{7E22E32D-4D75-8F13-B66A-1BB224ECD9B4}"/>
              </a:ext>
            </a:extLst>
          </p:cNvPr>
          <p:cNvSpPr txBox="1"/>
          <p:nvPr/>
        </p:nvSpPr>
        <p:spPr>
          <a:xfrm>
            <a:off x="228290" y="6060593"/>
            <a:ext cx="10236820" cy="338554"/>
          </a:xfrm>
          <a:prstGeom prst="rect">
            <a:avLst/>
          </a:prstGeom>
          <a:noFill/>
        </p:spPr>
        <p:txBody>
          <a:bodyPr wrap="square" rtlCol="0">
            <a:spAutoFit/>
          </a:bodyPr>
          <a:lstStyle/>
          <a:p>
            <a:r>
              <a:rPr lang="en-GB" sz="1600" dirty="0"/>
              <a:t>We have set out in the Joint Forward Plan how we will deliver this in our organisation through our drivers for change</a:t>
            </a:r>
          </a:p>
        </p:txBody>
      </p:sp>
    </p:spTree>
    <p:extLst>
      <p:ext uri="{BB962C8B-B14F-4D97-AF65-F5344CB8AC3E}">
        <p14:creationId xmlns:p14="http://schemas.microsoft.com/office/powerpoint/2010/main" val="418553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B045F2-D356-CCB7-0A39-6DA331FED94A}"/>
              </a:ext>
            </a:extLst>
          </p:cNvPr>
          <p:cNvSpPr/>
          <p:nvPr/>
        </p:nvSpPr>
        <p:spPr>
          <a:xfrm>
            <a:off x="79260" y="1891039"/>
            <a:ext cx="1180338" cy="630833"/>
          </a:xfrm>
          <a:prstGeom prst="rect">
            <a:avLst/>
          </a:prstGeom>
          <a:solidFill>
            <a:srgbClr val="F08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latin typeface="Calibri" panose="020F0502020204030204" pitchFamily="34" charset="0"/>
                <a:cs typeface="Calibri" panose="020F0502020204030204" pitchFamily="34" charset="0"/>
              </a:rPr>
              <a:t>Our Ambitions</a:t>
            </a:r>
          </a:p>
        </p:txBody>
      </p:sp>
      <p:sp>
        <p:nvSpPr>
          <p:cNvPr id="4" name="Rectangle 3">
            <a:extLst>
              <a:ext uri="{FF2B5EF4-FFF2-40B4-BE49-F238E27FC236}">
                <a16:creationId xmlns:a16="http://schemas.microsoft.com/office/drawing/2014/main" id="{68BC0F2C-BDDB-534E-6B85-A8621AE73E19}"/>
              </a:ext>
            </a:extLst>
          </p:cNvPr>
          <p:cNvSpPr/>
          <p:nvPr/>
        </p:nvSpPr>
        <p:spPr>
          <a:xfrm>
            <a:off x="79261" y="2551479"/>
            <a:ext cx="1196884" cy="374235"/>
          </a:xfrm>
          <a:prstGeom prst="rect">
            <a:avLst/>
          </a:prstGeom>
          <a:solidFill>
            <a:srgbClr val="B21F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latin typeface="Calibri" panose="020F0502020204030204" pitchFamily="34" charset="0"/>
                <a:cs typeface="Calibri" panose="020F0502020204030204" pitchFamily="34" charset="0"/>
              </a:rPr>
              <a:t>Big 4 health outcomes</a:t>
            </a:r>
          </a:p>
        </p:txBody>
      </p:sp>
      <p:sp>
        <p:nvSpPr>
          <p:cNvPr id="8" name="Rectangle 7">
            <a:extLst>
              <a:ext uri="{FF2B5EF4-FFF2-40B4-BE49-F238E27FC236}">
                <a16:creationId xmlns:a16="http://schemas.microsoft.com/office/drawing/2014/main" id="{6FD55DA2-F2F7-5A83-7FD7-80A6F6E4633A}"/>
              </a:ext>
            </a:extLst>
          </p:cNvPr>
          <p:cNvSpPr/>
          <p:nvPr/>
        </p:nvSpPr>
        <p:spPr>
          <a:xfrm>
            <a:off x="79260" y="2948208"/>
            <a:ext cx="1196885" cy="3072105"/>
          </a:xfrm>
          <a:prstGeom prst="rect">
            <a:avLst/>
          </a:prstGeom>
          <a:solidFill>
            <a:srgbClr val="7BB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latin typeface="Calibri" panose="020F0502020204030204" pitchFamily="34" charset="0"/>
                <a:cs typeface="Calibri" panose="020F0502020204030204" pitchFamily="34" charset="0"/>
              </a:rPr>
              <a:t>Key deliverables for 2024/25</a:t>
            </a:r>
          </a:p>
        </p:txBody>
      </p:sp>
      <p:sp>
        <p:nvSpPr>
          <p:cNvPr id="11" name="Rectangle 10">
            <a:extLst>
              <a:ext uri="{FF2B5EF4-FFF2-40B4-BE49-F238E27FC236}">
                <a16:creationId xmlns:a16="http://schemas.microsoft.com/office/drawing/2014/main" id="{9C44F5C1-C663-4463-BB00-55B0CD042EBD}"/>
              </a:ext>
            </a:extLst>
          </p:cNvPr>
          <p:cNvSpPr/>
          <p:nvPr/>
        </p:nvSpPr>
        <p:spPr>
          <a:xfrm>
            <a:off x="1341310" y="2548645"/>
            <a:ext cx="1610101" cy="374235"/>
          </a:xfrm>
          <a:prstGeom prst="rect">
            <a:avLst/>
          </a:prstGeom>
          <a:solidFill>
            <a:srgbClr val="ED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Reducing harm from cancer</a:t>
            </a:r>
          </a:p>
        </p:txBody>
      </p:sp>
      <p:sp>
        <p:nvSpPr>
          <p:cNvPr id="16" name="Rectangle 15">
            <a:extLst>
              <a:ext uri="{FF2B5EF4-FFF2-40B4-BE49-F238E27FC236}">
                <a16:creationId xmlns:a16="http://schemas.microsoft.com/office/drawing/2014/main" id="{4D72F7AB-85DF-C033-2D95-37333D66ED00}"/>
              </a:ext>
            </a:extLst>
          </p:cNvPr>
          <p:cNvSpPr/>
          <p:nvPr/>
        </p:nvSpPr>
        <p:spPr>
          <a:xfrm>
            <a:off x="1341309" y="2949754"/>
            <a:ext cx="1610102" cy="3069038"/>
          </a:xfrm>
          <a:prstGeom prst="rect">
            <a:avLst/>
          </a:prstGeom>
          <a:solidFill>
            <a:srgbClr val="DFEECE"/>
          </a:solidFill>
          <a:ln>
            <a:solidFill>
              <a:srgbClr val="7BB93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28" dirty="0">
                <a:solidFill>
                  <a:schemeClr val="tx1"/>
                </a:solidFill>
                <a:latin typeface="Calibri" panose="020F0502020204030204" pitchFamily="34" charset="0"/>
                <a:cs typeface="Calibri" panose="020F0502020204030204" pitchFamily="34" charset="0"/>
              </a:rPr>
              <a:t>Improve performance against the headline 62-day standard to 70% and the 28-day Faster Diagnosis  Standard to 77% by March 2025</a:t>
            </a:r>
          </a:p>
          <a:p>
            <a:r>
              <a:rPr lang="en-GB" sz="1228" dirty="0">
                <a:solidFill>
                  <a:schemeClr val="tx1"/>
                </a:solidFill>
                <a:latin typeface="Calibri" panose="020F0502020204030204" pitchFamily="34" charset="0"/>
                <a:cs typeface="Calibri" panose="020F0502020204030204" pitchFamily="34" charset="0"/>
              </a:rPr>
              <a:t>Increase the percentage of patients diagnosed with cancers  at stages 1 and 2 in line with the 75% early diagnosis ambition by 2028.</a:t>
            </a:r>
          </a:p>
        </p:txBody>
      </p:sp>
      <p:sp>
        <p:nvSpPr>
          <p:cNvPr id="30" name="Rectangle 29">
            <a:extLst>
              <a:ext uri="{FF2B5EF4-FFF2-40B4-BE49-F238E27FC236}">
                <a16:creationId xmlns:a16="http://schemas.microsoft.com/office/drawing/2014/main" id="{83677D86-F45F-2607-9261-9459B701BB42}"/>
              </a:ext>
            </a:extLst>
          </p:cNvPr>
          <p:cNvSpPr/>
          <p:nvPr/>
        </p:nvSpPr>
        <p:spPr>
          <a:xfrm>
            <a:off x="3016575" y="2559672"/>
            <a:ext cx="1704341" cy="374235"/>
          </a:xfrm>
          <a:prstGeom prst="rect">
            <a:avLst/>
          </a:prstGeom>
          <a:solidFill>
            <a:srgbClr val="ED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Cutting cardiovascular disease</a:t>
            </a:r>
          </a:p>
        </p:txBody>
      </p:sp>
      <p:sp>
        <p:nvSpPr>
          <p:cNvPr id="31" name="Rectangle 30">
            <a:extLst>
              <a:ext uri="{FF2B5EF4-FFF2-40B4-BE49-F238E27FC236}">
                <a16:creationId xmlns:a16="http://schemas.microsoft.com/office/drawing/2014/main" id="{8E6509E6-85CB-4901-78F5-92B9ED8895ED}"/>
              </a:ext>
            </a:extLst>
          </p:cNvPr>
          <p:cNvSpPr/>
          <p:nvPr/>
        </p:nvSpPr>
        <p:spPr>
          <a:xfrm>
            <a:off x="4786080" y="2565947"/>
            <a:ext cx="2946989" cy="374234"/>
          </a:xfrm>
          <a:prstGeom prst="rect">
            <a:avLst/>
          </a:prstGeom>
          <a:solidFill>
            <a:srgbClr val="ED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Living with frailty</a:t>
            </a:r>
          </a:p>
        </p:txBody>
      </p:sp>
      <p:sp>
        <p:nvSpPr>
          <p:cNvPr id="32" name="Rectangle 31">
            <a:extLst>
              <a:ext uri="{FF2B5EF4-FFF2-40B4-BE49-F238E27FC236}">
                <a16:creationId xmlns:a16="http://schemas.microsoft.com/office/drawing/2014/main" id="{4F220604-5A10-BDE8-892A-2E0D25F6AE1A}"/>
              </a:ext>
            </a:extLst>
          </p:cNvPr>
          <p:cNvSpPr/>
          <p:nvPr/>
        </p:nvSpPr>
        <p:spPr>
          <a:xfrm>
            <a:off x="7798233" y="2556828"/>
            <a:ext cx="2659568" cy="368885"/>
          </a:xfrm>
          <a:prstGeom prst="rect">
            <a:avLst/>
          </a:prstGeom>
          <a:solidFill>
            <a:srgbClr val="EDC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Enabling mental health resilience</a:t>
            </a:r>
          </a:p>
        </p:txBody>
      </p:sp>
      <p:sp>
        <p:nvSpPr>
          <p:cNvPr id="36" name="Rectangle 35">
            <a:extLst>
              <a:ext uri="{FF2B5EF4-FFF2-40B4-BE49-F238E27FC236}">
                <a16:creationId xmlns:a16="http://schemas.microsoft.com/office/drawing/2014/main" id="{430308B3-6A48-B317-DA4C-26D810186078}"/>
              </a:ext>
            </a:extLst>
          </p:cNvPr>
          <p:cNvSpPr/>
          <p:nvPr/>
        </p:nvSpPr>
        <p:spPr>
          <a:xfrm>
            <a:off x="473684" y="1198985"/>
            <a:ext cx="2173712" cy="6027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79" dirty="0"/>
              <a:t>2hj</a:t>
            </a:r>
          </a:p>
        </p:txBody>
      </p:sp>
      <p:sp>
        <p:nvSpPr>
          <p:cNvPr id="37" name="Rectangle 36">
            <a:extLst>
              <a:ext uri="{FF2B5EF4-FFF2-40B4-BE49-F238E27FC236}">
                <a16:creationId xmlns:a16="http://schemas.microsoft.com/office/drawing/2014/main" id="{75FFAB51-1B11-6F61-E384-00C08AC775DA}"/>
              </a:ext>
            </a:extLst>
          </p:cNvPr>
          <p:cNvSpPr/>
          <p:nvPr/>
        </p:nvSpPr>
        <p:spPr>
          <a:xfrm>
            <a:off x="8395173" y="1370778"/>
            <a:ext cx="2173712" cy="6027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79"/>
          </a:p>
        </p:txBody>
      </p:sp>
      <p:sp>
        <p:nvSpPr>
          <p:cNvPr id="38" name="TextBox 37">
            <a:extLst>
              <a:ext uri="{FF2B5EF4-FFF2-40B4-BE49-F238E27FC236}">
                <a16:creationId xmlns:a16="http://schemas.microsoft.com/office/drawing/2014/main" id="{16937909-FBD7-F95A-179B-AE4661A13140}"/>
              </a:ext>
            </a:extLst>
          </p:cNvPr>
          <p:cNvSpPr txBox="1"/>
          <p:nvPr/>
        </p:nvSpPr>
        <p:spPr>
          <a:xfrm>
            <a:off x="62713" y="857972"/>
            <a:ext cx="8375579" cy="470257"/>
          </a:xfrm>
          <a:prstGeom prst="rect">
            <a:avLst/>
          </a:prstGeom>
          <a:noFill/>
        </p:spPr>
        <p:txBody>
          <a:bodyPr wrap="square" rtlCol="0">
            <a:spAutoFit/>
          </a:bodyPr>
          <a:lstStyle/>
          <a:p>
            <a:r>
              <a:rPr lang="en-GB" sz="2456" dirty="0">
                <a:cs typeface="Calibri" panose="020F0502020204030204" pitchFamily="34" charset="0"/>
              </a:rPr>
              <a:t>Appendix 1: Joint Forward Plan refresh: delivery for 2024/25</a:t>
            </a:r>
            <a:endParaRPr lang="en-GB" sz="2456"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0DA743B-A04D-49A8-EAFC-CE77D25CD198}"/>
              </a:ext>
            </a:extLst>
          </p:cNvPr>
          <p:cNvSpPr/>
          <p:nvPr/>
        </p:nvSpPr>
        <p:spPr>
          <a:xfrm>
            <a:off x="66615" y="1402335"/>
            <a:ext cx="1192983" cy="4511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latin typeface="Calibri" panose="020F0502020204030204" pitchFamily="34" charset="0"/>
                <a:cs typeface="Calibri" panose="020F0502020204030204" pitchFamily="34" charset="0"/>
              </a:rPr>
              <a:t>Our aims</a:t>
            </a:r>
          </a:p>
        </p:txBody>
      </p:sp>
      <p:sp>
        <p:nvSpPr>
          <p:cNvPr id="10" name="Rectangle 9">
            <a:extLst>
              <a:ext uri="{FF2B5EF4-FFF2-40B4-BE49-F238E27FC236}">
                <a16:creationId xmlns:a16="http://schemas.microsoft.com/office/drawing/2014/main" id="{178612E4-B3C8-6F96-3EF6-681D4F9C3B50}"/>
              </a:ext>
            </a:extLst>
          </p:cNvPr>
          <p:cNvSpPr/>
          <p:nvPr/>
        </p:nvSpPr>
        <p:spPr>
          <a:xfrm>
            <a:off x="1341308" y="1402335"/>
            <a:ext cx="9116493" cy="45112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Narrowing the gap in healthy life expectancy by 2030</a:t>
            </a:r>
          </a:p>
          <a:p>
            <a:pPr algn="ctr"/>
            <a:r>
              <a:rPr lang="en-GB" sz="1228" dirty="0">
                <a:solidFill>
                  <a:schemeClr val="tx1"/>
                </a:solidFill>
                <a:latin typeface="Calibri" panose="020F0502020204030204" pitchFamily="34" charset="0"/>
                <a:cs typeface="Calibri" panose="020F0502020204030204" pitchFamily="34" charset="0"/>
              </a:rPr>
              <a:t>Increasing healthy life expectancy by five years by 2035</a:t>
            </a:r>
          </a:p>
        </p:txBody>
      </p:sp>
      <p:sp>
        <p:nvSpPr>
          <p:cNvPr id="39" name="Rectangle 38">
            <a:extLst>
              <a:ext uri="{FF2B5EF4-FFF2-40B4-BE49-F238E27FC236}">
                <a16:creationId xmlns:a16="http://schemas.microsoft.com/office/drawing/2014/main" id="{05452E0A-20B8-D41A-C7E7-E18689763877}"/>
              </a:ext>
            </a:extLst>
          </p:cNvPr>
          <p:cNvSpPr/>
          <p:nvPr/>
        </p:nvSpPr>
        <p:spPr>
          <a:xfrm>
            <a:off x="1341309" y="2225299"/>
            <a:ext cx="4185551" cy="280474"/>
          </a:xfrm>
          <a:prstGeom prst="rect">
            <a:avLst/>
          </a:prstGeom>
          <a:solidFill>
            <a:srgbClr val="FEEE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Enabling wellbeing, health and care equity</a:t>
            </a:r>
          </a:p>
        </p:txBody>
      </p:sp>
      <p:sp>
        <p:nvSpPr>
          <p:cNvPr id="40" name="Rectangle 39">
            <a:extLst>
              <a:ext uri="{FF2B5EF4-FFF2-40B4-BE49-F238E27FC236}">
                <a16:creationId xmlns:a16="http://schemas.microsoft.com/office/drawing/2014/main" id="{727F5611-2E24-1845-BD9F-CF629B549376}"/>
              </a:ext>
            </a:extLst>
          </p:cNvPr>
          <p:cNvSpPr/>
          <p:nvPr/>
        </p:nvSpPr>
        <p:spPr>
          <a:xfrm>
            <a:off x="5598451" y="2224318"/>
            <a:ext cx="4859350" cy="291101"/>
          </a:xfrm>
          <a:prstGeom prst="rect">
            <a:avLst/>
          </a:prstGeom>
          <a:solidFill>
            <a:srgbClr val="FEEE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Transforming people’s health and care experiences and outcomes </a:t>
            </a:r>
          </a:p>
        </p:txBody>
      </p:sp>
      <p:sp>
        <p:nvSpPr>
          <p:cNvPr id="15" name="Rectangle 14">
            <a:extLst>
              <a:ext uri="{FF2B5EF4-FFF2-40B4-BE49-F238E27FC236}">
                <a16:creationId xmlns:a16="http://schemas.microsoft.com/office/drawing/2014/main" id="{05FE77B9-D050-4063-DA68-37C28F4ECFCB}"/>
              </a:ext>
            </a:extLst>
          </p:cNvPr>
          <p:cNvSpPr/>
          <p:nvPr/>
        </p:nvSpPr>
        <p:spPr>
          <a:xfrm>
            <a:off x="3016575" y="2960205"/>
            <a:ext cx="1704342" cy="3050394"/>
          </a:xfrm>
          <a:prstGeom prst="rect">
            <a:avLst/>
          </a:prstGeom>
          <a:solidFill>
            <a:srgbClr val="DFEECE"/>
          </a:solidFill>
          <a:ln>
            <a:solidFill>
              <a:srgbClr val="7BB93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28" dirty="0">
                <a:solidFill>
                  <a:schemeClr val="tx1"/>
                </a:solidFill>
                <a:latin typeface="Calibri" panose="020F0502020204030204" pitchFamily="34" charset="0"/>
                <a:cs typeface="Calibri" panose="020F0502020204030204" pitchFamily="34" charset="0"/>
              </a:rPr>
              <a:t>Increase the percentage of patients with hypertension treated with the NICE guidelines to 80% by March 2025</a:t>
            </a:r>
          </a:p>
          <a:p>
            <a:r>
              <a:rPr lang="en-GB" sz="1228" dirty="0">
                <a:solidFill>
                  <a:schemeClr val="tx1"/>
                </a:solidFill>
                <a:latin typeface="Calibri" panose="020F0502020204030204" pitchFamily="34" charset="0"/>
                <a:cs typeface="Calibri" panose="020F0502020204030204" pitchFamily="34" charset="0"/>
              </a:rPr>
              <a:t>Increase the percentage of patients aged 25-84 years with a CVD risk score greater than 20% on lipid lowering therapies by 65% by March 2025 on Lipid lowering therapies</a:t>
            </a:r>
          </a:p>
        </p:txBody>
      </p:sp>
      <p:sp>
        <p:nvSpPr>
          <p:cNvPr id="20" name="Rectangle 19">
            <a:extLst>
              <a:ext uri="{FF2B5EF4-FFF2-40B4-BE49-F238E27FC236}">
                <a16:creationId xmlns:a16="http://schemas.microsoft.com/office/drawing/2014/main" id="{38E4A45F-4627-170B-D723-8061997B09AF}"/>
              </a:ext>
            </a:extLst>
          </p:cNvPr>
          <p:cNvSpPr/>
          <p:nvPr/>
        </p:nvSpPr>
        <p:spPr>
          <a:xfrm>
            <a:off x="4786081" y="2967393"/>
            <a:ext cx="2946989" cy="3043206"/>
          </a:xfrm>
          <a:prstGeom prst="rect">
            <a:avLst/>
          </a:prstGeom>
          <a:solidFill>
            <a:srgbClr val="DFEECE"/>
          </a:solidFill>
          <a:ln>
            <a:solidFill>
              <a:srgbClr val="7BB93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28" dirty="0">
                <a:solidFill>
                  <a:schemeClr val="tx1"/>
                </a:solidFill>
                <a:latin typeface="Calibri" panose="020F0502020204030204" pitchFamily="34" charset="0"/>
                <a:cs typeface="Calibri" panose="020F0502020204030204" pitchFamily="34" charset="0"/>
              </a:rPr>
              <a:t>Improve A&amp;E waiting times with a minimum of 78% of patients seen within 4 hours in March 2025</a:t>
            </a:r>
          </a:p>
          <a:p>
            <a:r>
              <a:rPr lang="en-GB" sz="1228" dirty="0">
                <a:solidFill>
                  <a:schemeClr val="tx1"/>
                </a:solidFill>
                <a:latin typeface="Calibri" panose="020F0502020204030204" pitchFamily="34" charset="0"/>
                <a:cs typeface="Calibri" panose="020F0502020204030204" pitchFamily="34" charset="0"/>
              </a:rPr>
              <a:t>Improve category 2 ambulance response times to an average of 30 minutes across 2024/25</a:t>
            </a:r>
          </a:p>
          <a:p>
            <a:r>
              <a:rPr lang="en-GB" sz="1228" dirty="0">
                <a:solidFill>
                  <a:schemeClr val="tx1"/>
                </a:solidFill>
                <a:latin typeface="Calibri" panose="020F0502020204030204" pitchFamily="34" charset="0"/>
                <a:cs typeface="Calibri" panose="020F0502020204030204" pitchFamily="34" charset="0"/>
              </a:rPr>
              <a:t>Improve community services waiting times, with a focus on reducing long waits</a:t>
            </a:r>
          </a:p>
          <a:p>
            <a:r>
              <a:rPr lang="en-GB" sz="1228" dirty="0">
                <a:solidFill>
                  <a:schemeClr val="tx1"/>
                </a:solidFill>
                <a:latin typeface="Calibri" panose="020F0502020204030204" pitchFamily="34" charset="0"/>
                <a:cs typeface="Calibri" panose="020F0502020204030204" pitchFamily="34" charset="0"/>
              </a:rPr>
              <a:t>Continue to improve the experience of access to primary care</a:t>
            </a:r>
          </a:p>
          <a:p>
            <a:r>
              <a:rPr lang="en-GB" sz="1228" dirty="0">
                <a:solidFill>
                  <a:schemeClr val="tx1"/>
                </a:solidFill>
                <a:latin typeface="Calibri" panose="020F0502020204030204" pitchFamily="34" charset="0"/>
                <a:cs typeface="Calibri" panose="020F0502020204030204" pitchFamily="34" charset="0"/>
              </a:rPr>
              <a:t>Eliminate waits of over 65 weeks for elective care as soon as possible and by September 2024 at the latest</a:t>
            </a:r>
          </a:p>
          <a:p>
            <a:r>
              <a:rPr lang="en-GB" sz="1228" dirty="0">
                <a:solidFill>
                  <a:schemeClr val="tx1"/>
                </a:solidFill>
                <a:latin typeface="Calibri" panose="020F0502020204030204" pitchFamily="34" charset="0"/>
                <a:cs typeface="Calibri" panose="020F0502020204030204" pitchFamily="34" charset="0"/>
              </a:rPr>
              <a:t>Increase the percentage of patients receiving a diagnostic test within 6 weeks in line with the March 2025 ambition of 95%</a:t>
            </a:r>
          </a:p>
        </p:txBody>
      </p:sp>
      <p:sp>
        <p:nvSpPr>
          <p:cNvPr id="21" name="Rectangle 20">
            <a:extLst>
              <a:ext uri="{FF2B5EF4-FFF2-40B4-BE49-F238E27FC236}">
                <a16:creationId xmlns:a16="http://schemas.microsoft.com/office/drawing/2014/main" id="{83EE3ED4-73B5-724F-D35C-5061D2737752}"/>
              </a:ext>
            </a:extLst>
          </p:cNvPr>
          <p:cNvSpPr/>
          <p:nvPr/>
        </p:nvSpPr>
        <p:spPr>
          <a:xfrm>
            <a:off x="7798234" y="2974452"/>
            <a:ext cx="2659568" cy="3036148"/>
          </a:xfrm>
          <a:prstGeom prst="rect">
            <a:avLst/>
          </a:prstGeom>
          <a:solidFill>
            <a:srgbClr val="DFEECE"/>
          </a:solidFill>
          <a:ln>
            <a:solidFill>
              <a:srgbClr val="7BB93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sz="1228" dirty="0">
                <a:solidFill>
                  <a:schemeClr val="tx1"/>
                </a:solidFill>
                <a:latin typeface="Calibri" panose="020F0502020204030204" pitchFamily="34" charset="0"/>
                <a:cs typeface="Calibri" panose="020F0502020204030204" pitchFamily="34" charset="0"/>
              </a:rPr>
              <a:t>Improve patient flow and work towards eliminating inappropriate out of area placements</a:t>
            </a:r>
          </a:p>
          <a:p>
            <a:r>
              <a:rPr lang="en-GB" sz="1228" dirty="0">
                <a:solidFill>
                  <a:schemeClr val="tx1"/>
                </a:solidFill>
                <a:latin typeface="Calibri" panose="020F0502020204030204" pitchFamily="34" charset="0"/>
                <a:cs typeface="Calibri" panose="020F0502020204030204" pitchFamily="34" charset="0"/>
              </a:rPr>
              <a:t>Increase the number of people accessing transformed models of adult community mental health</a:t>
            </a:r>
          </a:p>
          <a:p>
            <a:r>
              <a:rPr lang="en-GB" sz="1228" dirty="0">
                <a:solidFill>
                  <a:schemeClr val="tx1"/>
                </a:solidFill>
                <a:latin typeface="Calibri" panose="020F0502020204030204" pitchFamily="34" charset="0"/>
                <a:cs typeface="Calibri" panose="020F0502020204030204" pitchFamily="34" charset="0"/>
              </a:rPr>
              <a:t>Increase the number of adults completing a course of treatment for anxiety and depression via NHS Talking Therapies</a:t>
            </a:r>
          </a:p>
          <a:p>
            <a:r>
              <a:rPr lang="en-GB" sz="1228" dirty="0">
                <a:solidFill>
                  <a:schemeClr val="tx1"/>
                </a:solidFill>
                <a:latin typeface="Calibri" panose="020F0502020204030204" pitchFamily="34" charset="0"/>
                <a:cs typeface="Calibri" panose="020F0502020204030204" pitchFamily="34" charset="0"/>
              </a:rPr>
              <a:t>Work towards 75% of people with severe mental illness receiving a full annual physical health check</a:t>
            </a:r>
          </a:p>
          <a:p>
            <a:r>
              <a:rPr lang="en-GB" sz="1228" dirty="0">
                <a:solidFill>
                  <a:schemeClr val="tx1"/>
                </a:solidFill>
                <a:latin typeface="Calibri" panose="020F0502020204030204" pitchFamily="34" charset="0"/>
                <a:cs typeface="Calibri" panose="020F0502020204030204" pitchFamily="34" charset="0"/>
              </a:rPr>
              <a:t>Reduce reliance on mental health inpatient care for people with a learning disability and autistic people</a:t>
            </a:r>
          </a:p>
          <a:p>
            <a:pPr algn="ctr"/>
            <a:endParaRPr lang="en-GB" sz="1228"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5C6E42A-BA36-3D59-06CF-EF0F536614DD}"/>
              </a:ext>
            </a:extLst>
          </p:cNvPr>
          <p:cNvSpPr/>
          <p:nvPr/>
        </p:nvSpPr>
        <p:spPr>
          <a:xfrm>
            <a:off x="1341308" y="1899559"/>
            <a:ext cx="9116493" cy="280474"/>
          </a:xfrm>
          <a:prstGeom prst="rect">
            <a:avLst/>
          </a:prstGeom>
          <a:solidFill>
            <a:srgbClr val="FEEE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Radically improving the health and wellbeing of children and young people</a:t>
            </a:r>
          </a:p>
        </p:txBody>
      </p:sp>
      <p:sp>
        <p:nvSpPr>
          <p:cNvPr id="6" name="Rectangle 5">
            <a:extLst>
              <a:ext uri="{FF2B5EF4-FFF2-40B4-BE49-F238E27FC236}">
                <a16:creationId xmlns:a16="http://schemas.microsoft.com/office/drawing/2014/main" id="{8B063A96-A645-88F7-6A3C-142296A4B1E8}"/>
              </a:ext>
            </a:extLst>
          </p:cNvPr>
          <p:cNvSpPr/>
          <p:nvPr/>
        </p:nvSpPr>
        <p:spPr>
          <a:xfrm>
            <a:off x="62713" y="6068363"/>
            <a:ext cx="1196885" cy="282664"/>
          </a:xfrm>
          <a:prstGeom prst="rect">
            <a:avLst/>
          </a:prstGeom>
          <a:solidFill>
            <a:srgbClr val="3AB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latin typeface="Calibri" panose="020F0502020204030204" pitchFamily="34" charset="0"/>
                <a:cs typeface="Calibri" panose="020F0502020204030204" pitchFamily="34" charset="0"/>
              </a:rPr>
              <a:t>Leading for…</a:t>
            </a:r>
          </a:p>
        </p:txBody>
      </p:sp>
      <p:sp>
        <p:nvSpPr>
          <p:cNvPr id="7" name="Rectangle 6">
            <a:extLst>
              <a:ext uri="{FF2B5EF4-FFF2-40B4-BE49-F238E27FC236}">
                <a16:creationId xmlns:a16="http://schemas.microsoft.com/office/drawing/2014/main" id="{540DC06E-1C8F-F179-4570-E9A35E236482}"/>
              </a:ext>
            </a:extLst>
          </p:cNvPr>
          <p:cNvSpPr/>
          <p:nvPr/>
        </p:nvSpPr>
        <p:spPr>
          <a:xfrm>
            <a:off x="1341307" y="6064407"/>
            <a:ext cx="3050286" cy="280473"/>
          </a:xfrm>
          <a:prstGeom prst="rect">
            <a:avLst/>
          </a:prstGeom>
          <a:solidFill>
            <a:srgbClr val="D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Excellence</a:t>
            </a:r>
          </a:p>
        </p:txBody>
      </p:sp>
      <p:sp>
        <p:nvSpPr>
          <p:cNvPr id="9" name="Rectangle 8">
            <a:extLst>
              <a:ext uri="{FF2B5EF4-FFF2-40B4-BE49-F238E27FC236}">
                <a16:creationId xmlns:a16="http://schemas.microsoft.com/office/drawing/2014/main" id="{827BE81D-40C5-4912-0B93-F22FAE9ECBF5}"/>
              </a:ext>
            </a:extLst>
          </p:cNvPr>
          <p:cNvSpPr/>
          <p:nvPr/>
        </p:nvSpPr>
        <p:spPr>
          <a:xfrm>
            <a:off x="4446108" y="6068363"/>
            <a:ext cx="2997660" cy="280473"/>
          </a:xfrm>
          <a:prstGeom prst="rect">
            <a:avLst/>
          </a:prstGeom>
          <a:solidFill>
            <a:srgbClr val="D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Prevention</a:t>
            </a:r>
          </a:p>
        </p:txBody>
      </p:sp>
      <p:sp>
        <p:nvSpPr>
          <p:cNvPr id="12" name="Rectangle 11">
            <a:extLst>
              <a:ext uri="{FF2B5EF4-FFF2-40B4-BE49-F238E27FC236}">
                <a16:creationId xmlns:a16="http://schemas.microsoft.com/office/drawing/2014/main" id="{0E30EE25-4858-E512-2968-9A9583C53D25}"/>
              </a:ext>
            </a:extLst>
          </p:cNvPr>
          <p:cNvSpPr/>
          <p:nvPr/>
        </p:nvSpPr>
        <p:spPr>
          <a:xfrm>
            <a:off x="7498283" y="6074751"/>
            <a:ext cx="2959519" cy="291101"/>
          </a:xfrm>
          <a:prstGeom prst="rect">
            <a:avLst/>
          </a:prstGeom>
          <a:solidFill>
            <a:srgbClr val="D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solidFill>
                  <a:schemeClr val="tx1"/>
                </a:solidFill>
                <a:latin typeface="Calibri" panose="020F0502020204030204" pitchFamily="34" charset="0"/>
                <a:cs typeface="Calibri" panose="020F0502020204030204" pitchFamily="34" charset="0"/>
              </a:rPr>
              <a:t>Sustainability</a:t>
            </a:r>
          </a:p>
        </p:txBody>
      </p:sp>
      <p:sp>
        <p:nvSpPr>
          <p:cNvPr id="13" name="Rectangle 12">
            <a:extLst>
              <a:ext uri="{FF2B5EF4-FFF2-40B4-BE49-F238E27FC236}">
                <a16:creationId xmlns:a16="http://schemas.microsoft.com/office/drawing/2014/main" id="{CF303E7D-2530-F9DC-8569-49459D4F837E}"/>
              </a:ext>
            </a:extLst>
          </p:cNvPr>
          <p:cNvSpPr/>
          <p:nvPr/>
        </p:nvSpPr>
        <p:spPr>
          <a:xfrm>
            <a:off x="62713" y="6438732"/>
            <a:ext cx="10395088" cy="282665"/>
          </a:xfrm>
          <a:prstGeom prst="rect">
            <a:avLst/>
          </a:prstGeom>
          <a:solidFill>
            <a:srgbClr val="3AB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28" dirty="0">
                <a:latin typeface="Calibri" panose="020F0502020204030204" pitchFamily="34" charset="0"/>
                <a:cs typeface="Calibri" panose="020F0502020204030204" pitchFamily="34" charset="0"/>
              </a:rPr>
              <a:t>Voice at the heart</a:t>
            </a:r>
          </a:p>
        </p:txBody>
      </p:sp>
    </p:spTree>
    <p:extLst>
      <p:ext uri="{BB962C8B-B14F-4D97-AF65-F5344CB8AC3E}">
        <p14:creationId xmlns:p14="http://schemas.microsoft.com/office/powerpoint/2010/main" val="367848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56147B-1057-1C21-DFF6-993AD38E03D9}"/>
              </a:ext>
            </a:extLst>
          </p:cNvPr>
          <p:cNvPicPr>
            <a:picLocks noChangeAspect="1"/>
          </p:cNvPicPr>
          <p:nvPr/>
        </p:nvPicPr>
        <p:blipFill rotWithShape="1">
          <a:blip r:embed="rId2"/>
          <a:srcRect t="13860"/>
          <a:stretch/>
        </p:blipFill>
        <p:spPr>
          <a:xfrm>
            <a:off x="-11481" y="1048215"/>
            <a:ext cx="10716362" cy="6514634"/>
          </a:xfrm>
          <a:prstGeom prst="rect">
            <a:avLst/>
          </a:prstGeom>
        </p:spPr>
      </p:pic>
      <p:sp>
        <p:nvSpPr>
          <p:cNvPr id="2" name="TextBox 1">
            <a:extLst>
              <a:ext uri="{FF2B5EF4-FFF2-40B4-BE49-F238E27FC236}">
                <a16:creationId xmlns:a16="http://schemas.microsoft.com/office/drawing/2014/main" id="{0E14517D-1E5A-D03A-4285-4DC33007B6A2}"/>
              </a:ext>
            </a:extLst>
          </p:cNvPr>
          <p:cNvSpPr txBox="1"/>
          <p:nvPr/>
        </p:nvSpPr>
        <p:spPr>
          <a:xfrm>
            <a:off x="624468" y="646771"/>
            <a:ext cx="8508381" cy="523220"/>
          </a:xfrm>
          <a:prstGeom prst="rect">
            <a:avLst/>
          </a:prstGeom>
          <a:noFill/>
        </p:spPr>
        <p:txBody>
          <a:bodyPr wrap="square" rtlCol="0">
            <a:spAutoFit/>
          </a:bodyPr>
          <a:lstStyle/>
          <a:p>
            <a:r>
              <a:rPr lang="en-GB" sz="2800" dirty="0"/>
              <a:t>Appendix 2: How our system works</a:t>
            </a:r>
          </a:p>
        </p:txBody>
      </p:sp>
    </p:spTree>
    <p:extLst>
      <p:ext uri="{BB962C8B-B14F-4D97-AF65-F5344CB8AC3E}">
        <p14:creationId xmlns:p14="http://schemas.microsoft.com/office/powerpoint/2010/main" val="427978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B9AEA-3AFA-0208-7BED-0597193422C4}"/>
              </a:ext>
            </a:extLst>
          </p:cNvPr>
          <p:cNvSpPr txBox="1"/>
          <p:nvPr/>
        </p:nvSpPr>
        <p:spPr>
          <a:xfrm>
            <a:off x="130893" y="434898"/>
            <a:ext cx="9980342" cy="523220"/>
          </a:xfrm>
          <a:prstGeom prst="rect">
            <a:avLst/>
          </a:prstGeom>
          <a:noFill/>
        </p:spPr>
        <p:txBody>
          <a:bodyPr wrap="square" rtlCol="0">
            <a:spAutoFit/>
          </a:bodyPr>
          <a:lstStyle/>
          <a:p>
            <a:r>
              <a:rPr lang="en-GB" sz="2800" dirty="0"/>
              <a:t>Appendix 3: Delivering our statutory duties</a:t>
            </a:r>
          </a:p>
        </p:txBody>
      </p:sp>
      <p:graphicFrame>
        <p:nvGraphicFramePr>
          <p:cNvPr id="4" name="Table 3">
            <a:extLst>
              <a:ext uri="{FF2B5EF4-FFF2-40B4-BE49-F238E27FC236}">
                <a16:creationId xmlns:a16="http://schemas.microsoft.com/office/drawing/2014/main" id="{30C587CC-8FB8-419F-5A14-5C0444289C93}"/>
              </a:ext>
            </a:extLst>
          </p:cNvPr>
          <p:cNvGraphicFramePr>
            <a:graphicFrameLocks noGrp="1"/>
          </p:cNvGraphicFramePr>
          <p:nvPr>
            <p:extLst>
              <p:ext uri="{D42A27DB-BD31-4B8C-83A1-F6EECF244321}">
                <p14:modId xmlns:p14="http://schemas.microsoft.com/office/powerpoint/2010/main" val="3331703295"/>
              </p:ext>
            </p:extLst>
          </p:nvPr>
        </p:nvGraphicFramePr>
        <p:xfrm>
          <a:off x="130893" y="1070131"/>
          <a:ext cx="10217440" cy="5346210"/>
        </p:xfrm>
        <a:graphic>
          <a:graphicData uri="http://schemas.openxmlformats.org/drawingml/2006/table">
            <a:tbl>
              <a:tblPr firstRow="1" bandRow="1">
                <a:tableStyleId>{5C22544A-7EE6-4342-B048-85BDC9FD1C3A}</a:tableStyleId>
              </a:tblPr>
              <a:tblGrid>
                <a:gridCol w="4998668">
                  <a:extLst>
                    <a:ext uri="{9D8B030D-6E8A-4147-A177-3AD203B41FA5}">
                      <a16:colId xmlns:a16="http://schemas.microsoft.com/office/drawing/2014/main" val="2784056433"/>
                    </a:ext>
                  </a:extLst>
                </a:gridCol>
                <a:gridCol w="5218772">
                  <a:extLst>
                    <a:ext uri="{9D8B030D-6E8A-4147-A177-3AD203B41FA5}">
                      <a16:colId xmlns:a16="http://schemas.microsoft.com/office/drawing/2014/main" val="2546705583"/>
                    </a:ext>
                  </a:extLst>
                </a:gridCol>
              </a:tblGrid>
              <a:tr h="308993">
                <a:tc>
                  <a:txBody>
                    <a:bodyPr/>
                    <a:lstStyle/>
                    <a:p>
                      <a:r>
                        <a:rPr lang="en-GB" sz="1600" dirty="0"/>
                        <a:t>ICB duty</a:t>
                      </a:r>
                    </a:p>
                  </a:txBody>
                  <a:tcPr marL="82918" marR="82918" marT="41459" marB="41459"/>
                </a:tc>
                <a:tc>
                  <a:txBody>
                    <a:bodyPr/>
                    <a:lstStyle/>
                    <a:p>
                      <a:r>
                        <a:rPr lang="en-GB" sz="1600" dirty="0"/>
                        <a:t>How we are delivering it</a:t>
                      </a:r>
                    </a:p>
                  </a:txBody>
                  <a:tcPr marL="82918" marR="82918" marT="41459" marB="41459"/>
                </a:tc>
                <a:extLst>
                  <a:ext uri="{0D108BD9-81ED-4DB2-BD59-A6C34878D82A}">
                    <a16:rowId xmlns:a16="http://schemas.microsoft.com/office/drawing/2014/main" val="3787213219"/>
                  </a:ext>
                </a:extLst>
              </a:tr>
              <a:tr h="271779">
                <a:tc>
                  <a:txBody>
                    <a:bodyPr/>
                    <a:lstStyle/>
                    <a:p>
                      <a:r>
                        <a:rPr lang="en-GB" sz="1300" b="0" dirty="0"/>
                        <a:t>Addressing the particular needs of children and young people</a:t>
                      </a:r>
                    </a:p>
                  </a:txBody>
                  <a:tcPr marL="82918" marR="82918" marT="41459" marB="41459"/>
                </a:tc>
                <a:tc>
                  <a:txBody>
                    <a:bodyPr/>
                    <a:lstStyle/>
                    <a:p>
                      <a:r>
                        <a:rPr lang="en-GB" sz="1300" dirty="0"/>
                        <a:t>Golden ambition</a:t>
                      </a:r>
                    </a:p>
                  </a:txBody>
                  <a:tcPr marL="82918" marR="82918" marT="41459" marB="41459"/>
                </a:tc>
                <a:extLst>
                  <a:ext uri="{0D108BD9-81ED-4DB2-BD59-A6C34878D82A}">
                    <a16:rowId xmlns:a16="http://schemas.microsoft.com/office/drawing/2014/main" val="147037505"/>
                  </a:ext>
                </a:extLst>
              </a:tr>
              <a:tr h="463372">
                <a:tc>
                  <a:txBody>
                    <a:bodyPr/>
                    <a:lstStyle/>
                    <a:p>
                      <a:r>
                        <a:rPr lang="en-GB" sz="1300" b="0" dirty="0"/>
                        <a:t>Duty to promote integration</a:t>
                      </a:r>
                    </a:p>
                  </a:txBody>
                  <a:tcPr marL="82918" marR="82918" marT="41459" marB="41459"/>
                </a:tc>
                <a:tc>
                  <a:txBody>
                    <a:bodyPr/>
                    <a:lstStyle/>
                    <a:p>
                      <a:r>
                        <a:rPr lang="en-GB" sz="1300" dirty="0"/>
                        <a:t>How our system works together</a:t>
                      </a:r>
                    </a:p>
                    <a:p>
                      <a:r>
                        <a:rPr lang="en-GB" sz="1300" dirty="0"/>
                        <a:t>Drivers for change – leading for prevention</a:t>
                      </a:r>
                    </a:p>
                  </a:txBody>
                  <a:tcPr marL="82918" marR="82918" marT="41459" marB="41459"/>
                </a:tc>
                <a:extLst>
                  <a:ext uri="{0D108BD9-81ED-4DB2-BD59-A6C34878D82A}">
                    <a16:rowId xmlns:a16="http://schemas.microsoft.com/office/drawing/2014/main" val="980142610"/>
                  </a:ext>
                </a:extLst>
              </a:tr>
              <a:tr h="463372">
                <a:tc>
                  <a:txBody>
                    <a:bodyPr/>
                    <a:lstStyle/>
                    <a:p>
                      <a:r>
                        <a:rPr lang="en-GB" sz="1300" b="0" dirty="0"/>
                        <a:t>Duty to consider the wider effect of decisions </a:t>
                      </a:r>
                      <a:r>
                        <a:rPr lang="en-GB" sz="1300" b="0"/>
                        <a:t>(the ‘triple aim’)</a:t>
                      </a:r>
                      <a:endParaRPr lang="en-GB" sz="1300" b="0" dirty="0"/>
                    </a:p>
                  </a:txBody>
                  <a:tcPr marL="82918" marR="82918" marT="41459" marB="41459"/>
                </a:tc>
                <a:tc>
                  <a:txBody>
                    <a:bodyPr/>
                    <a:lstStyle/>
                    <a:p>
                      <a:r>
                        <a:rPr lang="en-GB" sz="1300" dirty="0"/>
                        <a:t>Drivers for Change – leading for prevention</a:t>
                      </a:r>
                    </a:p>
                    <a:p>
                      <a:r>
                        <a:rPr lang="en-GB" sz="1300" dirty="0"/>
                        <a:t>How our system works together</a:t>
                      </a:r>
                    </a:p>
                  </a:txBody>
                  <a:tcPr marL="82918" marR="82918" marT="41459" marB="41459"/>
                </a:tc>
                <a:extLst>
                  <a:ext uri="{0D108BD9-81ED-4DB2-BD59-A6C34878D82A}">
                    <a16:rowId xmlns:a16="http://schemas.microsoft.com/office/drawing/2014/main" val="3477438118"/>
                  </a:ext>
                </a:extLst>
              </a:tr>
              <a:tr h="271779">
                <a:tc>
                  <a:txBody>
                    <a:bodyPr/>
                    <a:lstStyle/>
                    <a:p>
                      <a:r>
                        <a:rPr lang="en-GB" sz="1300" b="0" dirty="0"/>
                        <a:t>Implementing Joint Local Health and Wellbeing Plans</a:t>
                      </a:r>
                    </a:p>
                  </a:txBody>
                  <a:tcPr marL="82918" marR="82918" marT="41459" marB="41459"/>
                </a:tc>
                <a:tc>
                  <a:txBody>
                    <a:bodyPr/>
                    <a:lstStyle/>
                    <a:p>
                      <a:r>
                        <a:rPr lang="en-GB" sz="1300" dirty="0"/>
                        <a:t>How our system works together</a:t>
                      </a:r>
                    </a:p>
                  </a:txBody>
                  <a:tcPr marL="82918" marR="82918" marT="41459" marB="41459"/>
                </a:tc>
                <a:extLst>
                  <a:ext uri="{0D108BD9-81ED-4DB2-BD59-A6C34878D82A}">
                    <a16:rowId xmlns:a16="http://schemas.microsoft.com/office/drawing/2014/main" val="3704457933"/>
                  </a:ext>
                </a:extLst>
              </a:tr>
              <a:tr h="271779">
                <a:tc>
                  <a:txBody>
                    <a:bodyPr/>
                    <a:lstStyle/>
                    <a:p>
                      <a:r>
                        <a:rPr lang="en-GB" sz="1300" b="0" dirty="0"/>
                        <a:t>Financial Duties</a:t>
                      </a:r>
                    </a:p>
                  </a:txBody>
                  <a:tcPr marL="82918" marR="82918" marT="41459" marB="41459"/>
                </a:tc>
                <a:tc>
                  <a:txBody>
                    <a:bodyPr/>
                    <a:lstStyle/>
                    <a:p>
                      <a:r>
                        <a:rPr lang="en-GB" sz="1300" dirty="0"/>
                        <a:t>Drivers for change – leading for sustainability</a:t>
                      </a:r>
                    </a:p>
                  </a:txBody>
                  <a:tcPr marL="82918" marR="82918" marT="41459" marB="41459"/>
                </a:tc>
                <a:extLst>
                  <a:ext uri="{0D108BD9-81ED-4DB2-BD59-A6C34878D82A}">
                    <a16:rowId xmlns:a16="http://schemas.microsoft.com/office/drawing/2014/main" val="204122867"/>
                  </a:ext>
                </a:extLst>
              </a:tr>
              <a:tr h="271779">
                <a:tc>
                  <a:txBody>
                    <a:bodyPr/>
                    <a:lstStyle/>
                    <a:p>
                      <a:r>
                        <a:rPr lang="en-GB" sz="1300" b="0" dirty="0"/>
                        <a:t>Duty to improve quality of services</a:t>
                      </a:r>
                    </a:p>
                  </a:txBody>
                  <a:tcPr marL="82918" marR="82918" marT="41459" marB="41459"/>
                </a:tc>
                <a:tc>
                  <a:txBody>
                    <a:bodyPr/>
                    <a:lstStyle/>
                    <a:p>
                      <a:r>
                        <a:rPr lang="en-GB" sz="1300" dirty="0"/>
                        <a:t>Drivers for change – leading for excellence</a:t>
                      </a:r>
                    </a:p>
                  </a:txBody>
                  <a:tcPr marL="82918" marR="82918" marT="41459" marB="41459"/>
                </a:tc>
                <a:extLst>
                  <a:ext uri="{0D108BD9-81ED-4DB2-BD59-A6C34878D82A}">
                    <a16:rowId xmlns:a16="http://schemas.microsoft.com/office/drawing/2014/main" val="970347114"/>
                  </a:ext>
                </a:extLst>
              </a:tr>
              <a:tr h="271779">
                <a:tc>
                  <a:txBody>
                    <a:bodyPr/>
                    <a:lstStyle/>
                    <a:p>
                      <a:r>
                        <a:rPr lang="en-GB" sz="1300" b="0" dirty="0"/>
                        <a:t>Duty to reduce inequalities</a:t>
                      </a:r>
                    </a:p>
                  </a:txBody>
                  <a:tcPr marL="82918" marR="82918" marT="41459" marB="41459"/>
                </a:tc>
                <a:tc>
                  <a:txBody>
                    <a:bodyPr/>
                    <a:lstStyle/>
                    <a:p>
                      <a:r>
                        <a:rPr lang="en-GB" sz="1300" dirty="0"/>
                        <a:t>Drivers for change – leading for prevention</a:t>
                      </a:r>
                    </a:p>
                  </a:txBody>
                  <a:tcPr marL="82918" marR="82918" marT="41459" marB="41459"/>
                </a:tc>
                <a:extLst>
                  <a:ext uri="{0D108BD9-81ED-4DB2-BD59-A6C34878D82A}">
                    <a16:rowId xmlns:a16="http://schemas.microsoft.com/office/drawing/2014/main" val="2434140156"/>
                  </a:ext>
                </a:extLst>
              </a:tr>
              <a:tr h="271779">
                <a:tc>
                  <a:txBody>
                    <a:bodyPr/>
                    <a:lstStyle/>
                    <a:p>
                      <a:r>
                        <a:rPr lang="en-GB" sz="1300" b="0" dirty="0"/>
                        <a:t>Duty to promote involvement of each patient</a:t>
                      </a:r>
                    </a:p>
                  </a:txBody>
                  <a:tcPr marL="82918" marR="82918" marT="41459" marB="41459"/>
                </a:tc>
                <a:tc>
                  <a:txBody>
                    <a:bodyPr/>
                    <a:lstStyle/>
                    <a:p>
                      <a:r>
                        <a:rPr lang="en-GB" sz="1300" dirty="0"/>
                        <a:t>Voice at the Heart</a:t>
                      </a:r>
                    </a:p>
                  </a:txBody>
                  <a:tcPr marL="82918" marR="82918" marT="41459" marB="41459"/>
                </a:tc>
                <a:extLst>
                  <a:ext uri="{0D108BD9-81ED-4DB2-BD59-A6C34878D82A}">
                    <a16:rowId xmlns:a16="http://schemas.microsoft.com/office/drawing/2014/main" val="482128753"/>
                  </a:ext>
                </a:extLst>
              </a:tr>
              <a:tr h="271779">
                <a:tc>
                  <a:txBody>
                    <a:bodyPr/>
                    <a:lstStyle/>
                    <a:p>
                      <a:r>
                        <a:rPr lang="en-GB" sz="1300" b="0" dirty="0"/>
                        <a:t>Duty to involve the public</a:t>
                      </a:r>
                    </a:p>
                  </a:txBody>
                  <a:tcPr marL="82918" marR="82918" marT="41459" marB="41459"/>
                </a:tc>
                <a:tc>
                  <a:txBody>
                    <a:bodyPr/>
                    <a:lstStyle/>
                    <a:p>
                      <a:r>
                        <a:rPr lang="en-GB" sz="1300" dirty="0"/>
                        <a:t>Voice at the Heart</a:t>
                      </a:r>
                    </a:p>
                  </a:txBody>
                  <a:tcPr marL="82918" marR="82918" marT="41459" marB="41459"/>
                </a:tc>
                <a:extLst>
                  <a:ext uri="{0D108BD9-81ED-4DB2-BD59-A6C34878D82A}">
                    <a16:rowId xmlns:a16="http://schemas.microsoft.com/office/drawing/2014/main" val="1817018555"/>
                  </a:ext>
                </a:extLst>
              </a:tr>
              <a:tr h="271779">
                <a:tc>
                  <a:txBody>
                    <a:bodyPr/>
                    <a:lstStyle/>
                    <a:p>
                      <a:r>
                        <a:rPr lang="en-GB" sz="1300" b="0" dirty="0"/>
                        <a:t>Duty to patient choice</a:t>
                      </a:r>
                    </a:p>
                  </a:txBody>
                  <a:tcPr marL="82918" marR="82918" marT="41459" marB="41459"/>
                </a:tc>
                <a:tc>
                  <a:txBody>
                    <a:bodyPr/>
                    <a:lstStyle/>
                    <a:p>
                      <a:r>
                        <a:rPr lang="en-GB" sz="1300" dirty="0"/>
                        <a:t>Drivers for change – leading for excellence and leading for prevention</a:t>
                      </a:r>
                    </a:p>
                  </a:txBody>
                  <a:tcPr marL="82918" marR="82918" marT="41459" marB="41459"/>
                </a:tc>
                <a:extLst>
                  <a:ext uri="{0D108BD9-81ED-4DB2-BD59-A6C34878D82A}">
                    <a16:rowId xmlns:a16="http://schemas.microsoft.com/office/drawing/2014/main" val="647473183"/>
                  </a:ext>
                </a:extLst>
              </a:tr>
              <a:tr h="271779">
                <a:tc>
                  <a:txBody>
                    <a:bodyPr/>
                    <a:lstStyle/>
                    <a:p>
                      <a:r>
                        <a:rPr lang="en-GB" sz="1300" b="0" dirty="0"/>
                        <a:t>Duty to obtain appropriate advice</a:t>
                      </a:r>
                    </a:p>
                  </a:txBody>
                  <a:tcPr marL="82918" marR="82918" marT="41459" marB="41459"/>
                </a:tc>
                <a:tc>
                  <a:txBody>
                    <a:bodyPr/>
                    <a:lstStyle/>
                    <a:p>
                      <a:r>
                        <a:rPr lang="en-GB" sz="1300" dirty="0"/>
                        <a:t>Our big four health priorities</a:t>
                      </a:r>
                    </a:p>
                  </a:txBody>
                  <a:tcPr marL="82918" marR="82918" marT="41459" marB="41459"/>
                </a:tc>
                <a:extLst>
                  <a:ext uri="{0D108BD9-81ED-4DB2-BD59-A6C34878D82A}">
                    <a16:rowId xmlns:a16="http://schemas.microsoft.com/office/drawing/2014/main" val="3189150315"/>
                  </a:ext>
                </a:extLst>
              </a:tr>
              <a:tr h="271779">
                <a:tc>
                  <a:txBody>
                    <a:bodyPr/>
                    <a:lstStyle/>
                    <a:p>
                      <a:r>
                        <a:rPr lang="en-GB" sz="1300" b="0" dirty="0"/>
                        <a:t>Duty to promote innovation</a:t>
                      </a:r>
                    </a:p>
                  </a:txBody>
                  <a:tcPr marL="82918" marR="82918" marT="41459" marB="41459"/>
                </a:tc>
                <a:tc>
                  <a:txBody>
                    <a:bodyPr/>
                    <a:lstStyle/>
                    <a:p>
                      <a:r>
                        <a:rPr lang="en-GB" sz="1300" dirty="0"/>
                        <a:t>Drivers for change – leading for excellence</a:t>
                      </a:r>
                    </a:p>
                  </a:txBody>
                  <a:tcPr marL="82918" marR="82918" marT="41459" marB="41459"/>
                </a:tc>
                <a:extLst>
                  <a:ext uri="{0D108BD9-81ED-4DB2-BD59-A6C34878D82A}">
                    <a16:rowId xmlns:a16="http://schemas.microsoft.com/office/drawing/2014/main" val="4173875952"/>
                  </a:ext>
                </a:extLst>
              </a:tr>
              <a:tr h="271779">
                <a:tc>
                  <a:txBody>
                    <a:bodyPr/>
                    <a:lstStyle/>
                    <a:p>
                      <a:r>
                        <a:rPr lang="en-GB" sz="1300" b="0" dirty="0"/>
                        <a:t>Duty in respect of research</a:t>
                      </a:r>
                    </a:p>
                  </a:txBody>
                  <a:tcPr marL="82918" marR="82918" marT="41459" marB="41459"/>
                </a:tc>
                <a:tc>
                  <a:txBody>
                    <a:bodyPr/>
                    <a:lstStyle/>
                    <a:p>
                      <a:r>
                        <a:rPr lang="en-GB" sz="1300" dirty="0"/>
                        <a:t>Drivers for change – leading for excellence</a:t>
                      </a:r>
                    </a:p>
                  </a:txBody>
                  <a:tcPr marL="82918" marR="82918" marT="41459" marB="41459"/>
                </a:tc>
                <a:extLst>
                  <a:ext uri="{0D108BD9-81ED-4DB2-BD59-A6C34878D82A}">
                    <a16:rowId xmlns:a16="http://schemas.microsoft.com/office/drawing/2014/main" val="2273752714"/>
                  </a:ext>
                </a:extLst>
              </a:tr>
              <a:tr h="271779">
                <a:tc>
                  <a:txBody>
                    <a:bodyPr/>
                    <a:lstStyle/>
                    <a:p>
                      <a:r>
                        <a:rPr lang="en-GB" sz="1300" b="0" dirty="0"/>
                        <a:t>Duty to promote education and training</a:t>
                      </a:r>
                    </a:p>
                  </a:txBody>
                  <a:tcPr marL="82918" marR="82918" marT="41459" marB="41459"/>
                </a:tc>
                <a:tc>
                  <a:txBody>
                    <a:bodyPr/>
                    <a:lstStyle/>
                    <a:p>
                      <a:r>
                        <a:rPr lang="en-GB" sz="1300" dirty="0"/>
                        <a:t>Drivers for change – leading for sustainability</a:t>
                      </a:r>
                    </a:p>
                  </a:txBody>
                  <a:tcPr marL="82918" marR="82918" marT="41459" marB="41459"/>
                </a:tc>
                <a:extLst>
                  <a:ext uri="{0D108BD9-81ED-4DB2-BD59-A6C34878D82A}">
                    <a16:rowId xmlns:a16="http://schemas.microsoft.com/office/drawing/2014/main" val="2659176706"/>
                  </a:ext>
                </a:extLst>
              </a:tr>
              <a:tr h="271779">
                <a:tc>
                  <a:txBody>
                    <a:bodyPr/>
                    <a:lstStyle/>
                    <a:p>
                      <a:r>
                        <a:rPr lang="en-GB" sz="1300" b="0" dirty="0"/>
                        <a:t>Duty as to climate change</a:t>
                      </a:r>
                    </a:p>
                  </a:txBody>
                  <a:tcPr marL="82918" marR="82918" marT="41459" marB="41459"/>
                </a:tc>
                <a:tc>
                  <a:txBody>
                    <a:bodyPr/>
                    <a:lstStyle/>
                    <a:p>
                      <a:r>
                        <a:rPr lang="en-GB" sz="1300" dirty="0"/>
                        <a:t>Drivers for change – leading for sustainability</a:t>
                      </a:r>
                    </a:p>
                  </a:txBody>
                  <a:tcPr marL="82918" marR="82918" marT="41459" marB="41459"/>
                </a:tc>
                <a:extLst>
                  <a:ext uri="{0D108BD9-81ED-4DB2-BD59-A6C34878D82A}">
                    <a16:rowId xmlns:a16="http://schemas.microsoft.com/office/drawing/2014/main" val="2342145973"/>
                  </a:ext>
                </a:extLst>
              </a:tr>
              <a:tr h="407642">
                <a:tc>
                  <a:txBody>
                    <a:bodyPr/>
                    <a:lstStyle/>
                    <a:p>
                      <a:r>
                        <a:rPr lang="en-GB" sz="1300" b="0" dirty="0"/>
                        <a:t>Supporting wider social and economic development</a:t>
                      </a:r>
                    </a:p>
                  </a:txBody>
                  <a:tcPr marL="82918" marR="82918" marT="41459" marB="41459"/>
                </a:tc>
                <a:tc>
                  <a:txBody>
                    <a:bodyPr/>
                    <a:lstStyle/>
                    <a:p>
                      <a:r>
                        <a:rPr lang="en-GB" sz="1300" dirty="0"/>
                        <a:t>How our system works together</a:t>
                      </a:r>
                    </a:p>
                  </a:txBody>
                  <a:tcPr marL="82918" marR="82918" marT="41459" marB="41459"/>
                </a:tc>
                <a:extLst>
                  <a:ext uri="{0D108BD9-81ED-4DB2-BD59-A6C34878D82A}">
                    <a16:rowId xmlns:a16="http://schemas.microsoft.com/office/drawing/2014/main" val="1433852747"/>
                  </a:ext>
                </a:extLst>
              </a:tr>
            </a:tbl>
          </a:graphicData>
        </a:graphic>
      </p:graphicFrame>
    </p:spTree>
    <p:extLst>
      <p:ext uri="{BB962C8B-B14F-4D97-AF65-F5344CB8AC3E}">
        <p14:creationId xmlns:p14="http://schemas.microsoft.com/office/powerpoint/2010/main" val="334696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DB9AEA-3AFA-0208-7BED-0597193422C4}"/>
              </a:ext>
            </a:extLst>
          </p:cNvPr>
          <p:cNvSpPr txBox="1"/>
          <p:nvPr/>
        </p:nvSpPr>
        <p:spPr>
          <a:xfrm>
            <a:off x="130893" y="434898"/>
            <a:ext cx="9980342" cy="523220"/>
          </a:xfrm>
          <a:prstGeom prst="rect">
            <a:avLst/>
          </a:prstGeom>
          <a:noFill/>
        </p:spPr>
        <p:txBody>
          <a:bodyPr wrap="square" rtlCol="0">
            <a:spAutoFit/>
          </a:bodyPr>
          <a:lstStyle/>
          <a:p>
            <a:r>
              <a:rPr lang="en-GB" sz="2800" dirty="0"/>
              <a:t>Appendix 4: Delivering our statutory duties</a:t>
            </a:r>
          </a:p>
        </p:txBody>
      </p:sp>
      <p:sp>
        <p:nvSpPr>
          <p:cNvPr id="3" name="TextBox 2">
            <a:extLst>
              <a:ext uri="{FF2B5EF4-FFF2-40B4-BE49-F238E27FC236}">
                <a16:creationId xmlns:a16="http://schemas.microsoft.com/office/drawing/2014/main" id="{14ABD81E-4CAC-C7FE-70BF-EBD78D7AE52B}"/>
              </a:ext>
            </a:extLst>
          </p:cNvPr>
          <p:cNvSpPr txBox="1"/>
          <p:nvPr/>
        </p:nvSpPr>
        <p:spPr>
          <a:xfrm>
            <a:off x="289932" y="1170877"/>
            <a:ext cx="8341112" cy="2862322"/>
          </a:xfrm>
          <a:prstGeom prst="rect">
            <a:avLst/>
          </a:prstGeom>
          <a:noFill/>
        </p:spPr>
        <p:txBody>
          <a:bodyPr wrap="square" rtlCol="0">
            <a:spAutoFit/>
          </a:bodyPr>
          <a:lstStyle/>
          <a:p>
            <a:r>
              <a:rPr lang="en-GB" dirty="0"/>
              <a:t>The ICB has engaged widely in the content of the JFP through the development of the Shared Strategic Framework, including:</a:t>
            </a:r>
          </a:p>
          <a:p>
            <a:endParaRPr lang="en-GB" dirty="0"/>
          </a:p>
          <a:p>
            <a:pPr marL="285750" indent="-285750">
              <a:buFont typeface="Arial" panose="020B0604020202020204" pitchFamily="34" charset="0"/>
              <a:buChar char="•"/>
            </a:pPr>
            <a:r>
              <a:rPr lang="en-GB" dirty="0"/>
              <a:t>Integrated Care Partnership</a:t>
            </a:r>
          </a:p>
          <a:p>
            <a:pPr marL="285750" indent="-285750">
              <a:buFont typeface="Arial" panose="020B0604020202020204" pitchFamily="34" charset="0"/>
              <a:buChar char="•"/>
            </a:pPr>
            <a:r>
              <a:rPr lang="en-GB" dirty="0"/>
              <a:t>Humber and North Yorkshire Leaders Forum</a:t>
            </a:r>
          </a:p>
          <a:p>
            <a:pPr marL="285750" indent="-285750">
              <a:buFont typeface="Arial" panose="020B0604020202020204" pitchFamily="34" charset="0"/>
              <a:buChar char="•"/>
            </a:pPr>
            <a:r>
              <a:rPr lang="en-GB" dirty="0"/>
              <a:t>Local Authority Chief Executives/equivalent</a:t>
            </a:r>
          </a:p>
          <a:p>
            <a:pPr marL="285750" indent="-285750">
              <a:buFont typeface="Arial" panose="020B0604020202020204" pitchFamily="34" charset="0"/>
              <a:buChar char="•"/>
            </a:pPr>
            <a:r>
              <a:rPr lang="en-GB" dirty="0"/>
              <a:t>ICB Board</a:t>
            </a:r>
          </a:p>
          <a:p>
            <a:pPr marL="285750" indent="-285750">
              <a:buFont typeface="Arial" panose="020B0604020202020204" pitchFamily="34" charset="0"/>
              <a:buChar char="•"/>
            </a:pPr>
            <a:r>
              <a:rPr lang="en-GB" dirty="0"/>
              <a:t>Local Authority Cabinets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49004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AED05-3D93-45DD-8FBA-C4DB1F69AC15}"/>
              </a:ext>
            </a:extLst>
          </p:cNvPr>
          <p:cNvPicPr>
            <a:picLocks noChangeAspect="1"/>
          </p:cNvPicPr>
          <p:nvPr/>
        </p:nvPicPr>
        <p:blipFill>
          <a:blip r:embed="rId3"/>
          <a:stretch>
            <a:fillRect/>
          </a:stretch>
        </p:blipFill>
        <p:spPr>
          <a:xfrm>
            <a:off x="0" y="6738"/>
            <a:ext cx="10702944" cy="7556112"/>
          </a:xfrm>
          <a:prstGeom prst="rect">
            <a:avLst/>
          </a:prstGeom>
        </p:spPr>
      </p:pic>
    </p:spTree>
    <p:extLst>
      <p:ext uri="{BB962C8B-B14F-4D97-AF65-F5344CB8AC3E}">
        <p14:creationId xmlns:p14="http://schemas.microsoft.com/office/powerpoint/2010/main" val="381573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F2DCE-E94B-675A-DF3A-F207D6F49DD9}"/>
              </a:ext>
            </a:extLst>
          </p:cNvPr>
          <p:cNvPicPr>
            <a:picLocks noChangeAspect="1"/>
          </p:cNvPicPr>
          <p:nvPr/>
        </p:nvPicPr>
        <p:blipFill>
          <a:blip r:embed="rId2"/>
          <a:stretch>
            <a:fillRect/>
          </a:stretch>
        </p:blipFill>
        <p:spPr>
          <a:xfrm>
            <a:off x="-4899" y="-1"/>
            <a:ext cx="10698299" cy="7559389"/>
          </a:xfrm>
          <a:prstGeom prst="rect">
            <a:avLst/>
          </a:prstGeom>
        </p:spPr>
      </p:pic>
    </p:spTree>
    <p:extLst>
      <p:ext uri="{BB962C8B-B14F-4D97-AF65-F5344CB8AC3E}">
        <p14:creationId xmlns:p14="http://schemas.microsoft.com/office/powerpoint/2010/main" val="793044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67A8BC-0415-5078-9436-51BCC87A3A1C}"/>
              </a:ext>
            </a:extLst>
          </p:cNvPr>
          <p:cNvPicPr>
            <a:picLocks noChangeAspect="1"/>
          </p:cNvPicPr>
          <p:nvPr/>
        </p:nvPicPr>
        <p:blipFill>
          <a:blip r:embed="rId2"/>
          <a:stretch>
            <a:fillRect/>
          </a:stretch>
        </p:blipFill>
        <p:spPr>
          <a:xfrm>
            <a:off x="-18081" y="0"/>
            <a:ext cx="10729561" cy="7562850"/>
          </a:xfrm>
          <a:prstGeom prst="rect">
            <a:avLst/>
          </a:prstGeom>
        </p:spPr>
      </p:pic>
    </p:spTree>
    <p:extLst>
      <p:ext uri="{BB962C8B-B14F-4D97-AF65-F5344CB8AC3E}">
        <p14:creationId xmlns:p14="http://schemas.microsoft.com/office/powerpoint/2010/main" val="233645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E8BAA8-B72C-7E4D-7BFF-9F71DEB2FE92}"/>
              </a:ext>
            </a:extLst>
          </p:cNvPr>
          <p:cNvPicPr>
            <a:picLocks noChangeAspect="1"/>
          </p:cNvPicPr>
          <p:nvPr/>
        </p:nvPicPr>
        <p:blipFill>
          <a:blip r:embed="rId2"/>
          <a:stretch>
            <a:fillRect/>
          </a:stretch>
        </p:blipFill>
        <p:spPr>
          <a:xfrm>
            <a:off x="-4899" y="-1"/>
            <a:ext cx="10698299" cy="7559389"/>
          </a:xfrm>
          <a:prstGeom prst="rect">
            <a:avLst/>
          </a:prstGeom>
        </p:spPr>
      </p:pic>
    </p:spTree>
    <p:extLst>
      <p:ext uri="{BB962C8B-B14F-4D97-AF65-F5344CB8AC3E}">
        <p14:creationId xmlns:p14="http://schemas.microsoft.com/office/powerpoint/2010/main" val="284688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350A1-6226-5406-3A1F-55FC118B43CD}"/>
              </a:ext>
            </a:extLst>
          </p:cNvPr>
          <p:cNvPicPr>
            <a:picLocks noChangeAspect="1"/>
          </p:cNvPicPr>
          <p:nvPr/>
        </p:nvPicPr>
        <p:blipFill>
          <a:blip r:embed="rId2"/>
          <a:stretch>
            <a:fillRect/>
          </a:stretch>
        </p:blipFill>
        <p:spPr>
          <a:xfrm>
            <a:off x="0" y="-1180"/>
            <a:ext cx="10693400" cy="7565210"/>
          </a:xfrm>
          <a:prstGeom prst="rect">
            <a:avLst/>
          </a:prstGeom>
        </p:spPr>
      </p:pic>
    </p:spTree>
    <p:extLst>
      <p:ext uri="{BB962C8B-B14F-4D97-AF65-F5344CB8AC3E}">
        <p14:creationId xmlns:p14="http://schemas.microsoft.com/office/powerpoint/2010/main" val="14720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C8CB5-D96D-796A-DA74-8068F8171FE8}"/>
              </a:ext>
            </a:extLst>
          </p:cNvPr>
          <p:cNvPicPr>
            <a:picLocks noChangeAspect="1"/>
          </p:cNvPicPr>
          <p:nvPr/>
        </p:nvPicPr>
        <p:blipFill>
          <a:blip r:embed="rId2"/>
          <a:stretch>
            <a:fillRect/>
          </a:stretch>
        </p:blipFill>
        <p:spPr>
          <a:xfrm>
            <a:off x="-2179" y="0"/>
            <a:ext cx="10697757" cy="7562849"/>
          </a:xfrm>
          <a:prstGeom prst="rect">
            <a:avLst/>
          </a:prstGeom>
        </p:spPr>
      </p:pic>
    </p:spTree>
    <p:extLst>
      <p:ext uri="{BB962C8B-B14F-4D97-AF65-F5344CB8AC3E}">
        <p14:creationId xmlns:p14="http://schemas.microsoft.com/office/powerpoint/2010/main" val="287671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060933-E68B-E50D-337C-8FAC5653E1B0}"/>
              </a:ext>
            </a:extLst>
          </p:cNvPr>
          <p:cNvPicPr>
            <a:picLocks noChangeAspect="1"/>
          </p:cNvPicPr>
          <p:nvPr/>
        </p:nvPicPr>
        <p:blipFill>
          <a:blip r:embed="rId2"/>
          <a:stretch>
            <a:fillRect/>
          </a:stretch>
        </p:blipFill>
        <p:spPr>
          <a:xfrm>
            <a:off x="-254" y="-1"/>
            <a:ext cx="10693653" cy="7562671"/>
          </a:xfrm>
          <a:prstGeom prst="rect">
            <a:avLst/>
          </a:prstGeom>
        </p:spPr>
      </p:pic>
    </p:spTree>
    <p:extLst>
      <p:ext uri="{BB962C8B-B14F-4D97-AF65-F5344CB8AC3E}">
        <p14:creationId xmlns:p14="http://schemas.microsoft.com/office/powerpoint/2010/main" val="338083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B53B2A-C45C-A126-BA67-D0F65E368FE9}"/>
              </a:ext>
            </a:extLst>
          </p:cNvPr>
          <p:cNvPicPr>
            <a:picLocks noChangeAspect="1"/>
          </p:cNvPicPr>
          <p:nvPr/>
        </p:nvPicPr>
        <p:blipFill>
          <a:blip r:embed="rId2"/>
          <a:stretch>
            <a:fillRect/>
          </a:stretch>
        </p:blipFill>
        <p:spPr>
          <a:xfrm>
            <a:off x="-6830" y="0"/>
            <a:ext cx="10707060" cy="7562849"/>
          </a:xfrm>
          <a:prstGeom prst="rect">
            <a:avLst/>
          </a:prstGeom>
        </p:spPr>
      </p:pic>
    </p:spTree>
    <p:extLst>
      <p:ext uri="{BB962C8B-B14F-4D97-AF65-F5344CB8AC3E}">
        <p14:creationId xmlns:p14="http://schemas.microsoft.com/office/powerpoint/2010/main" val="2157316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9CF0C3480B443872EDD5FB0E53C5A" ma:contentTypeVersion="15" ma:contentTypeDescription="Create a new document." ma:contentTypeScope="" ma:versionID="aaebb69855e7a655ed3609977eea2cca">
  <xsd:schema xmlns:xsd="http://www.w3.org/2001/XMLSchema" xmlns:xs="http://www.w3.org/2001/XMLSchema" xmlns:p="http://schemas.microsoft.com/office/2006/metadata/properties" xmlns:ns1="http://schemas.microsoft.com/sharepoint/v3" xmlns:ns3="ebc14955-67a8-4c92-91e2-147dd51ef6c2" xmlns:ns4="4e672ef3-6087-404f-8ce5-338db2999fac" targetNamespace="http://schemas.microsoft.com/office/2006/metadata/properties" ma:root="true" ma:fieldsID="e32f3e7d0686bd8ccf3f5efb82bb9236" ns1:_="" ns3:_="" ns4:_="">
    <xsd:import namespace="http://schemas.microsoft.com/sharepoint/v3"/>
    <xsd:import namespace="ebc14955-67a8-4c92-91e2-147dd51ef6c2"/>
    <xsd:import namespace="4e672ef3-6087-404f-8ce5-338db2999fa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c14955-67a8-4c92-91e2-147dd51ef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672ef3-6087-404f-8ce5-338db2999f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ebc14955-67a8-4c92-91e2-147dd51ef6c2"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9251F59-0A86-41A4-AEA7-5B1CD8EB8C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c14955-67a8-4c92-91e2-147dd51ef6c2"/>
    <ds:schemaRef ds:uri="4e672ef3-6087-404f-8ce5-338db2999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E68A4A-C95A-47F9-964D-7A01D9FBCAA0}">
  <ds:schemaRefs>
    <ds:schemaRef ds:uri="http://schemas.microsoft.com/sharepoint/v3/contenttype/forms"/>
  </ds:schemaRefs>
</ds:datastoreItem>
</file>

<file path=customXml/itemProps3.xml><?xml version="1.0" encoding="utf-8"?>
<ds:datastoreItem xmlns:ds="http://schemas.openxmlformats.org/officeDocument/2006/customXml" ds:itemID="{233E6EE6-A313-467F-9C61-DC3A60F357E3}">
  <ds:schemaRefs>
    <ds:schemaRef ds:uri="http://purl.org/dc/terms/"/>
    <ds:schemaRef ds:uri="4e672ef3-6087-404f-8ce5-338db2999fac"/>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ebc14955-67a8-4c92-91e2-147dd51ef6c2"/>
    <ds:schemaRef ds:uri="http://schemas.microsoft.com/sharepoint/v3"/>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2347</TotalTime>
  <Words>946</Words>
  <Application>Microsoft Office PowerPoint</Application>
  <PresentationFormat>Custom</PresentationFormat>
  <Paragraphs>96</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Frutiger LT Pro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Reimagining Wellbeing, Health and Care</dc:title>
  <dc:creator>Lowe, Nicky</dc:creator>
  <cp:lastModifiedBy>BAXTER, Jane (NHS HUMBER AND NORTH YORKSHIRE ICB - 42D)</cp:lastModifiedBy>
  <cp:revision>66</cp:revision>
  <dcterms:created xsi:type="dcterms:W3CDTF">2024-04-30T14:08:57Z</dcterms:created>
  <dcterms:modified xsi:type="dcterms:W3CDTF">2024-07-24T10:05:08Z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2024-04-30T00:00:00Z</vt:filetime>
  </property>
  <property fmtid="{D5CDD505-2E9C-101B-9397-08002B2CF9AE}" pid="3" name="Creator">
    <vt:lpwstr>Adobe InDesign 19.1 (Windows)</vt:lpwstr>
  </property>
  <property fmtid="{D5CDD505-2E9C-101B-9397-08002B2CF9AE}" pid="4" name="LastSaved">
    <vt:filetime>2024-04-30T00:00:00Z</vt:filetime>
  </property>
  <property fmtid="{D5CDD505-2E9C-101B-9397-08002B2CF9AE}" pid="5" name="ContentTypeId">
    <vt:lpwstr>0x0101002109CF0C3480B443872EDD5FB0E53C5A</vt:lpwstr>
  </property>
</Properties>
</file>