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376" r:id="rId5"/>
    <p:sldId id="377" r:id="rId6"/>
    <p:sldId id="2147476158" r:id="rId7"/>
    <p:sldId id="2147476159" r:id="rId8"/>
    <p:sldId id="256" r:id="rId9"/>
    <p:sldId id="2147476160" r:id="rId10"/>
    <p:sldId id="2147476219" r:id="rId11"/>
    <p:sldId id="2147476225" r:id="rId12"/>
    <p:sldId id="2147476186" r:id="rId13"/>
    <p:sldId id="2147476209" r:id="rId14"/>
    <p:sldId id="2147476222" r:id="rId15"/>
    <p:sldId id="2147476217" r:id="rId16"/>
    <p:sldId id="2147476211" r:id="rId17"/>
    <p:sldId id="2147476213" r:id="rId18"/>
    <p:sldId id="2147476215" r:id="rId19"/>
    <p:sldId id="2147476224" r:id="rId20"/>
    <p:sldId id="2147476124" r:id="rId21"/>
    <p:sldId id="2147476161" r:id="rId22"/>
    <p:sldId id="2147476207" r:id="rId23"/>
    <p:sldId id="2147476208" r:id="rId24"/>
    <p:sldId id="2147476171" r:id="rId25"/>
    <p:sldId id="2147476179" r:id="rId26"/>
    <p:sldId id="2147476182" r:id="rId27"/>
    <p:sldId id="2147476183" r:id="rId28"/>
    <p:sldId id="2147476220" r:id="rId29"/>
    <p:sldId id="2147476221" r:id="rId30"/>
    <p:sldId id="2147476226" r:id="rId31"/>
    <p:sldId id="2147476187" r:id="rId32"/>
    <p:sldId id="2147476210" r:id="rId33"/>
    <p:sldId id="2147476212" r:id="rId34"/>
    <p:sldId id="27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86B28F-3B94-3DCA-781F-47CA45E9FFC6}" name="O'BRIEN, James (NHS HUMBER AND NORTH YORKSHIRE ICB - 42D)" initials="OJ(HANYI4" userId="S::james.obrien10@nhs.net::e0160518-f70c-4b6e-a029-57972f4fdb4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EF3F2"/>
    <a:srgbClr val="EBBCA7"/>
    <a:srgbClr val="EBECE7"/>
    <a:srgbClr val="F1D7E8"/>
    <a:srgbClr val="D5EB74"/>
    <a:srgbClr val="E2D286"/>
    <a:srgbClr val="D5ECD5"/>
    <a:srgbClr val="FAEFE0"/>
    <a:srgbClr val="EDECED"/>
    <a:srgbClr val="E8F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00BFBF-161D-4F13-9C9C-62CE03C9F719}" v="9" dt="2024-09-02T10:37:10.8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6A0CEE-D066-45A8-BD64-CCE69025559E}" type="datetimeFigureOut">
              <a:rPr lang="en-GB" smtClean="0"/>
              <a:t>02/09/2024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830E7C-3053-4BB8-A586-4AA135FE5F0E}" type="slidenum">
              <a:rPr lang="en-GB" smtClean="0"/>
              <a:t>‹#›</a:t>
            </a:fld>
            <a:endParaRPr lang="en-GB"/>
          </a:p>
        </p:txBody>
      </p:sp>
    </p:spTree>
    <p:extLst>
      <p:ext uri="{BB962C8B-B14F-4D97-AF65-F5344CB8AC3E}">
        <p14:creationId xmlns:p14="http://schemas.microsoft.com/office/powerpoint/2010/main" val="378010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a:t>textbox</a:t>
            </a:r>
            <a:endParaRPr/>
          </a:p>
          <a:p>
            <a:r>
              <a:rPr b="0"/>
              <a:t>No alt text provided</a:t>
            </a:r>
            <a:endParaRPr/>
          </a:p>
          <a:p>
            <a:endParaRPr/>
          </a:p>
          <a:p>
            <a:r>
              <a:rPr b="1"/>
              <a:t>image</a:t>
            </a:r>
            <a:endParaRPr/>
          </a:p>
          <a:p>
            <a:r>
              <a:rPr b="0"/>
              <a:t>No alt text provided</a:t>
            </a:r>
            <a:endParaRPr/>
          </a:p>
          <a:p>
            <a:endParaRPr/>
          </a:p>
          <a:p>
            <a:r>
              <a:rPr b="1"/>
              <a:t>image</a:t>
            </a:r>
            <a:endParaRPr/>
          </a:p>
          <a:p>
            <a:r>
              <a:rPr b="0"/>
              <a:t>No alt text provided</a:t>
            </a:r>
            <a:endParaRPr/>
          </a:p>
          <a:p>
            <a:endParaRPr/>
          </a:p>
          <a:p>
            <a:r>
              <a:rPr b="1"/>
              <a:t>shape</a:t>
            </a:r>
            <a:endParaRPr/>
          </a:p>
          <a:p>
            <a:r>
              <a:rPr b="0"/>
              <a:t>No alt text provided</a:t>
            </a:r>
            <a:endParaRPr/>
          </a:p>
          <a:p>
            <a:endParaRPr/>
          </a:p>
          <a:p>
            <a:r>
              <a:rPr b="1"/>
              <a:t>shape</a:t>
            </a:r>
            <a:endParaRPr/>
          </a:p>
          <a:p>
            <a:r>
              <a:rPr b="0"/>
              <a:t>No alt text provided</a:t>
            </a:r>
            <a:endParaRPr/>
          </a:p>
          <a:p>
            <a:endParaRPr/>
          </a:p>
        </p:txBody>
      </p:sp>
    </p:spTree>
    <p:extLst>
      <p:ext uri="{BB962C8B-B14F-4D97-AF65-F5344CB8AC3E}">
        <p14:creationId xmlns:p14="http://schemas.microsoft.com/office/powerpoint/2010/main" val="3248316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Table subject to change depending on what detail is needed.</a:t>
            </a:r>
          </a:p>
          <a:p>
            <a:r>
              <a:rPr lang="en-GB"/>
              <a:t>Consider keeping the original table for this slide and change the table header to the dark blue for consistency.</a:t>
            </a:r>
          </a:p>
        </p:txBody>
      </p:sp>
      <p:sp>
        <p:nvSpPr>
          <p:cNvPr id="4" name="Slide Number Placeholder 3"/>
          <p:cNvSpPr>
            <a:spLocks noGrp="1"/>
          </p:cNvSpPr>
          <p:nvPr>
            <p:ph type="sldNum" sz="quarter" idx="5"/>
          </p:nvPr>
        </p:nvSpPr>
        <p:spPr/>
        <p:txBody>
          <a:bodyPr/>
          <a:lstStyle/>
          <a:p>
            <a:fld id="{D376E706-400C-4AE1-901F-6C969653DF42}" type="slidenum">
              <a:rPr lang="en-GB" smtClean="0"/>
              <a:t>14</a:t>
            </a:fld>
            <a:endParaRPr lang="en-GB"/>
          </a:p>
        </p:txBody>
      </p:sp>
    </p:spTree>
    <p:extLst>
      <p:ext uri="{BB962C8B-B14F-4D97-AF65-F5344CB8AC3E}">
        <p14:creationId xmlns:p14="http://schemas.microsoft.com/office/powerpoint/2010/main" val="1043270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Table subject to change depending on what detail is needed.</a:t>
            </a:r>
          </a:p>
          <a:p>
            <a:r>
              <a:rPr lang="en-GB" dirty="0"/>
              <a:t>Consider keeping the original table for this slide and change the table header to the dark blue for consistency.</a:t>
            </a:r>
          </a:p>
        </p:txBody>
      </p:sp>
      <p:sp>
        <p:nvSpPr>
          <p:cNvPr id="4" name="Slide Number Placeholder 3"/>
          <p:cNvSpPr>
            <a:spLocks noGrp="1"/>
          </p:cNvSpPr>
          <p:nvPr>
            <p:ph type="sldNum" sz="quarter" idx="5"/>
          </p:nvPr>
        </p:nvSpPr>
        <p:spPr/>
        <p:txBody>
          <a:bodyPr/>
          <a:lstStyle/>
          <a:p>
            <a:fld id="{D376E706-400C-4AE1-901F-6C969653DF42}" type="slidenum">
              <a:rPr lang="en-GB" smtClean="0"/>
              <a:t>15</a:t>
            </a:fld>
            <a:endParaRPr lang="en-GB"/>
          </a:p>
        </p:txBody>
      </p:sp>
    </p:spTree>
    <p:extLst>
      <p:ext uri="{BB962C8B-B14F-4D97-AF65-F5344CB8AC3E}">
        <p14:creationId xmlns:p14="http://schemas.microsoft.com/office/powerpoint/2010/main" val="1809470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Table subject to change depending on what detail is needed.</a:t>
            </a:r>
          </a:p>
          <a:p>
            <a:r>
              <a:rPr lang="en-GB"/>
              <a:t>Consider keeping the original table for this slide and change the table header to the dark blue for consistency.</a:t>
            </a:r>
          </a:p>
        </p:txBody>
      </p:sp>
      <p:sp>
        <p:nvSpPr>
          <p:cNvPr id="4" name="Slide Number Placeholder 3"/>
          <p:cNvSpPr>
            <a:spLocks noGrp="1"/>
          </p:cNvSpPr>
          <p:nvPr>
            <p:ph type="sldNum" sz="quarter" idx="5"/>
          </p:nvPr>
        </p:nvSpPr>
        <p:spPr/>
        <p:txBody>
          <a:bodyPr/>
          <a:lstStyle/>
          <a:p>
            <a:fld id="{D376E706-400C-4AE1-901F-6C969653DF42}" type="slidenum">
              <a:rPr lang="en-GB" smtClean="0"/>
              <a:t>16</a:t>
            </a:fld>
            <a:endParaRPr lang="en-GB"/>
          </a:p>
        </p:txBody>
      </p:sp>
    </p:spTree>
    <p:extLst>
      <p:ext uri="{BB962C8B-B14F-4D97-AF65-F5344CB8AC3E}">
        <p14:creationId xmlns:p14="http://schemas.microsoft.com/office/powerpoint/2010/main" val="4263515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a:t>textbox</a:t>
            </a:r>
            <a:endParaRPr/>
          </a:p>
          <a:p>
            <a:r>
              <a:rPr b="0"/>
              <a:t>No alt text provided</a:t>
            </a:r>
            <a:endParaRPr/>
          </a:p>
          <a:p>
            <a:endParaRPr/>
          </a:p>
          <a:p>
            <a:r>
              <a:rPr b="1"/>
              <a:t>image</a:t>
            </a:r>
            <a:endParaRPr/>
          </a:p>
          <a:p>
            <a:r>
              <a:rPr b="0"/>
              <a:t>No alt text provided</a:t>
            </a:r>
            <a:endParaRPr/>
          </a:p>
          <a:p>
            <a:endParaRPr/>
          </a:p>
          <a:p>
            <a:r>
              <a:rPr b="1"/>
              <a:t>image</a:t>
            </a:r>
            <a:endParaRPr/>
          </a:p>
          <a:p>
            <a:r>
              <a:rPr b="0"/>
              <a:t>No alt text provided</a:t>
            </a:r>
            <a:endParaRPr/>
          </a:p>
          <a:p>
            <a:endParaRPr/>
          </a:p>
          <a:p>
            <a:r>
              <a:rPr b="1"/>
              <a:t>shape</a:t>
            </a:r>
            <a:endParaRPr/>
          </a:p>
          <a:p>
            <a:r>
              <a:rPr b="0"/>
              <a:t>No alt text provided</a:t>
            </a:r>
            <a:endParaRPr/>
          </a:p>
          <a:p>
            <a:endParaRPr/>
          </a:p>
          <a:p>
            <a:r>
              <a:rPr b="1"/>
              <a:t>shape</a:t>
            </a:r>
            <a:endParaRPr/>
          </a:p>
          <a:p>
            <a:r>
              <a:rPr b="0"/>
              <a:t>No alt text provided</a:t>
            </a:r>
            <a:endParaRPr/>
          </a:p>
          <a:p>
            <a:endParaRPr/>
          </a:p>
        </p:txBody>
      </p:sp>
    </p:spTree>
    <p:extLst>
      <p:ext uri="{BB962C8B-B14F-4D97-AF65-F5344CB8AC3E}">
        <p14:creationId xmlns:p14="http://schemas.microsoft.com/office/powerpoint/2010/main" val="3987557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Table subject to change depending on what detail is needed.</a:t>
            </a:r>
          </a:p>
          <a:p>
            <a:r>
              <a:rPr lang="en-GB"/>
              <a:t>Consider keeping the original table for this slide and change the table header to the dark blue for consistency.</a:t>
            </a:r>
          </a:p>
        </p:txBody>
      </p:sp>
      <p:sp>
        <p:nvSpPr>
          <p:cNvPr id="4" name="Slide Number Placeholder 3"/>
          <p:cNvSpPr>
            <a:spLocks noGrp="1"/>
          </p:cNvSpPr>
          <p:nvPr>
            <p:ph type="sldNum" sz="quarter" idx="5"/>
          </p:nvPr>
        </p:nvSpPr>
        <p:spPr/>
        <p:txBody>
          <a:bodyPr/>
          <a:lstStyle/>
          <a:p>
            <a:fld id="{D376E706-400C-4AE1-901F-6C969653DF42}" type="slidenum">
              <a:rPr lang="en-GB" smtClean="0"/>
              <a:t>25</a:t>
            </a:fld>
            <a:endParaRPr lang="en-GB"/>
          </a:p>
        </p:txBody>
      </p:sp>
    </p:spTree>
    <p:extLst>
      <p:ext uri="{BB962C8B-B14F-4D97-AF65-F5344CB8AC3E}">
        <p14:creationId xmlns:p14="http://schemas.microsoft.com/office/powerpoint/2010/main" val="849052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Table subject to change depending on what detail is needed.</a:t>
            </a:r>
          </a:p>
          <a:p>
            <a:r>
              <a:rPr lang="en-GB"/>
              <a:t>Consider keeping the original table for this slide and change the table header to the dark blue for consistency.</a:t>
            </a:r>
          </a:p>
        </p:txBody>
      </p:sp>
      <p:sp>
        <p:nvSpPr>
          <p:cNvPr id="4" name="Slide Number Placeholder 3"/>
          <p:cNvSpPr>
            <a:spLocks noGrp="1"/>
          </p:cNvSpPr>
          <p:nvPr>
            <p:ph type="sldNum" sz="quarter" idx="5"/>
          </p:nvPr>
        </p:nvSpPr>
        <p:spPr/>
        <p:txBody>
          <a:bodyPr/>
          <a:lstStyle/>
          <a:p>
            <a:fld id="{D376E706-400C-4AE1-901F-6C969653DF42}" type="slidenum">
              <a:rPr lang="en-GB" smtClean="0"/>
              <a:t>26</a:t>
            </a:fld>
            <a:endParaRPr lang="en-GB"/>
          </a:p>
        </p:txBody>
      </p:sp>
    </p:spTree>
    <p:extLst>
      <p:ext uri="{BB962C8B-B14F-4D97-AF65-F5344CB8AC3E}">
        <p14:creationId xmlns:p14="http://schemas.microsoft.com/office/powerpoint/2010/main" val="3769091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Table subject to change depending on what detail is needed.</a:t>
            </a:r>
          </a:p>
          <a:p>
            <a:r>
              <a:rPr lang="en-GB"/>
              <a:t>Consider keeping the original table for this slide and change the table header to the dark blue for consistency.</a:t>
            </a:r>
          </a:p>
        </p:txBody>
      </p:sp>
      <p:sp>
        <p:nvSpPr>
          <p:cNvPr id="4" name="Slide Number Placeholder 3"/>
          <p:cNvSpPr>
            <a:spLocks noGrp="1"/>
          </p:cNvSpPr>
          <p:nvPr>
            <p:ph type="sldNum" sz="quarter" idx="5"/>
          </p:nvPr>
        </p:nvSpPr>
        <p:spPr/>
        <p:txBody>
          <a:bodyPr/>
          <a:lstStyle/>
          <a:p>
            <a:fld id="{D376E706-400C-4AE1-901F-6C969653DF42}" type="slidenum">
              <a:rPr lang="en-GB" smtClean="0"/>
              <a:t>27</a:t>
            </a:fld>
            <a:endParaRPr lang="en-GB"/>
          </a:p>
        </p:txBody>
      </p:sp>
    </p:spTree>
    <p:extLst>
      <p:ext uri="{BB962C8B-B14F-4D97-AF65-F5344CB8AC3E}">
        <p14:creationId xmlns:p14="http://schemas.microsoft.com/office/powerpoint/2010/main" val="2112476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Table subject to change depending on what detail is needed.</a:t>
            </a:r>
          </a:p>
          <a:p>
            <a:r>
              <a:rPr lang="en-GB"/>
              <a:t>Consider keeping the original table for this slide and change the table header to the dark blue for consistency.</a:t>
            </a:r>
          </a:p>
        </p:txBody>
      </p:sp>
      <p:sp>
        <p:nvSpPr>
          <p:cNvPr id="4" name="Slide Number Placeholder 3"/>
          <p:cNvSpPr>
            <a:spLocks noGrp="1"/>
          </p:cNvSpPr>
          <p:nvPr>
            <p:ph type="sldNum" sz="quarter" idx="5"/>
          </p:nvPr>
        </p:nvSpPr>
        <p:spPr/>
        <p:txBody>
          <a:bodyPr/>
          <a:lstStyle/>
          <a:p>
            <a:fld id="{D376E706-400C-4AE1-901F-6C969653DF42}" type="slidenum">
              <a:rPr lang="en-GB" smtClean="0"/>
              <a:t>28</a:t>
            </a:fld>
            <a:endParaRPr lang="en-GB"/>
          </a:p>
        </p:txBody>
      </p:sp>
    </p:spTree>
    <p:extLst>
      <p:ext uri="{BB962C8B-B14F-4D97-AF65-F5344CB8AC3E}">
        <p14:creationId xmlns:p14="http://schemas.microsoft.com/office/powerpoint/2010/main" val="1737436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Table subject to change depending on what detail is needed.</a:t>
            </a:r>
          </a:p>
          <a:p>
            <a:r>
              <a:rPr lang="en-GB"/>
              <a:t>Consider keeping the original table for this slide and change the table header to the dark blue for consistency.</a:t>
            </a:r>
          </a:p>
        </p:txBody>
      </p:sp>
      <p:sp>
        <p:nvSpPr>
          <p:cNvPr id="4" name="Slide Number Placeholder 3"/>
          <p:cNvSpPr>
            <a:spLocks noGrp="1"/>
          </p:cNvSpPr>
          <p:nvPr>
            <p:ph type="sldNum" sz="quarter" idx="5"/>
          </p:nvPr>
        </p:nvSpPr>
        <p:spPr/>
        <p:txBody>
          <a:bodyPr/>
          <a:lstStyle/>
          <a:p>
            <a:fld id="{D376E706-400C-4AE1-901F-6C969653DF42}" type="slidenum">
              <a:rPr lang="en-GB" smtClean="0"/>
              <a:t>29</a:t>
            </a:fld>
            <a:endParaRPr lang="en-GB"/>
          </a:p>
        </p:txBody>
      </p:sp>
    </p:spTree>
    <p:extLst>
      <p:ext uri="{BB962C8B-B14F-4D97-AF65-F5344CB8AC3E}">
        <p14:creationId xmlns:p14="http://schemas.microsoft.com/office/powerpoint/2010/main" val="2641652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Table subject to change depending on what detail is needed.</a:t>
            </a:r>
          </a:p>
          <a:p>
            <a:r>
              <a:rPr lang="en-GB"/>
              <a:t>Consider keeping the original table for this slide and change the table header to the dark blue for consistency.</a:t>
            </a:r>
          </a:p>
        </p:txBody>
      </p:sp>
      <p:sp>
        <p:nvSpPr>
          <p:cNvPr id="4" name="Slide Number Placeholder 3"/>
          <p:cNvSpPr>
            <a:spLocks noGrp="1"/>
          </p:cNvSpPr>
          <p:nvPr>
            <p:ph type="sldNum" sz="quarter" idx="5"/>
          </p:nvPr>
        </p:nvSpPr>
        <p:spPr/>
        <p:txBody>
          <a:bodyPr/>
          <a:lstStyle/>
          <a:p>
            <a:fld id="{D376E706-400C-4AE1-901F-6C969653DF42}" type="slidenum">
              <a:rPr lang="en-GB" smtClean="0"/>
              <a:t>30</a:t>
            </a:fld>
            <a:endParaRPr lang="en-GB"/>
          </a:p>
        </p:txBody>
      </p:sp>
    </p:spTree>
    <p:extLst>
      <p:ext uri="{BB962C8B-B14F-4D97-AF65-F5344CB8AC3E}">
        <p14:creationId xmlns:p14="http://schemas.microsoft.com/office/powerpoint/2010/main" val="2288873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2830E7C-3053-4BB8-A586-4AA135FE5F0E}" type="slidenum">
              <a:rPr lang="en-GB" smtClean="0"/>
              <a:t>6</a:t>
            </a:fld>
            <a:endParaRPr lang="en-GB"/>
          </a:p>
        </p:txBody>
      </p:sp>
    </p:spTree>
    <p:extLst>
      <p:ext uri="{BB962C8B-B14F-4D97-AF65-F5344CB8AC3E}">
        <p14:creationId xmlns:p14="http://schemas.microsoft.com/office/powerpoint/2010/main" val="1876806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Table subject to change depending on what detail is needed.</a:t>
            </a:r>
          </a:p>
          <a:p>
            <a:r>
              <a:rPr lang="en-GB"/>
              <a:t>Consider keeping the original table for this slide and change the table header to the dark blue for consistency.</a:t>
            </a:r>
          </a:p>
        </p:txBody>
      </p:sp>
      <p:sp>
        <p:nvSpPr>
          <p:cNvPr id="4" name="Slide Number Placeholder 3"/>
          <p:cNvSpPr>
            <a:spLocks noGrp="1"/>
          </p:cNvSpPr>
          <p:nvPr>
            <p:ph type="sldNum" sz="quarter" idx="5"/>
          </p:nvPr>
        </p:nvSpPr>
        <p:spPr/>
        <p:txBody>
          <a:bodyPr/>
          <a:lstStyle/>
          <a:p>
            <a:fld id="{D376E706-400C-4AE1-901F-6C969653DF42}" type="slidenum">
              <a:rPr lang="en-GB" smtClean="0"/>
              <a:t>7</a:t>
            </a:fld>
            <a:endParaRPr lang="en-GB"/>
          </a:p>
        </p:txBody>
      </p:sp>
    </p:spTree>
    <p:extLst>
      <p:ext uri="{BB962C8B-B14F-4D97-AF65-F5344CB8AC3E}">
        <p14:creationId xmlns:p14="http://schemas.microsoft.com/office/powerpoint/2010/main" val="3384554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Table subject to change depending on what detail is needed.</a:t>
            </a:r>
          </a:p>
          <a:p>
            <a:r>
              <a:rPr lang="en-GB" dirty="0"/>
              <a:t>Consider keeping the original table for this slide and change the table header to the dark blue for consistency.</a:t>
            </a:r>
          </a:p>
        </p:txBody>
      </p:sp>
      <p:sp>
        <p:nvSpPr>
          <p:cNvPr id="4" name="Slide Number Placeholder 3"/>
          <p:cNvSpPr>
            <a:spLocks noGrp="1"/>
          </p:cNvSpPr>
          <p:nvPr>
            <p:ph type="sldNum" sz="quarter" idx="5"/>
          </p:nvPr>
        </p:nvSpPr>
        <p:spPr/>
        <p:txBody>
          <a:bodyPr/>
          <a:lstStyle/>
          <a:p>
            <a:fld id="{D376E706-400C-4AE1-901F-6C969653DF42}" type="slidenum">
              <a:rPr lang="en-GB" smtClean="0"/>
              <a:t>8</a:t>
            </a:fld>
            <a:endParaRPr lang="en-GB"/>
          </a:p>
        </p:txBody>
      </p:sp>
    </p:spTree>
    <p:extLst>
      <p:ext uri="{BB962C8B-B14F-4D97-AF65-F5344CB8AC3E}">
        <p14:creationId xmlns:p14="http://schemas.microsoft.com/office/powerpoint/2010/main" val="2696439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Table subject to change depending on what detail is needed.</a:t>
            </a:r>
          </a:p>
          <a:p>
            <a:r>
              <a:rPr lang="en-GB"/>
              <a:t>Consider keeping the original table for this slide and change the table header to the dark blue for consistency.</a:t>
            </a:r>
          </a:p>
        </p:txBody>
      </p:sp>
      <p:sp>
        <p:nvSpPr>
          <p:cNvPr id="4" name="Slide Number Placeholder 3"/>
          <p:cNvSpPr>
            <a:spLocks noGrp="1"/>
          </p:cNvSpPr>
          <p:nvPr>
            <p:ph type="sldNum" sz="quarter" idx="5"/>
          </p:nvPr>
        </p:nvSpPr>
        <p:spPr/>
        <p:txBody>
          <a:bodyPr/>
          <a:lstStyle/>
          <a:p>
            <a:fld id="{D376E706-400C-4AE1-901F-6C969653DF42}" type="slidenum">
              <a:rPr lang="en-GB" smtClean="0"/>
              <a:t>9</a:t>
            </a:fld>
            <a:endParaRPr lang="en-GB"/>
          </a:p>
        </p:txBody>
      </p:sp>
    </p:spTree>
    <p:extLst>
      <p:ext uri="{BB962C8B-B14F-4D97-AF65-F5344CB8AC3E}">
        <p14:creationId xmlns:p14="http://schemas.microsoft.com/office/powerpoint/2010/main" val="3143385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Table subject to change depending on what detail is needed.</a:t>
            </a:r>
          </a:p>
          <a:p>
            <a:r>
              <a:rPr lang="en-GB"/>
              <a:t>Consider keeping the original table for this slide and change the table header to the dark blue for consistency.</a:t>
            </a:r>
          </a:p>
        </p:txBody>
      </p:sp>
      <p:sp>
        <p:nvSpPr>
          <p:cNvPr id="4" name="Slide Number Placeholder 3"/>
          <p:cNvSpPr>
            <a:spLocks noGrp="1"/>
          </p:cNvSpPr>
          <p:nvPr>
            <p:ph type="sldNum" sz="quarter" idx="5"/>
          </p:nvPr>
        </p:nvSpPr>
        <p:spPr/>
        <p:txBody>
          <a:bodyPr/>
          <a:lstStyle/>
          <a:p>
            <a:fld id="{D376E706-400C-4AE1-901F-6C969653DF42}" type="slidenum">
              <a:rPr lang="en-GB" smtClean="0"/>
              <a:t>10</a:t>
            </a:fld>
            <a:endParaRPr lang="en-GB"/>
          </a:p>
        </p:txBody>
      </p:sp>
    </p:spTree>
    <p:extLst>
      <p:ext uri="{BB962C8B-B14F-4D97-AF65-F5344CB8AC3E}">
        <p14:creationId xmlns:p14="http://schemas.microsoft.com/office/powerpoint/2010/main" val="2860986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Table subject to change depending on what detail is needed.</a:t>
            </a:r>
          </a:p>
          <a:p>
            <a:r>
              <a:rPr lang="en-GB"/>
              <a:t>Consider keeping the original table for this slide and change the table header to the dark blue for consistency.</a:t>
            </a:r>
          </a:p>
        </p:txBody>
      </p:sp>
      <p:sp>
        <p:nvSpPr>
          <p:cNvPr id="4" name="Slide Number Placeholder 3"/>
          <p:cNvSpPr>
            <a:spLocks noGrp="1"/>
          </p:cNvSpPr>
          <p:nvPr>
            <p:ph type="sldNum" sz="quarter" idx="5"/>
          </p:nvPr>
        </p:nvSpPr>
        <p:spPr/>
        <p:txBody>
          <a:bodyPr/>
          <a:lstStyle/>
          <a:p>
            <a:fld id="{D376E706-400C-4AE1-901F-6C969653DF42}" type="slidenum">
              <a:rPr lang="en-GB" smtClean="0"/>
              <a:t>11</a:t>
            </a:fld>
            <a:endParaRPr lang="en-GB"/>
          </a:p>
        </p:txBody>
      </p:sp>
    </p:spTree>
    <p:extLst>
      <p:ext uri="{BB962C8B-B14F-4D97-AF65-F5344CB8AC3E}">
        <p14:creationId xmlns:p14="http://schemas.microsoft.com/office/powerpoint/2010/main" val="2317235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Table subject to change depending on what detail is needed.</a:t>
            </a:r>
          </a:p>
          <a:p>
            <a:r>
              <a:rPr lang="en-GB"/>
              <a:t>Consider keeping the original table for this slide and change the table header to the dark blue for consistency.</a:t>
            </a:r>
          </a:p>
        </p:txBody>
      </p:sp>
      <p:sp>
        <p:nvSpPr>
          <p:cNvPr id="4" name="Slide Number Placeholder 3"/>
          <p:cNvSpPr>
            <a:spLocks noGrp="1"/>
          </p:cNvSpPr>
          <p:nvPr>
            <p:ph type="sldNum" sz="quarter" idx="5"/>
          </p:nvPr>
        </p:nvSpPr>
        <p:spPr/>
        <p:txBody>
          <a:bodyPr/>
          <a:lstStyle/>
          <a:p>
            <a:fld id="{D376E706-400C-4AE1-901F-6C969653DF42}" type="slidenum">
              <a:rPr lang="en-GB" smtClean="0"/>
              <a:t>12</a:t>
            </a:fld>
            <a:endParaRPr lang="en-GB"/>
          </a:p>
        </p:txBody>
      </p:sp>
    </p:spTree>
    <p:extLst>
      <p:ext uri="{BB962C8B-B14F-4D97-AF65-F5344CB8AC3E}">
        <p14:creationId xmlns:p14="http://schemas.microsoft.com/office/powerpoint/2010/main" val="1286863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Table subject to change depending on what detail is needed.</a:t>
            </a:r>
          </a:p>
          <a:p>
            <a:r>
              <a:rPr lang="en-GB"/>
              <a:t>Consider keeping the original table for this slide and change the table header to the dark blue for consistency.</a:t>
            </a:r>
          </a:p>
        </p:txBody>
      </p:sp>
      <p:sp>
        <p:nvSpPr>
          <p:cNvPr id="4" name="Slide Number Placeholder 3"/>
          <p:cNvSpPr>
            <a:spLocks noGrp="1"/>
          </p:cNvSpPr>
          <p:nvPr>
            <p:ph type="sldNum" sz="quarter" idx="5"/>
          </p:nvPr>
        </p:nvSpPr>
        <p:spPr/>
        <p:txBody>
          <a:bodyPr/>
          <a:lstStyle/>
          <a:p>
            <a:fld id="{D376E706-400C-4AE1-901F-6C969653DF42}" type="slidenum">
              <a:rPr lang="en-GB" smtClean="0"/>
              <a:t>13</a:t>
            </a:fld>
            <a:endParaRPr lang="en-GB"/>
          </a:p>
        </p:txBody>
      </p:sp>
    </p:spTree>
    <p:extLst>
      <p:ext uri="{BB962C8B-B14F-4D97-AF65-F5344CB8AC3E}">
        <p14:creationId xmlns:p14="http://schemas.microsoft.com/office/powerpoint/2010/main" val="3382775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0FBD9-0A1A-4F06-289D-3EA221A6F0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AF54C21-1CE6-6A56-2138-0B7F5F3342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BE91488-19E7-0C69-ECEB-4CF26F8E1288}"/>
              </a:ext>
            </a:extLst>
          </p:cNvPr>
          <p:cNvSpPr>
            <a:spLocks noGrp="1"/>
          </p:cNvSpPr>
          <p:nvPr>
            <p:ph type="dt" sz="half" idx="10"/>
          </p:nvPr>
        </p:nvSpPr>
        <p:spPr/>
        <p:txBody>
          <a:bodyPr/>
          <a:lstStyle/>
          <a:p>
            <a:fld id="{CE13E7D0-89A0-40C3-923E-4B54BAF1A920}" type="datetimeFigureOut">
              <a:rPr lang="en-GB" smtClean="0"/>
              <a:t>02/09/2024</a:t>
            </a:fld>
            <a:endParaRPr lang="en-GB"/>
          </a:p>
        </p:txBody>
      </p:sp>
      <p:sp>
        <p:nvSpPr>
          <p:cNvPr id="5" name="Footer Placeholder 4">
            <a:extLst>
              <a:ext uri="{FF2B5EF4-FFF2-40B4-BE49-F238E27FC236}">
                <a16:creationId xmlns:a16="http://schemas.microsoft.com/office/drawing/2014/main" id="{776932B7-A346-00DB-1075-BB23A01B43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E7E713-4712-5FB2-0845-CCF31D969FBA}"/>
              </a:ext>
            </a:extLst>
          </p:cNvPr>
          <p:cNvSpPr>
            <a:spLocks noGrp="1"/>
          </p:cNvSpPr>
          <p:nvPr>
            <p:ph type="sldNum" sz="quarter" idx="12"/>
          </p:nvPr>
        </p:nvSpPr>
        <p:spPr/>
        <p:txBody>
          <a:bodyPr/>
          <a:lstStyle/>
          <a:p>
            <a:fld id="{F0102FC5-EA94-4F15-8E63-6B2AD5C839D3}" type="slidenum">
              <a:rPr lang="en-GB" smtClean="0"/>
              <a:t>‹#›</a:t>
            </a:fld>
            <a:endParaRPr lang="en-GB"/>
          </a:p>
        </p:txBody>
      </p:sp>
    </p:spTree>
    <p:extLst>
      <p:ext uri="{BB962C8B-B14F-4D97-AF65-F5344CB8AC3E}">
        <p14:creationId xmlns:p14="http://schemas.microsoft.com/office/powerpoint/2010/main" val="647994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E465F-8892-7B6C-438F-2E6C46168F6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AE3649-0777-1454-B73E-F546AB97AF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0F9866-0217-A19F-8EF7-4896D07BC63C}"/>
              </a:ext>
            </a:extLst>
          </p:cNvPr>
          <p:cNvSpPr>
            <a:spLocks noGrp="1"/>
          </p:cNvSpPr>
          <p:nvPr>
            <p:ph type="dt" sz="half" idx="10"/>
          </p:nvPr>
        </p:nvSpPr>
        <p:spPr/>
        <p:txBody>
          <a:bodyPr/>
          <a:lstStyle/>
          <a:p>
            <a:fld id="{CE13E7D0-89A0-40C3-923E-4B54BAF1A920}" type="datetimeFigureOut">
              <a:rPr lang="en-GB" smtClean="0"/>
              <a:t>02/09/2024</a:t>
            </a:fld>
            <a:endParaRPr lang="en-GB"/>
          </a:p>
        </p:txBody>
      </p:sp>
      <p:sp>
        <p:nvSpPr>
          <p:cNvPr id="5" name="Footer Placeholder 4">
            <a:extLst>
              <a:ext uri="{FF2B5EF4-FFF2-40B4-BE49-F238E27FC236}">
                <a16:creationId xmlns:a16="http://schemas.microsoft.com/office/drawing/2014/main" id="{6F211C3C-7B4A-7CA6-FDD2-B735DE8D70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BD07EC-0DEB-0A87-1657-61FBCF890ECD}"/>
              </a:ext>
            </a:extLst>
          </p:cNvPr>
          <p:cNvSpPr>
            <a:spLocks noGrp="1"/>
          </p:cNvSpPr>
          <p:nvPr>
            <p:ph type="sldNum" sz="quarter" idx="12"/>
          </p:nvPr>
        </p:nvSpPr>
        <p:spPr/>
        <p:txBody>
          <a:bodyPr/>
          <a:lstStyle/>
          <a:p>
            <a:fld id="{F0102FC5-EA94-4F15-8E63-6B2AD5C839D3}" type="slidenum">
              <a:rPr lang="en-GB" smtClean="0"/>
              <a:t>‹#›</a:t>
            </a:fld>
            <a:endParaRPr lang="en-GB"/>
          </a:p>
        </p:txBody>
      </p:sp>
    </p:spTree>
    <p:extLst>
      <p:ext uri="{BB962C8B-B14F-4D97-AF65-F5344CB8AC3E}">
        <p14:creationId xmlns:p14="http://schemas.microsoft.com/office/powerpoint/2010/main" val="2483591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89864C-DA2E-2439-4BB6-E9E0FD77E69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4507A50-29A3-DE69-88EC-EA2DD9B5B2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E9651C-B58C-76DE-0E5C-C50944280D27}"/>
              </a:ext>
            </a:extLst>
          </p:cNvPr>
          <p:cNvSpPr>
            <a:spLocks noGrp="1"/>
          </p:cNvSpPr>
          <p:nvPr>
            <p:ph type="dt" sz="half" idx="10"/>
          </p:nvPr>
        </p:nvSpPr>
        <p:spPr/>
        <p:txBody>
          <a:bodyPr/>
          <a:lstStyle/>
          <a:p>
            <a:fld id="{CE13E7D0-89A0-40C3-923E-4B54BAF1A920}" type="datetimeFigureOut">
              <a:rPr lang="en-GB" smtClean="0"/>
              <a:t>02/09/2024</a:t>
            </a:fld>
            <a:endParaRPr lang="en-GB"/>
          </a:p>
        </p:txBody>
      </p:sp>
      <p:sp>
        <p:nvSpPr>
          <p:cNvPr id="5" name="Footer Placeholder 4">
            <a:extLst>
              <a:ext uri="{FF2B5EF4-FFF2-40B4-BE49-F238E27FC236}">
                <a16:creationId xmlns:a16="http://schemas.microsoft.com/office/drawing/2014/main" id="{C4074450-D6C5-C506-96AC-BB41C90422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A2553E-6E4C-E69E-A285-518AE34E07F4}"/>
              </a:ext>
            </a:extLst>
          </p:cNvPr>
          <p:cNvSpPr>
            <a:spLocks noGrp="1"/>
          </p:cNvSpPr>
          <p:nvPr>
            <p:ph type="sldNum" sz="quarter" idx="12"/>
          </p:nvPr>
        </p:nvSpPr>
        <p:spPr/>
        <p:txBody>
          <a:bodyPr/>
          <a:lstStyle/>
          <a:p>
            <a:fld id="{F0102FC5-EA94-4F15-8E63-6B2AD5C839D3}" type="slidenum">
              <a:rPr lang="en-GB" smtClean="0"/>
              <a:t>‹#›</a:t>
            </a:fld>
            <a:endParaRPr lang="en-GB"/>
          </a:p>
        </p:txBody>
      </p:sp>
    </p:spTree>
    <p:extLst>
      <p:ext uri="{BB962C8B-B14F-4D97-AF65-F5344CB8AC3E}">
        <p14:creationId xmlns:p14="http://schemas.microsoft.com/office/powerpoint/2010/main" val="3658455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DCA4-2CD3-2367-868F-1B0DFB35019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3CAFA6-AC87-38F6-1BB5-80B023B659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70A372-2BA8-6D22-ED13-4C2676FE8107}"/>
              </a:ext>
            </a:extLst>
          </p:cNvPr>
          <p:cNvSpPr>
            <a:spLocks noGrp="1"/>
          </p:cNvSpPr>
          <p:nvPr>
            <p:ph type="dt" sz="half" idx="10"/>
          </p:nvPr>
        </p:nvSpPr>
        <p:spPr/>
        <p:txBody>
          <a:bodyPr/>
          <a:lstStyle/>
          <a:p>
            <a:fld id="{CE13E7D0-89A0-40C3-923E-4B54BAF1A920}" type="datetimeFigureOut">
              <a:rPr lang="en-GB" smtClean="0"/>
              <a:t>02/09/2024</a:t>
            </a:fld>
            <a:endParaRPr lang="en-GB"/>
          </a:p>
        </p:txBody>
      </p:sp>
      <p:sp>
        <p:nvSpPr>
          <p:cNvPr id="5" name="Footer Placeholder 4">
            <a:extLst>
              <a:ext uri="{FF2B5EF4-FFF2-40B4-BE49-F238E27FC236}">
                <a16:creationId xmlns:a16="http://schemas.microsoft.com/office/drawing/2014/main" id="{42203822-D3F2-D924-C297-9631D14098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51AE27-3166-3244-197D-5D4D3B3AED0E}"/>
              </a:ext>
            </a:extLst>
          </p:cNvPr>
          <p:cNvSpPr>
            <a:spLocks noGrp="1"/>
          </p:cNvSpPr>
          <p:nvPr>
            <p:ph type="sldNum" sz="quarter" idx="12"/>
          </p:nvPr>
        </p:nvSpPr>
        <p:spPr/>
        <p:txBody>
          <a:bodyPr/>
          <a:lstStyle/>
          <a:p>
            <a:fld id="{F0102FC5-EA94-4F15-8E63-6B2AD5C839D3}" type="slidenum">
              <a:rPr lang="en-GB" smtClean="0"/>
              <a:t>‹#›</a:t>
            </a:fld>
            <a:endParaRPr lang="en-GB"/>
          </a:p>
        </p:txBody>
      </p:sp>
    </p:spTree>
    <p:extLst>
      <p:ext uri="{BB962C8B-B14F-4D97-AF65-F5344CB8AC3E}">
        <p14:creationId xmlns:p14="http://schemas.microsoft.com/office/powerpoint/2010/main" val="2210307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E0732-F8BE-56B3-9F23-7BB11AFE3B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FFD72B-3925-DE1A-3F53-5BD3DCEDE0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4D4221-ACB2-71A9-A96D-0AEE668BE415}"/>
              </a:ext>
            </a:extLst>
          </p:cNvPr>
          <p:cNvSpPr>
            <a:spLocks noGrp="1"/>
          </p:cNvSpPr>
          <p:nvPr>
            <p:ph type="dt" sz="half" idx="10"/>
          </p:nvPr>
        </p:nvSpPr>
        <p:spPr/>
        <p:txBody>
          <a:bodyPr/>
          <a:lstStyle/>
          <a:p>
            <a:fld id="{CE13E7D0-89A0-40C3-923E-4B54BAF1A920}" type="datetimeFigureOut">
              <a:rPr lang="en-GB" smtClean="0"/>
              <a:t>02/09/2024</a:t>
            </a:fld>
            <a:endParaRPr lang="en-GB"/>
          </a:p>
        </p:txBody>
      </p:sp>
      <p:sp>
        <p:nvSpPr>
          <p:cNvPr id="5" name="Footer Placeholder 4">
            <a:extLst>
              <a:ext uri="{FF2B5EF4-FFF2-40B4-BE49-F238E27FC236}">
                <a16:creationId xmlns:a16="http://schemas.microsoft.com/office/drawing/2014/main" id="{DCFCDBA8-EA4D-B833-48F7-8D3D668420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F30CA3-8496-84B6-ECDD-FDB56DE41C42}"/>
              </a:ext>
            </a:extLst>
          </p:cNvPr>
          <p:cNvSpPr>
            <a:spLocks noGrp="1"/>
          </p:cNvSpPr>
          <p:nvPr>
            <p:ph type="sldNum" sz="quarter" idx="12"/>
          </p:nvPr>
        </p:nvSpPr>
        <p:spPr/>
        <p:txBody>
          <a:bodyPr/>
          <a:lstStyle/>
          <a:p>
            <a:fld id="{F0102FC5-EA94-4F15-8E63-6B2AD5C839D3}" type="slidenum">
              <a:rPr lang="en-GB" smtClean="0"/>
              <a:t>‹#›</a:t>
            </a:fld>
            <a:endParaRPr lang="en-GB"/>
          </a:p>
        </p:txBody>
      </p:sp>
    </p:spTree>
    <p:extLst>
      <p:ext uri="{BB962C8B-B14F-4D97-AF65-F5344CB8AC3E}">
        <p14:creationId xmlns:p14="http://schemas.microsoft.com/office/powerpoint/2010/main" val="3239085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7FDA8-3BE8-6766-5E84-029B241DAC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A057DA-19A9-AAC4-0F0C-20DFD7BA1B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E428965-6FA3-DE31-135F-C2007F45B1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B9A5040-C552-C824-9B68-96D2CA387C70}"/>
              </a:ext>
            </a:extLst>
          </p:cNvPr>
          <p:cNvSpPr>
            <a:spLocks noGrp="1"/>
          </p:cNvSpPr>
          <p:nvPr>
            <p:ph type="dt" sz="half" idx="10"/>
          </p:nvPr>
        </p:nvSpPr>
        <p:spPr/>
        <p:txBody>
          <a:bodyPr/>
          <a:lstStyle/>
          <a:p>
            <a:fld id="{CE13E7D0-89A0-40C3-923E-4B54BAF1A920}" type="datetimeFigureOut">
              <a:rPr lang="en-GB" smtClean="0"/>
              <a:t>02/09/2024</a:t>
            </a:fld>
            <a:endParaRPr lang="en-GB"/>
          </a:p>
        </p:txBody>
      </p:sp>
      <p:sp>
        <p:nvSpPr>
          <p:cNvPr id="6" name="Footer Placeholder 5">
            <a:extLst>
              <a:ext uri="{FF2B5EF4-FFF2-40B4-BE49-F238E27FC236}">
                <a16:creationId xmlns:a16="http://schemas.microsoft.com/office/drawing/2014/main" id="{E2999487-1BCC-665F-9B47-12DB2125C0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911823-BA41-21D3-DBB8-03CFCAB6B2AF}"/>
              </a:ext>
            </a:extLst>
          </p:cNvPr>
          <p:cNvSpPr>
            <a:spLocks noGrp="1"/>
          </p:cNvSpPr>
          <p:nvPr>
            <p:ph type="sldNum" sz="quarter" idx="12"/>
          </p:nvPr>
        </p:nvSpPr>
        <p:spPr/>
        <p:txBody>
          <a:bodyPr/>
          <a:lstStyle/>
          <a:p>
            <a:fld id="{F0102FC5-EA94-4F15-8E63-6B2AD5C839D3}" type="slidenum">
              <a:rPr lang="en-GB" smtClean="0"/>
              <a:t>‹#›</a:t>
            </a:fld>
            <a:endParaRPr lang="en-GB"/>
          </a:p>
        </p:txBody>
      </p:sp>
    </p:spTree>
    <p:extLst>
      <p:ext uri="{BB962C8B-B14F-4D97-AF65-F5344CB8AC3E}">
        <p14:creationId xmlns:p14="http://schemas.microsoft.com/office/powerpoint/2010/main" val="3523799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3B047-983C-0865-49E0-3DAB3F80D6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F32E4C-CC74-8557-56CD-6702DD68A6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C43A2A-B299-AE4B-A5D0-5E5BDF0802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2EFEA3E-ED56-DF3D-5006-A99D649095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099FF7-20D8-4FD6-54C6-7FE6E2A4C3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0F39EDB-A522-9323-E6AB-203D7E20D592}"/>
              </a:ext>
            </a:extLst>
          </p:cNvPr>
          <p:cNvSpPr>
            <a:spLocks noGrp="1"/>
          </p:cNvSpPr>
          <p:nvPr>
            <p:ph type="dt" sz="half" idx="10"/>
          </p:nvPr>
        </p:nvSpPr>
        <p:spPr/>
        <p:txBody>
          <a:bodyPr/>
          <a:lstStyle/>
          <a:p>
            <a:fld id="{CE13E7D0-89A0-40C3-923E-4B54BAF1A920}" type="datetimeFigureOut">
              <a:rPr lang="en-GB" smtClean="0"/>
              <a:t>02/09/2024</a:t>
            </a:fld>
            <a:endParaRPr lang="en-GB"/>
          </a:p>
        </p:txBody>
      </p:sp>
      <p:sp>
        <p:nvSpPr>
          <p:cNvPr id="8" name="Footer Placeholder 7">
            <a:extLst>
              <a:ext uri="{FF2B5EF4-FFF2-40B4-BE49-F238E27FC236}">
                <a16:creationId xmlns:a16="http://schemas.microsoft.com/office/drawing/2014/main" id="{326F87E1-8150-E5A9-B7EB-7F2359ABD62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60E2A52-10F5-A1D4-E3A9-251536B70825}"/>
              </a:ext>
            </a:extLst>
          </p:cNvPr>
          <p:cNvSpPr>
            <a:spLocks noGrp="1"/>
          </p:cNvSpPr>
          <p:nvPr>
            <p:ph type="sldNum" sz="quarter" idx="12"/>
          </p:nvPr>
        </p:nvSpPr>
        <p:spPr/>
        <p:txBody>
          <a:bodyPr/>
          <a:lstStyle/>
          <a:p>
            <a:fld id="{F0102FC5-EA94-4F15-8E63-6B2AD5C839D3}" type="slidenum">
              <a:rPr lang="en-GB" smtClean="0"/>
              <a:t>‹#›</a:t>
            </a:fld>
            <a:endParaRPr lang="en-GB"/>
          </a:p>
        </p:txBody>
      </p:sp>
    </p:spTree>
    <p:extLst>
      <p:ext uri="{BB962C8B-B14F-4D97-AF65-F5344CB8AC3E}">
        <p14:creationId xmlns:p14="http://schemas.microsoft.com/office/powerpoint/2010/main" val="403610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E8DAD-6E7A-1158-CB16-57B72235EA0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AC570D8-23DE-286E-4561-14A08F3697C0}"/>
              </a:ext>
            </a:extLst>
          </p:cNvPr>
          <p:cNvSpPr>
            <a:spLocks noGrp="1"/>
          </p:cNvSpPr>
          <p:nvPr>
            <p:ph type="dt" sz="half" idx="10"/>
          </p:nvPr>
        </p:nvSpPr>
        <p:spPr/>
        <p:txBody>
          <a:bodyPr/>
          <a:lstStyle/>
          <a:p>
            <a:fld id="{CE13E7D0-89A0-40C3-923E-4B54BAF1A920}" type="datetimeFigureOut">
              <a:rPr lang="en-GB" smtClean="0"/>
              <a:t>02/09/2024</a:t>
            </a:fld>
            <a:endParaRPr lang="en-GB"/>
          </a:p>
        </p:txBody>
      </p:sp>
      <p:sp>
        <p:nvSpPr>
          <p:cNvPr id="4" name="Footer Placeholder 3">
            <a:extLst>
              <a:ext uri="{FF2B5EF4-FFF2-40B4-BE49-F238E27FC236}">
                <a16:creationId xmlns:a16="http://schemas.microsoft.com/office/drawing/2014/main" id="{30B6945A-8613-6C00-B705-F346F2E0150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A14F058-9840-AD4F-D137-B67987EF3580}"/>
              </a:ext>
            </a:extLst>
          </p:cNvPr>
          <p:cNvSpPr>
            <a:spLocks noGrp="1"/>
          </p:cNvSpPr>
          <p:nvPr>
            <p:ph type="sldNum" sz="quarter" idx="12"/>
          </p:nvPr>
        </p:nvSpPr>
        <p:spPr/>
        <p:txBody>
          <a:bodyPr/>
          <a:lstStyle/>
          <a:p>
            <a:fld id="{F0102FC5-EA94-4F15-8E63-6B2AD5C839D3}" type="slidenum">
              <a:rPr lang="en-GB" smtClean="0"/>
              <a:t>‹#›</a:t>
            </a:fld>
            <a:endParaRPr lang="en-GB"/>
          </a:p>
        </p:txBody>
      </p:sp>
    </p:spTree>
    <p:extLst>
      <p:ext uri="{BB962C8B-B14F-4D97-AF65-F5344CB8AC3E}">
        <p14:creationId xmlns:p14="http://schemas.microsoft.com/office/powerpoint/2010/main" val="339406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D2225B-2A96-FE4E-8053-8683FFBBFC25}"/>
              </a:ext>
            </a:extLst>
          </p:cNvPr>
          <p:cNvSpPr>
            <a:spLocks noGrp="1"/>
          </p:cNvSpPr>
          <p:nvPr>
            <p:ph type="dt" sz="half" idx="10"/>
          </p:nvPr>
        </p:nvSpPr>
        <p:spPr/>
        <p:txBody>
          <a:bodyPr/>
          <a:lstStyle/>
          <a:p>
            <a:fld id="{CE13E7D0-89A0-40C3-923E-4B54BAF1A920}" type="datetimeFigureOut">
              <a:rPr lang="en-GB" smtClean="0"/>
              <a:t>02/09/2024</a:t>
            </a:fld>
            <a:endParaRPr lang="en-GB"/>
          </a:p>
        </p:txBody>
      </p:sp>
      <p:sp>
        <p:nvSpPr>
          <p:cNvPr id="3" name="Footer Placeholder 2">
            <a:extLst>
              <a:ext uri="{FF2B5EF4-FFF2-40B4-BE49-F238E27FC236}">
                <a16:creationId xmlns:a16="http://schemas.microsoft.com/office/drawing/2014/main" id="{C6FE43C7-2291-D1B3-5BE9-B9626BE578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EB9CC36-DBA3-891C-CA70-AEC5015C08C9}"/>
              </a:ext>
            </a:extLst>
          </p:cNvPr>
          <p:cNvSpPr>
            <a:spLocks noGrp="1"/>
          </p:cNvSpPr>
          <p:nvPr>
            <p:ph type="sldNum" sz="quarter" idx="12"/>
          </p:nvPr>
        </p:nvSpPr>
        <p:spPr/>
        <p:txBody>
          <a:bodyPr/>
          <a:lstStyle/>
          <a:p>
            <a:fld id="{F0102FC5-EA94-4F15-8E63-6B2AD5C839D3}" type="slidenum">
              <a:rPr lang="en-GB" smtClean="0"/>
              <a:t>‹#›</a:t>
            </a:fld>
            <a:endParaRPr lang="en-GB"/>
          </a:p>
        </p:txBody>
      </p:sp>
    </p:spTree>
    <p:extLst>
      <p:ext uri="{BB962C8B-B14F-4D97-AF65-F5344CB8AC3E}">
        <p14:creationId xmlns:p14="http://schemas.microsoft.com/office/powerpoint/2010/main" val="2960404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DB46D-55B8-D0E2-B0A8-384BE82ECA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BB08B1E-1EED-C8A8-1434-910C30064B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D30FA57-8BCD-5C64-B649-26AB7E8B74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128159-1F61-7502-79A1-330DA259D26C}"/>
              </a:ext>
            </a:extLst>
          </p:cNvPr>
          <p:cNvSpPr>
            <a:spLocks noGrp="1"/>
          </p:cNvSpPr>
          <p:nvPr>
            <p:ph type="dt" sz="half" idx="10"/>
          </p:nvPr>
        </p:nvSpPr>
        <p:spPr/>
        <p:txBody>
          <a:bodyPr/>
          <a:lstStyle/>
          <a:p>
            <a:fld id="{CE13E7D0-89A0-40C3-923E-4B54BAF1A920}" type="datetimeFigureOut">
              <a:rPr lang="en-GB" smtClean="0"/>
              <a:t>02/09/2024</a:t>
            </a:fld>
            <a:endParaRPr lang="en-GB"/>
          </a:p>
        </p:txBody>
      </p:sp>
      <p:sp>
        <p:nvSpPr>
          <p:cNvPr id="6" name="Footer Placeholder 5">
            <a:extLst>
              <a:ext uri="{FF2B5EF4-FFF2-40B4-BE49-F238E27FC236}">
                <a16:creationId xmlns:a16="http://schemas.microsoft.com/office/drawing/2014/main" id="{EA64F3F4-FA8E-3A42-9996-1CF4B9904C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E76E84-76D2-D4CE-0B3D-6D40CE8C976A}"/>
              </a:ext>
            </a:extLst>
          </p:cNvPr>
          <p:cNvSpPr>
            <a:spLocks noGrp="1"/>
          </p:cNvSpPr>
          <p:nvPr>
            <p:ph type="sldNum" sz="quarter" idx="12"/>
          </p:nvPr>
        </p:nvSpPr>
        <p:spPr/>
        <p:txBody>
          <a:bodyPr/>
          <a:lstStyle/>
          <a:p>
            <a:fld id="{F0102FC5-EA94-4F15-8E63-6B2AD5C839D3}" type="slidenum">
              <a:rPr lang="en-GB" smtClean="0"/>
              <a:t>‹#›</a:t>
            </a:fld>
            <a:endParaRPr lang="en-GB"/>
          </a:p>
        </p:txBody>
      </p:sp>
    </p:spTree>
    <p:extLst>
      <p:ext uri="{BB962C8B-B14F-4D97-AF65-F5344CB8AC3E}">
        <p14:creationId xmlns:p14="http://schemas.microsoft.com/office/powerpoint/2010/main" val="2898560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20F39-0993-2ECB-0440-70BFB26BE8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FEDEA5D-35AA-9D25-790D-04B7C33884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955FCD-F08E-DE7B-B90D-1BDE11ABAB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80C335-6F11-48B3-7464-3AAF9EAA66A9}"/>
              </a:ext>
            </a:extLst>
          </p:cNvPr>
          <p:cNvSpPr>
            <a:spLocks noGrp="1"/>
          </p:cNvSpPr>
          <p:nvPr>
            <p:ph type="dt" sz="half" idx="10"/>
          </p:nvPr>
        </p:nvSpPr>
        <p:spPr/>
        <p:txBody>
          <a:bodyPr/>
          <a:lstStyle/>
          <a:p>
            <a:fld id="{CE13E7D0-89A0-40C3-923E-4B54BAF1A920}" type="datetimeFigureOut">
              <a:rPr lang="en-GB" smtClean="0"/>
              <a:t>02/09/2024</a:t>
            </a:fld>
            <a:endParaRPr lang="en-GB"/>
          </a:p>
        </p:txBody>
      </p:sp>
      <p:sp>
        <p:nvSpPr>
          <p:cNvPr id="6" name="Footer Placeholder 5">
            <a:extLst>
              <a:ext uri="{FF2B5EF4-FFF2-40B4-BE49-F238E27FC236}">
                <a16:creationId xmlns:a16="http://schemas.microsoft.com/office/drawing/2014/main" id="{CB0BCB9D-864C-B54D-5AA7-DB8CDFB0D1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712E03-0811-66C1-652A-3A4EC4F326C5}"/>
              </a:ext>
            </a:extLst>
          </p:cNvPr>
          <p:cNvSpPr>
            <a:spLocks noGrp="1"/>
          </p:cNvSpPr>
          <p:nvPr>
            <p:ph type="sldNum" sz="quarter" idx="12"/>
          </p:nvPr>
        </p:nvSpPr>
        <p:spPr/>
        <p:txBody>
          <a:bodyPr/>
          <a:lstStyle/>
          <a:p>
            <a:fld id="{F0102FC5-EA94-4F15-8E63-6B2AD5C839D3}" type="slidenum">
              <a:rPr lang="en-GB" smtClean="0"/>
              <a:t>‹#›</a:t>
            </a:fld>
            <a:endParaRPr lang="en-GB"/>
          </a:p>
        </p:txBody>
      </p:sp>
    </p:spTree>
    <p:extLst>
      <p:ext uri="{BB962C8B-B14F-4D97-AF65-F5344CB8AC3E}">
        <p14:creationId xmlns:p14="http://schemas.microsoft.com/office/powerpoint/2010/main" val="384050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A79F7B-72D9-6133-1E88-2960541432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BFE97E-A24A-A77A-597B-E7AD317A3E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EECCF1-4DF4-9BBB-2A1F-71BAA5D1FF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13E7D0-89A0-40C3-923E-4B54BAF1A920}" type="datetimeFigureOut">
              <a:rPr lang="en-GB" smtClean="0"/>
              <a:t>02/09/2024</a:t>
            </a:fld>
            <a:endParaRPr lang="en-GB"/>
          </a:p>
        </p:txBody>
      </p:sp>
      <p:sp>
        <p:nvSpPr>
          <p:cNvPr id="5" name="Footer Placeholder 4">
            <a:extLst>
              <a:ext uri="{FF2B5EF4-FFF2-40B4-BE49-F238E27FC236}">
                <a16:creationId xmlns:a16="http://schemas.microsoft.com/office/drawing/2014/main" id="{7D4D2ABF-09B4-1F10-94D6-C00475467C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209C47B-F08F-37D0-12A0-9A9C38EF48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102FC5-EA94-4F15-8E63-6B2AD5C839D3}" type="slidenum">
              <a:rPr lang="en-GB" smtClean="0"/>
              <a:t>‹#›</a:t>
            </a:fld>
            <a:endParaRPr lang="en-GB"/>
          </a:p>
        </p:txBody>
      </p:sp>
    </p:spTree>
    <p:extLst>
      <p:ext uri="{BB962C8B-B14F-4D97-AF65-F5344CB8AC3E}">
        <p14:creationId xmlns:p14="http://schemas.microsoft.com/office/powerpoint/2010/main" val="3941925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hnycanceralliance.org.uk/cancer-alliance-and-macmillan-present-kpow/" TargetMode="Externa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2350807e-5e91-4803-98a0-4b811a6f375e/?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6.png"/><Relationship Id="rId7"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11.png"/><Relationship Id="rId9"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Content Placeholder 4" descr="Background pattern&#10;&#10;Description automatically generated with medium confidence">
            <a:extLst>
              <a:ext uri="{FF2B5EF4-FFF2-40B4-BE49-F238E27FC236}">
                <a16:creationId xmlns:a16="http://schemas.microsoft.com/office/drawing/2014/main" id="{3F0204CA-5772-40DB-A0EE-1D8FB76D295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75" y="-606"/>
            <a:ext cx="12190413" cy="6856413"/>
          </a:xfrm>
        </p:spPr>
      </p:pic>
      <p:sp>
        <p:nvSpPr>
          <p:cNvPr id="17412" name="Subtitle 2">
            <a:extLst>
              <a:ext uri="{FF2B5EF4-FFF2-40B4-BE49-F238E27FC236}">
                <a16:creationId xmlns:a16="http://schemas.microsoft.com/office/drawing/2014/main" id="{8FFEFEF6-D236-4046-9B03-FEF60506504C}"/>
              </a:ext>
            </a:extLst>
          </p:cNvPr>
          <p:cNvSpPr>
            <a:spLocks noGrp="1" noChangeArrowheads="1"/>
          </p:cNvSpPr>
          <p:nvPr/>
        </p:nvSpPr>
        <p:spPr bwMode="auto">
          <a:xfrm>
            <a:off x="1524000" y="3330575"/>
            <a:ext cx="91440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000" b="0" i="0" u="none" strike="noStrike" kern="1200" cap="none" spc="0" normalizeH="0" baseline="0" noProof="0">
              <a:ln>
                <a:noFill/>
              </a:ln>
              <a:solidFill>
                <a:srgbClr val="34B0E4"/>
              </a:solidFill>
              <a:effectLst/>
              <a:uLnTx/>
              <a:uFillTx/>
              <a:latin typeface="Arial" panose="020B0604020202020204" pitchFamily="34" charset="0"/>
              <a:ea typeface="+mn-ea"/>
              <a:cs typeface="Arial" panose="020B0604020202020204" pitchFamily="34" charset="0"/>
            </a:endParaRPr>
          </a:p>
        </p:txBody>
      </p:sp>
      <p:sp>
        <p:nvSpPr>
          <p:cNvPr id="6" name="Title 1">
            <a:extLst>
              <a:ext uri="{FF2B5EF4-FFF2-40B4-BE49-F238E27FC236}">
                <a16:creationId xmlns:a16="http://schemas.microsoft.com/office/drawing/2014/main" id="{873439A7-6514-44C0-95FD-717C879BBC50}"/>
              </a:ext>
            </a:extLst>
          </p:cNvPr>
          <p:cNvSpPr>
            <a:spLocks noGrp="1"/>
          </p:cNvSpPr>
          <p:nvPr>
            <p:ph type="title"/>
          </p:nvPr>
        </p:nvSpPr>
        <p:spPr>
          <a:xfrm>
            <a:off x="319405" y="2742842"/>
            <a:ext cx="11484610" cy="1325563"/>
          </a:xfrm>
        </p:spPr>
        <p:txBody>
          <a:bodyPr>
            <a:normAutofit fontScale="90000"/>
          </a:bodyPr>
          <a:lstStyle/>
          <a:p>
            <a:r>
              <a:rPr lang="en-GB" dirty="0">
                <a:solidFill>
                  <a:schemeClr val="bg1"/>
                </a:solidFill>
                <a:latin typeface="Arial" panose="020B0604020202020204" pitchFamily="34" charset="0"/>
                <a:cs typeface="Arial" panose="020B0604020202020204" pitchFamily="34" charset="0"/>
              </a:rPr>
              <a:t>ICB – Board </a:t>
            </a:r>
            <a:br>
              <a:rPr lang="en-GB" dirty="0">
                <a:solidFill>
                  <a:schemeClr val="bg1"/>
                </a:solidFill>
                <a:latin typeface="Arial" panose="020B0604020202020204" pitchFamily="34" charset="0"/>
                <a:cs typeface="Arial" panose="020B0604020202020204" pitchFamily="34" charset="0"/>
              </a:rPr>
            </a:br>
            <a:br>
              <a:rPr lang="en-GB"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Annual Operating Plan -  Performance Report</a:t>
            </a:r>
          </a:p>
        </p:txBody>
      </p:sp>
      <p:sp>
        <p:nvSpPr>
          <p:cNvPr id="21" name="TextBox 20">
            <a:extLst>
              <a:ext uri="{FF2B5EF4-FFF2-40B4-BE49-F238E27FC236}">
                <a16:creationId xmlns:a16="http://schemas.microsoft.com/office/drawing/2014/main" id="{D7086F84-4F7B-4848-B324-D54FB856E2BC}"/>
              </a:ext>
            </a:extLst>
          </p:cNvPr>
          <p:cNvSpPr txBox="1"/>
          <p:nvPr/>
        </p:nvSpPr>
        <p:spPr>
          <a:xfrm>
            <a:off x="387985" y="4456083"/>
            <a:ext cx="6098796"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2000" dirty="0">
                <a:solidFill>
                  <a:schemeClr val="bg1"/>
                </a:solidFill>
                <a:latin typeface="Arial" panose="020B0604020202020204" pitchFamily="34" charset="0"/>
                <a:cs typeface="Arial" panose="020B0604020202020204" pitchFamily="34" charset="0"/>
              </a:rPr>
              <a:t>[Date: 11 September 2024</a:t>
            </a:r>
            <a:r>
              <a:rPr kumimoji="0" lang="en-GB" sz="2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t>
            </a:r>
            <a:endParaRPr kumimoji="0" lang="en-GB" sz="10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endParaRPr>
          </a:p>
        </p:txBody>
      </p:sp>
      <p:pic>
        <p:nvPicPr>
          <p:cNvPr id="2" name="Picture 7">
            <a:extLst>
              <a:ext uri="{FF2B5EF4-FFF2-40B4-BE49-F238E27FC236}">
                <a16:creationId xmlns:a16="http://schemas.microsoft.com/office/drawing/2014/main" id="{9B10BA4D-89E6-DF0B-B55C-5E366815D4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1098" y="160338"/>
            <a:ext cx="2373804"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D7E539-3BA9-D8A9-714C-792E5B1F44A3}"/>
              </a:ext>
            </a:extLst>
          </p:cNvPr>
          <p:cNvPicPr>
            <a:picLocks noChangeAspect="1"/>
          </p:cNvPicPr>
          <p:nvPr/>
        </p:nvPicPr>
        <p:blipFill>
          <a:blip r:embed="rId3"/>
          <a:stretch>
            <a:fillRect/>
          </a:stretch>
        </p:blipFill>
        <p:spPr>
          <a:xfrm>
            <a:off x="1" y="-1809"/>
            <a:ext cx="3204516" cy="578654"/>
          </a:xfrm>
          <a:prstGeom prst="rect">
            <a:avLst/>
          </a:prstGeom>
        </p:spPr>
      </p:pic>
      <p:sp>
        <p:nvSpPr>
          <p:cNvPr id="2" name="TextBox 1">
            <a:extLst>
              <a:ext uri="{FF2B5EF4-FFF2-40B4-BE49-F238E27FC236}">
                <a16:creationId xmlns:a16="http://schemas.microsoft.com/office/drawing/2014/main" id="{59F086C6-A6B0-AE41-88B8-CE2D838ED1F3}"/>
              </a:ext>
            </a:extLst>
          </p:cNvPr>
          <p:cNvSpPr txBox="1"/>
          <p:nvPr/>
        </p:nvSpPr>
        <p:spPr>
          <a:xfrm>
            <a:off x="177618" y="663412"/>
            <a:ext cx="5151944" cy="461665"/>
          </a:xfrm>
          <a:prstGeom prst="rect">
            <a:avLst/>
          </a:prstGeom>
          <a:noFill/>
        </p:spPr>
        <p:txBody>
          <a:bodyPr wrap="square" rtlCol="0">
            <a:spAutoFit/>
          </a:bodyPr>
          <a:lstStyle/>
          <a:p>
            <a:pPr algn="ctr"/>
            <a:r>
              <a:rPr lang="en-GB" sz="2400" b="1"/>
              <a:t>Key Indicator: 62 day waits </a:t>
            </a:r>
          </a:p>
        </p:txBody>
      </p:sp>
      <p:sp>
        <p:nvSpPr>
          <p:cNvPr id="12" name="Rectangle 11">
            <a:extLst>
              <a:ext uri="{FF2B5EF4-FFF2-40B4-BE49-F238E27FC236}">
                <a16:creationId xmlns:a16="http://schemas.microsoft.com/office/drawing/2014/main" id="{12261ADA-D4D2-AF61-3652-90301B5A4A0D}"/>
              </a:ext>
            </a:extLst>
          </p:cNvPr>
          <p:cNvSpPr/>
          <p:nvPr/>
        </p:nvSpPr>
        <p:spPr>
          <a:xfrm>
            <a:off x="5423869" y="800484"/>
            <a:ext cx="6600781" cy="5947550"/>
          </a:xfrm>
          <a:prstGeom prst="rect">
            <a:avLst/>
          </a:prstGeom>
          <a:solidFill>
            <a:srgbClr val="FAEFE0"/>
          </a:solidFill>
          <a:ln>
            <a:solidFill>
              <a:srgbClr val="DEEB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9F2EF3CC-A572-1B31-478C-A1395D9E5CA0}"/>
              </a:ext>
            </a:extLst>
          </p:cNvPr>
          <p:cNvSpPr txBox="1"/>
          <p:nvPr/>
        </p:nvSpPr>
        <p:spPr>
          <a:xfrm>
            <a:off x="106498" y="5041721"/>
            <a:ext cx="5223063" cy="1610697"/>
          </a:xfrm>
          <a:prstGeom prst="rect">
            <a:avLst/>
          </a:prstGeom>
          <a:noFill/>
          <a:ln w="19050">
            <a:noFill/>
          </a:ln>
        </p:spPr>
        <p:txBody>
          <a:bodyPr wrap="square" rtlCol="0">
            <a:spAutoFit/>
          </a:bodyPr>
          <a:lstStyle/>
          <a:p>
            <a:pPr>
              <a:spcAft>
                <a:spcPts val="400"/>
              </a:spcAft>
            </a:pPr>
            <a:r>
              <a:rPr lang="en-GB" sz="1150" b="1" dirty="0">
                <a:solidFill>
                  <a:srgbClr val="243774"/>
                </a:solidFill>
                <a:latin typeface="Arial" panose="020B0604020202020204" pitchFamily="34" charset="0"/>
                <a:cs typeface="Arial" panose="020B0604020202020204" pitchFamily="34" charset="0"/>
              </a:rPr>
              <a:t>How does indicator link to long term priorities:</a:t>
            </a:r>
          </a:p>
          <a:p>
            <a:pPr>
              <a:spcAft>
                <a:spcPts val="400"/>
              </a:spcAft>
            </a:pPr>
            <a:r>
              <a:rPr lang="en-GB" sz="1150" dirty="0">
                <a:solidFill>
                  <a:srgbClr val="243774"/>
                </a:solidFill>
                <a:latin typeface="Arial" panose="020B0604020202020204" pitchFamily="34" charset="0"/>
                <a:cs typeface="Arial" panose="020B0604020202020204" pitchFamily="34" charset="0"/>
              </a:rPr>
              <a:t>Quick access to cancer diagnostic and treatment supports all of the ICB strategic ambitions, in particular reducing harm from cancer, and long term improvement in Healthy Life Expectancy.</a:t>
            </a:r>
          </a:p>
          <a:p>
            <a:r>
              <a:rPr lang="en-GB" sz="1150" dirty="0">
                <a:solidFill>
                  <a:srgbClr val="243774"/>
                </a:solidFill>
                <a:latin typeface="Arial" panose="020B0604020202020204" pitchFamily="34" charset="0"/>
                <a:cs typeface="Arial" panose="020B0604020202020204" pitchFamily="34" charset="0"/>
              </a:rPr>
              <a:t>longer waits for treatment can affect cancer outcomes, and overall patient experience of care.  NHSE will be scrutinising performance in this indicator and it forms part of the NHSE Oversight Framework and Tiering process.  Delivery is supported by the Cancer Alliance.</a:t>
            </a:r>
          </a:p>
        </p:txBody>
      </p:sp>
      <p:sp>
        <p:nvSpPr>
          <p:cNvPr id="4" name="TextBox 3">
            <a:extLst>
              <a:ext uri="{FF2B5EF4-FFF2-40B4-BE49-F238E27FC236}">
                <a16:creationId xmlns:a16="http://schemas.microsoft.com/office/drawing/2014/main" id="{3A0AE6EC-EAC8-EAE5-A014-36E0DF55EEA0}"/>
              </a:ext>
            </a:extLst>
          </p:cNvPr>
          <p:cNvSpPr txBox="1"/>
          <p:nvPr/>
        </p:nvSpPr>
        <p:spPr>
          <a:xfrm>
            <a:off x="10122121" y="196480"/>
            <a:ext cx="1351652" cy="523220"/>
          </a:xfrm>
          <a:prstGeom prst="rect">
            <a:avLst/>
          </a:prstGeom>
          <a:noFill/>
        </p:spPr>
        <p:txBody>
          <a:bodyPr wrap="none" rtlCol="0">
            <a:spAutoFit/>
          </a:bodyPr>
          <a:lstStyle/>
          <a:p>
            <a:r>
              <a:rPr lang="en-GB" sz="2800" b="1">
                <a:solidFill>
                  <a:srgbClr val="243774"/>
                </a:solidFill>
                <a:latin typeface="Trebuchet MS" panose="020B0603020202020204" pitchFamily="34" charset="0"/>
              </a:rPr>
              <a:t>Cancer</a:t>
            </a:r>
          </a:p>
        </p:txBody>
      </p:sp>
      <p:grpSp>
        <p:nvGrpSpPr>
          <p:cNvPr id="9" name="Group 8">
            <a:extLst>
              <a:ext uri="{FF2B5EF4-FFF2-40B4-BE49-F238E27FC236}">
                <a16:creationId xmlns:a16="http://schemas.microsoft.com/office/drawing/2014/main" id="{2ADD4B23-59F2-D4D9-48F3-3CB640155821}"/>
              </a:ext>
            </a:extLst>
          </p:cNvPr>
          <p:cNvGrpSpPr/>
          <p:nvPr/>
        </p:nvGrpSpPr>
        <p:grpSpPr>
          <a:xfrm>
            <a:off x="11431451" y="90433"/>
            <a:ext cx="678356" cy="673761"/>
            <a:chOff x="4472197" y="4180408"/>
            <a:chExt cx="678359" cy="673762"/>
          </a:xfrm>
        </p:grpSpPr>
        <p:sp>
          <p:nvSpPr>
            <p:cNvPr id="15" name="Flowchart: Connector 14">
              <a:extLst>
                <a:ext uri="{FF2B5EF4-FFF2-40B4-BE49-F238E27FC236}">
                  <a16:creationId xmlns:a16="http://schemas.microsoft.com/office/drawing/2014/main" id="{CC2EE9E1-E313-E52F-4031-E466DFBE6881}"/>
                </a:ext>
              </a:extLst>
            </p:cNvPr>
            <p:cNvSpPr/>
            <p:nvPr/>
          </p:nvSpPr>
          <p:spPr>
            <a:xfrm>
              <a:off x="4472197" y="4180408"/>
              <a:ext cx="678359" cy="673762"/>
            </a:xfrm>
            <a:prstGeom prst="flowChartConnector">
              <a:avLst/>
            </a:prstGeom>
            <a:solidFill>
              <a:srgbClr val="FAEFE0"/>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 black background with a black square&#10;&#10;Description automatically generated with medium confidence">
              <a:extLst>
                <a:ext uri="{FF2B5EF4-FFF2-40B4-BE49-F238E27FC236}">
                  <a16:creationId xmlns:a16="http://schemas.microsoft.com/office/drawing/2014/main" id="{E180867B-9CF8-EBE8-A014-0BA5E6F80A78}"/>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4555698" y="4266559"/>
              <a:ext cx="511356" cy="511357"/>
            </a:xfrm>
            <a:prstGeom prst="rect">
              <a:avLst/>
            </a:prstGeom>
          </p:spPr>
        </p:pic>
      </p:grpSp>
      <p:sp>
        <p:nvSpPr>
          <p:cNvPr id="5" name="TextBox 4">
            <a:extLst>
              <a:ext uri="{FF2B5EF4-FFF2-40B4-BE49-F238E27FC236}">
                <a16:creationId xmlns:a16="http://schemas.microsoft.com/office/drawing/2014/main" id="{44440248-D623-46DC-97D9-1CA8F1808F7B}"/>
              </a:ext>
            </a:extLst>
          </p:cNvPr>
          <p:cNvSpPr txBox="1"/>
          <p:nvPr/>
        </p:nvSpPr>
        <p:spPr>
          <a:xfrm>
            <a:off x="5436921" y="863455"/>
            <a:ext cx="6501188" cy="5791329"/>
          </a:xfrm>
          <a:prstGeom prst="rect">
            <a:avLst/>
          </a:prstGeom>
          <a:noFill/>
        </p:spPr>
        <p:txBody>
          <a:bodyPr wrap="square" rtlCol="0">
            <a:spAutoFit/>
          </a:bodyPr>
          <a:lstStyle/>
          <a:p>
            <a:pPr>
              <a:spcAft>
                <a:spcPts val="200"/>
              </a:spcAft>
            </a:pPr>
            <a:r>
              <a:rPr lang="en-GB" b="1" dirty="0">
                <a:solidFill>
                  <a:srgbClr val="243774"/>
                </a:solidFill>
                <a:latin typeface="Arial" panose="020B0604020202020204" pitchFamily="34" charset="0"/>
                <a:cs typeface="Arial" panose="020B0604020202020204" pitchFamily="34" charset="0"/>
              </a:rPr>
              <a:t>Cancer Services Escalation Points</a:t>
            </a:r>
          </a:p>
          <a:p>
            <a:pPr eaLnBrk="1" hangingPunct="1">
              <a:spcAft>
                <a:spcPts val="400"/>
              </a:spcAft>
            </a:pPr>
            <a:r>
              <a:rPr lang="en-GB" sz="1200" dirty="0">
                <a:solidFill>
                  <a:srgbClr val="444444"/>
                </a:solidFill>
                <a:latin typeface="Arial" panose="020B0604020202020204" pitchFamily="34" charset="0"/>
                <a:cs typeface="Arial" panose="020B0604020202020204" pitchFamily="34" charset="0"/>
              </a:rPr>
              <a:t>In 2024/25, the priority is to deliver a 70% performance on the </a:t>
            </a:r>
            <a:r>
              <a:rPr lang="en-GB" sz="1200" b="1" dirty="0">
                <a:solidFill>
                  <a:srgbClr val="444444"/>
                </a:solidFill>
                <a:latin typeface="Arial" panose="020B0604020202020204" pitchFamily="34" charset="0"/>
                <a:cs typeface="Arial" panose="020B0604020202020204" pitchFamily="34" charset="0"/>
              </a:rPr>
              <a:t>62 day cancer wait time </a:t>
            </a:r>
            <a:r>
              <a:rPr lang="en-GB" sz="1200" dirty="0">
                <a:solidFill>
                  <a:srgbClr val="444444"/>
                </a:solidFill>
                <a:latin typeface="Arial" panose="020B0604020202020204" pitchFamily="34" charset="0"/>
                <a:cs typeface="Arial" panose="020B0604020202020204" pitchFamily="34" charset="0"/>
              </a:rPr>
              <a:t>target. </a:t>
            </a:r>
            <a:r>
              <a:rPr lang="en-GB" sz="1200" b="1" dirty="0">
                <a:solidFill>
                  <a:srgbClr val="444444"/>
                </a:solidFill>
                <a:latin typeface="Arial" panose="020B0604020202020204" pitchFamily="34" charset="0"/>
                <a:cs typeface="Arial" panose="020B0604020202020204" pitchFamily="34" charset="0"/>
              </a:rPr>
              <a:t>June </a:t>
            </a:r>
            <a:r>
              <a:rPr lang="en-GB" sz="1200" dirty="0">
                <a:solidFill>
                  <a:srgbClr val="444444"/>
                </a:solidFill>
                <a:latin typeface="Arial" panose="020B0604020202020204" pitchFamily="34" charset="0"/>
                <a:cs typeface="Arial" panose="020B0604020202020204" pitchFamily="34" charset="0"/>
              </a:rPr>
              <a:t>performance was </a:t>
            </a:r>
            <a:r>
              <a:rPr lang="en-GB" sz="1200" b="1" dirty="0">
                <a:solidFill>
                  <a:srgbClr val="444444"/>
                </a:solidFill>
                <a:latin typeface="Arial" panose="020B0604020202020204" pitchFamily="34" charset="0"/>
                <a:cs typeface="Arial" panose="020B0604020202020204" pitchFamily="34" charset="0"/>
              </a:rPr>
              <a:t>65.4%</a:t>
            </a:r>
            <a:r>
              <a:rPr lang="en-GB" sz="1200" dirty="0">
                <a:solidFill>
                  <a:srgbClr val="444444"/>
                </a:solidFill>
                <a:latin typeface="Arial" panose="020B0604020202020204" pitchFamily="34" charset="0"/>
                <a:cs typeface="Arial" panose="020B0604020202020204" pitchFamily="34" charset="0"/>
              </a:rPr>
              <a:t> against a plan of </a:t>
            </a:r>
            <a:r>
              <a:rPr lang="en-GB" sz="1200" b="1" dirty="0">
                <a:solidFill>
                  <a:srgbClr val="444444"/>
                </a:solidFill>
                <a:latin typeface="Arial" panose="020B0604020202020204" pitchFamily="34" charset="0"/>
                <a:cs typeface="Arial" panose="020B0604020202020204" pitchFamily="34" charset="0"/>
              </a:rPr>
              <a:t>62% and therefore the target was achieved in the month</a:t>
            </a:r>
            <a:r>
              <a:rPr lang="en-GB" sz="1200" dirty="0">
                <a:solidFill>
                  <a:srgbClr val="444444"/>
                </a:solidFill>
                <a:latin typeface="Arial" panose="020B0604020202020204" pitchFamily="34" charset="0"/>
                <a:cs typeface="Arial" panose="020B0604020202020204" pitchFamily="34" charset="0"/>
              </a:rPr>
              <a:t>.</a:t>
            </a:r>
          </a:p>
          <a:p>
            <a:pPr eaLnBrk="1" hangingPunct="1">
              <a:spcAft>
                <a:spcPts val="400"/>
              </a:spcAft>
            </a:pPr>
            <a:r>
              <a:rPr lang="en-GB" sz="1200" dirty="0">
                <a:solidFill>
                  <a:srgbClr val="444444"/>
                </a:solidFill>
                <a:latin typeface="Arial" panose="020B0604020202020204" pitchFamily="34" charset="0"/>
                <a:cs typeface="Arial" panose="020B0604020202020204" pitchFamily="34" charset="0"/>
              </a:rPr>
              <a:t>In regard to 62 day performance, the trends on the chart opposite are showing common cause variation no significant change; which reflects a fluctuating position over the mid point.   </a:t>
            </a:r>
          </a:p>
          <a:p>
            <a:pPr eaLnBrk="1" hangingPunct="1">
              <a:spcAft>
                <a:spcPts val="400"/>
              </a:spcAft>
            </a:pPr>
            <a:r>
              <a:rPr lang="en-GB" sz="1200" b="1" dirty="0">
                <a:solidFill>
                  <a:srgbClr val="444444"/>
                </a:solidFill>
                <a:latin typeface="Arial" panose="020B0604020202020204" pitchFamily="34" charset="0"/>
                <a:cs typeface="Arial" panose="020B0604020202020204" pitchFamily="34" charset="0"/>
              </a:rPr>
              <a:t>Y&amp;SFT (72.2%) and HDFT (70.9%) both achieved the end of year national target (70+%), with Y&amp;SFT demonstrating special cause variation of an improving nature</a:t>
            </a:r>
            <a:r>
              <a:rPr lang="en-GB" sz="1200" dirty="0">
                <a:solidFill>
                  <a:srgbClr val="444444"/>
                </a:solidFill>
                <a:latin typeface="Arial" panose="020B0604020202020204" pitchFamily="34" charset="0"/>
                <a:cs typeface="Arial" panose="020B0604020202020204" pitchFamily="34" charset="0"/>
              </a:rPr>
              <a:t>. </a:t>
            </a:r>
          </a:p>
          <a:p>
            <a:pPr eaLnBrk="1" hangingPunct="1">
              <a:spcAft>
                <a:spcPts val="800"/>
              </a:spcAft>
            </a:pPr>
            <a:r>
              <a:rPr lang="en-GB" sz="1200" b="1" dirty="0">
                <a:solidFill>
                  <a:srgbClr val="444444"/>
                </a:solidFill>
                <a:latin typeface="Arial" panose="020B0604020202020204" pitchFamily="34" charset="0"/>
                <a:cs typeface="Arial" panose="020B0604020202020204" pitchFamily="34" charset="0"/>
              </a:rPr>
              <a:t>NLAG and HUTH </a:t>
            </a:r>
            <a:r>
              <a:rPr lang="en-GB" sz="1200" dirty="0">
                <a:solidFill>
                  <a:srgbClr val="444444"/>
                </a:solidFill>
                <a:latin typeface="Arial" panose="020B0604020202020204" pitchFamily="34" charset="0"/>
                <a:cs typeface="Arial" panose="020B0604020202020204" pitchFamily="34" charset="0"/>
              </a:rPr>
              <a:t>at 54% </a:t>
            </a:r>
            <a:r>
              <a:rPr lang="en-GB" sz="1200" dirty="0">
                <a:latin typeface="Arial" panose="020B0604020202020204" pitchFamily="34" charset="0"/>
                <a:cs typeface="Arial" panose="020B0604020202020204" pitchFamily="34" charset="0"/>
              </a:rPr>
              <a:t>and 58.1% </a:t>
            </a:r>
            <a:r>
              <a:rPr lang="en-GB" sz="1200" b="1" dirty="0">
                <a:latin typeface="Arial" panose="020B0604020202020204" pitchFamily="34" charset="0"/>
                <a:cs typeface="Arial" panose="020B0604020202020204" pitchFamily="34" charset="0"/>
              </a:rPr>
              <a:t>are below plan.  </a:t>
            </a:r>
            <a:r>
              <a:rPr lang="en-US" altLang="en-US" sz="1200" b="1" dirty="0">
                <a:latin typeface="Arial" panose="020B0604020202020204" pitchFamily="34" charset="0"/>
                <a:cs typeface="Arial" panose="020B0604020202020204" pitchFamily="34" charset="0"/>
              </a:rPr>
              <a:t>The ICB as a whole, and HUTH, and NLAG as individual providers, are in NHSE Tier 1 category for Cancer.</a:t>
            </a:r>
          </a:p>
          <a:p>
            <a:pPr eaLnBrk="1" hangingPunct="1">
              <a:spcAft>
                <a:spcPts val="400"/>
              </a:spcAft>
            </a:pPr>
            <a:endParaRPr lang="en-US" altLang="en-US" sz="1200" b="1" u="sng" dirty="0">
              <a:latin typeface="Arial" panose="020B0604020202020204" pitchFamily="34" charset="0"/>
              <a:cs typeface="Arial" panose="020B0604020202020204" pitchFamily="34" charset="0"/>
            </a:endParaRPr>
          </a:p>
          <a:p>
            <a:pPr eaLnBrk="1" hangingPunct="1">
              <a:spcAft>
                <a:spcPts val="400"/>
              </a:spcAft>
            </a:pPr>
            <a:endParaRPr lang="en-US" altLang="en-US" sz="1200" b="1" u="sng" dirty="0">
              <a:latin typeface="Arial" panose="020B0604020202020204" pitchFamily="34" charset="0"/>
              <a:cs typeface="Arial" panose="020B0604020202020204" pitchFamily="34" charset="0"/>
            </a:endParaRPr>
          </a:p>
          <a:p>
            <a:pPr eaLnBrk="1" hangingPunct="1">
              <a:spcAft>
                <a:spcPts val="400"/>
              </a:spcAft>
            </a:pPr>
            <a:r>
              <a:rPr lang="en-US" altLang="en-US" sz="1400" b="1" u="sng" dirty="0">
                <a:latin typeface="Arial" panose="020B0604020202020204" pitchFamily="34" charset="0"/>
                <a:cs typeface="Arial" panose="020B0604020202020204" pitchFamily="34" charset="0"/>
              </a:rPr>
              <a:t>Key Cancer Alliance Actions in July 24:</a:t>
            </a:r>
          </a:p>
          <a:p>
            <a:r>
              <a:rPr lang="en-GB" sz="1200" b="1" dirty="0">
                <a:latin typeface="Arial" panose="020B0604020202020204" pitchFamily="34" charset="0"/>
                <a:ea typeface="Times New Roman" panose="02020603050405020304" pitchFamily="18" charset="0"/>
                <a:cs typeface="Arial" panose="020B0604020202020204" pitchFamily="34" charset="0"/>
              </a:rPr>
              <a:t>Awareness &amp; Early Diagnosis:</a:t>
            </a:r>
            <a:r>
              <a:rPr lang="en-GB" sz="1200" dirty="0">
                <a:latin typeface="Arial" panose="020B0604020202020204" pitchFamily="34" charset="0"/>
                <a:ea typeface="Times New Roman" panose="02020603050405020304" pitchFamily="18" charset="0"/>
                <a:cs typeface="Arial" panose="020B0604020202020204" pitchFamily="34" charset="0"/>
              </a:rPr>
              <a:t> Cancer Awareness Measures provider appointed, brief drafted and approved. </a:t>
            </a:r>
            <a:r>
              <a:rPr lang="en-GB" sz="1200" dirty="0">
                <a:latin typeface="Arial" panose="020B0604020202020204" pitchFamily="34" charset="0"/>
                <a:cs typeface="Arial" panose="020B0604020202020204" pitchFamily="34" charset="0"/>
              </a:rPr>
              <a:t>Four PCN Cancer Care Coordinator projects selected. </a:t>
            </a:r>
          </a:p>
          <a:p>
            <a:r>
              <a:rPr lang="en-GB" sz="1200" b="1" dirty="0">
                <a:latin typeface="Arial" panose="020B0604020202020204" pitchFamily="34" charset="0"/>
                <a:ea typeface="Times New Roman" panose="02020603050405020304" pitchFamily="18" charset="0"/>
                <a:cs typeface="Arial" panose="020B0604020202020204" pitchFamily="34" charset="0"/>
              </a:rPr>
              <a:t>Cancer Diagnostics and Innovation: </a:t>
            </a:r>
            <a:r>
              <a:rPr lang="en-GB" sz="1200" dirty="0">
                <a:latin typeface="Arial" panose="020B0604020202020204" pitchFamily="34" charset="0"/>
                <a:ea typeface="Times New Roman" panose="02020603050405020304" pitchFamily="18" charset="0"/>
                <a:cs typeface="Arial" panose="020B0604020202020204" pitchFamily="34" charset="0"/>
              </a:rPr>
              <a:t>12</a:t>
            </a:r>
            <a:r>
              <a:rPr lang="en-GB" sz="1200" b="1" dirty="0">
                <a:latin typeface="Arial" panose="020B0604020202020204" pitchFamily="34" charset="0"/>
                <a:ea typeface="Times New Roman" panose="02020603050405020304" pitchFamily="18" charset="0"/>
                <a:cs typeface="Arial" panose="020B0604020202020204" pitchFamily="34" charset="0"/>
              </a:rPr>
              <a:t> </a:t>
            </a:r>
            <a:r>
              <a:rPr lang="en-GB" sz="1200" dirty="0">
                <a:latin typeface="Arial" panose="020B0604020202020204" pitchFamily="34" charset="0"/>
                <a:cs typeface="Arial" panose="020B0604020202020204" pitchFamily="34" charset="0"/>
              </a:rPr>
              <a:t>Cancer Innovation Grants ratified and KPIs agreed with bidders. </a:t>
            </a:r>
          </a:p>
          <a:p>
            <a:r>
              <a:rPr lang="en-GB" sz="1200" b="1" dirty="0">
                <a:effectLst/>
                <a:latin typeface="Arial" panose="020B0604020202020204" pitchFamily="34" charset="0"/>
                <a:ea typeface="Times New Roman" panose="02020603050405020304" pitchFamily="18" charset="0"/>
                <a:cs typeface="Arial" panose="020B0604020202020204" pitchFamily="34" charset="0"/>
              </a:rPr>
              <a:t>Nursing and AHP: </a:t>
            </a:r>
            <a:r>
              <a:rPr lang="en-GB" sz="1200" kern="1200" dirty="0">
                <a:solidFill>
                  <a:schemeClr val="tx1"/>
                </a:solidFill>
                <a:latin typeface="Arial" panose="020B0604020202020204" pitchFamily="34" charset="0"/>
                <a:cs typeface="Arial" panose="020B0604020202020204" pitchFamily="34" charset="0"/>
              </a:rPr>
              <a:t>Recruited to ACCEND and Nursing and AHP Project Delivery Manager posts.</a:t>
            </a:r>
          </a:p>
          <a:p>
            <a:r>
              <a:rPr lang="en-GB" sz="1200" b="1" dirty="0">
                <a:effectLst/>
                <a:latin typeface="Arial" panose="020B0604020202020204" pitchFamily="34" charset="0"/>
                <a:ea typeface="Times New Roman" panose="02020603050405020304" pitchFamily="18" charset="0"/>
                <a:cs typeface="Arial" panose="020B0604020202020204" pitchFamily="34" charset="0"/>
              </a:rPr>
              <a:t>Comms &amp; Engagement</a:t>
            </a:r>
            <a:r>
              <a:rPr lang="en-GB" sz="1200" b="1" dirty="0">
                <a:latin typeface="Arial" panose="020B0604020202020204" pitchFamily="34" charset="0"/>
                <a:ea typeface="Times New Roman" panose="02020603050405020304" pitchFamily="18" charset="0"/>
                <a:cs typeface="Arial" panose="020B0604020202020204" pitchFamily="34" charset="0"/>
              </a:rPr>
              <a:t>: </a:t>
            </a:r>
            <a:r>
              <a:rPr lang="en-GB" sz="1200" b="1" kern="1200" dirty="0">
                <a:solidFill>
                  <a:schemeClr val="tx1"/>
                </a:solidFill>
                <a:latin typeface="Arial" panose="020B0604020202020204" pitchFamily="34" charset="0"/>
                <a:ea typeface="Calibri" panose="020F0502020204030204" pitchFamily="34" charset="0"/>
                <a:cs typeface="Arial" panose="020B0604020202020204" pitchFamily="34" charset="0"/>
              </a:rPr>
              <a:t>KPOW!: </a:t>
            </a:r>
            <a:r>
              <a:rPr lang="en-GB" sz="1200" b="0" kern="1200" dirty="0">
                <a:solidFill>
                  <a:schemeClr val="tx1"/>
                </a:solidFill>
                <a:latin typeface="Arial" panose="020B0604020202020204" pitchFamily="34" charset="0"/>
                <a:ea typeface="Calibri" panose="020F0502020204030204" pitchFamily="34" charset="0"/>
                <a:cs typeface="Arial" panose="020B0604020202020204" pitchFamily="34" charset="0"/>
                <a:hlinkClick r:id="rId5"/>
              </a:rPr>
              <a:t>Film premiere</a:t>
            </a:r>
            <a:r>
              <a:rPr lang="en-GB" sz="1200" b="1" kern="1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GB" sz="1200" b="0" kern="1200" dirty="0">
                <a:solidFill>
                  <a:schemeClr val="tx1"/>
                </a:solidFill>
                <a:latin typeface="Arial" panose="020B0604020202020204" pitchFamily="34" charset="0"/>
                <a:ea typeface="Calibri" panose="020F0502020204030204" pitchFamily="34" charset="0"/>
                <a:cs typeface="Arial" panose="020B0604020202020204" pitchFamily="34" charset="0"/>
              </a:rPr>
              <a:t>took place on 8 July. Annual Conference agenda and keynote speakers confirmed. </a:t>
            </a:r>
          </a:p>
          <a:p>
            <a:r>
              <a:rPr lang="en-GB" sz="1200" b="1" dirty="0">
                <a:latin typeface="Arial" panose="020B0604020202020204" pitchFamily="34" charset="0"/>
                <a:ea typeface="Times New Roman" panose="02020603050405020304" pitchFamily="18" charset="0"/>
                <a:cs typeface="Arial" panose="020B0604020202020204" pitchFamily="34" charset="0"/>
              </a:rPr>
              <a:t>Health Inequalities: </a:t>
            </a:r>
            <a:r>
              <a:rPr lang="en-GB" sz="1200" dirty="0">
                <a:latin typeface="Arial" panose="020B0604020202020204" pitchFamily="34" charset="0"/>
                <a:ea typeface="Times New Roman" panose="02020603050405020304" pitchFamily="18" charset="0"/>
                <a:cs typeface="Arial" panose="020B0604020202020204" pitchFamily="34" charset="0"/>
              </a:rPr>
              <a:t>Facilitation of session at ICB Population Health celebration event. </a:t>
            </a:r>
            <a:r>
              <a:rPr lang="en-GB" sz="1200" dirty="0">
                <a:latin typeface="Arial" panose="020B0604020202020204" pitchFamily="34" charset="0"/>
                <a:cs typeface="Arial" panose="020B0604020202020204" pitchFamily="34" charset="0"/>
              </a:rPr>
              <a:t>Cancer LGBT educational session developed.</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r>
              <a:rPr lang="en-GB" sz="1200" b="1" dirty="0">
                <a:effectLst/>
                <a:latin typeface="Arial" panose="020B0604020202020204" pitchFamily="34" charset="0"/>
                <a:ea typeface="Times New Roman" panose="02020603050405020304" pitchFamily="18" charset="0"/>
                <a:cs typeface="Arial" panose="020B0604020202020204" pitchFamily="34" charset="0"/>
              </a:rPr>
              <a:t>Lung Health Check</a:t>
            </a:r>
            <a:r>
              <a:rPr lang="en-GB" sz="1200" b="1" dirty="0">
                <a:latin typeface="Arial" panose="020B0604020202020204" pitchFamily="34" charset="0"/>
                <a:ea typeface="Times New Roman" panose="02020603050405020304" pitchFamily="18" charset="0"/>
                <a:cs typeface="Arial" panose="020B0604020202020204" pitchFamily="34" charset="0"/>
              </a:rPr>
              <a:t>:</a:t>
            </a:r>
            <a:r>
              <a:rPr lang="en-GB" sz="1200" dirty="0">
                <a:latin typeface="Arial" panose="020B0604020202020204" pitchFamily="34" charset="0"/>
                <a:ea typeface="Times New Roman" panose="02020603050405020304" pitchFamily="18" charset="0"/>
                <a:cs typeface="Arial" panose="020B0604020202020204" pitchFamily="34" charset="0"/>
              </a:rPr>
              <a:t> </a:t>
            </a:r>
            <a:r>
              <a:rPr lang="en-GB" sz="1200" dirty="0">
                <a:latin typeface="Arial" panose="020B0604020202020204" pitchFamily="34" charset="0"/>
                <a:cs typeface="Arial" panose="020B0604020202020204" pitchFamily="34" charset="0"/>
              </a:rPr>
              <a:t>5 Year plan approved by LHCSC and submitted to NHSE.</a:t>
            </a:r>
          </a:p>
          <a:p>
            <a:r>
              <a:rPr lang="en-GB" sz="1200" b="1" dirty="0">
                <a:latin typeface="Arial" panose="020B0604020202020204" pitchFamily="34" charset="0"/>
                <a:ea typeface="Times New Roman" panose="02020603050405020304" pitchFamily="18" charset="0"/>
                <a:cs typeface="Arial" panose="020B0604020202020204" pitchFamily="34" charset="0"/>
              </a:rPr>
              <a:t>Non-Surgical Oncology:</a:t>
            </a:r>
            <a:r>
              <a:rPr lang="en-GB" sz="1200" dirty="0">
                <a:latin typeface="Arial" panose="020B0604020202020204" pitchFamily="34" charset="0"/>
                <a:ea typeface="Times New Roman" panose="02020603050405020304" pitchFamily="18" charset="0"/>
                <a:cs typeface="Arial" panose="020B0604020202020204" pitchFamily="34" charset="0"/>
              </a:rPr>
              <a:t> </a:t>
            </a:r>
            <a:r>
              <a:rPr lang="en-GB" sz="1200" dirty="0">
                <a:latin typeface="Arial" panose="020B0604020202020204" pitchFamily="34" charset="0"/>
                <a:cs typeface="Arial" panose="020B0604020202020204" pitchFamily="34" charset="0"/>
              </a:rPr>
              <a:t>SACT Pre assessment survey commenced. SACT C&amp;D audit at YSTHFT completed. </a:t>
            </a:r>
            <a:endParaRPr lang="en-GB" sz="1200" dirty="0">
              <a:latin typeface="Arial" panose="020B0604020202020204" pitchFamily="34" charset="0"/>
              <a:ea typeface="Times New Roman" panose="02020603050405020304" pitchFamily="18" charset="0"/>
              <a:cs typeface="Arial" panose="020B0604020202020204" pitchFamily="34" charset="0"/>
            </a:endParaRPr>
          </a:p>
          <a:p>
            <a:r>
              <a:rPr lang="en-GB" sz="1200" b="1" dirty="0">
                <a:effectLst/>
                <a:latin typeface="Arial" panose="020B0604020202020204" pitchFamily="34" charset="0"/>
                <a:ea typeface="Times New Roman" panose="02020603050405020304" pitchFamily="18" charset="0"/>
                <a:cs typeface="Arial" panose="020B0604020202020204" pitchFamily="34" charset="0"/>
              </a:rPr>
              <a:t>Treatment, Pathways and Personalised Care:</a:t>
            </a:r>
            <a:r>
              <a:rPr lang="en-GB" sz="1200" dirty="0">
                <a:effectLst/>
                <a:latin typeface="Arial" panose="020B0604020202020204" pitchFamily="34" charset="0"/>
                <a:ea typeface="Times New Roman" panose="02020603050405020304" pitchFamily="18" charset="0"/>
                <a:cs typeface="Arial" panose="020B0604020202020204" pitchFamily="34" charset="0"/>
              </a:rPr>
              <a:t> </a:t>
            </a:r>
            <a:r>
              <a:rPr lang="en-GB" sz="1200" b="0" i="0" u="none" strike="noStrike" kern="1200" noProof="0" dirty="0">
                <a:solidFill>
                  <a:srgbClr val="000000"/>
                </a:solidFill>
                <a:latin typeface="Arial" panose="020B0604020202020204" pitchFamily="34" charset="0"/>
                <a:cs typeface="Arial" panose="020B0604020202020204" pitchFamily="34" charset="0"/>
              </a:rPr>
              <a:t>Innovation grant awarded for delivery of Fatigue Blueprint and milestones set.  GIRFT H&amp;N Peer review completed.</a:t>
            </a:r>
            <a:endParaRPr lang="en-GB" sz="12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6DD90C8-834F-7C07-5F13-6B7F3BA1E6F5}"/>
              </a:ext>
            </a:extLst>
          </p:cNvPr>
          <p:cNvPicPr>
            <a:picLocks noChangeAspect="1"/>
          </p:cNvPicPr>
          <p:nvPr/>
        </p:nvPicPr>
        <p:blipFill>
          <a:blip r:embed="rId6"/>
          <a:stretch>
            <a:fillRect/>
          </a:stretch>
        </p:blipFill>
        <p:spPr>
          <a:xfrm>
            <a:off x="253891" y="1125077"/>
            <a:ext cx="4906012" cy="3860219"/>
          </a:xfrm>
          <a:prstGeom prst="rect">
            <a:avLst/>
          </a:prstGeom>
        </p:spPr>
      </p:pic>
    </p:spTree>
    <p:extLst>
      <p:ext uri="{BB962C8B-B14F-4D97-AF65-F5344CB8AC3E}">
        <p14:creationId xmlns:p14="http://schemas.microsoft.com/office/powerpoint/2010/main" val="957663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D7E539-3BA9-D8A9-714C-792E5B1F44A3}"/>
              </a:ext>
            </a:extLst>
          </p:cNvPr>
          <p:cNvPicPr>
            <a:picLocks noChangeAspect="1"/>
          </p:cNvPicPr>
          <p:nvPr/>
        </p:nvPicPr>
        <p:blipFill>
          <a:blip r:embed="rId3"/>
          <a:stretch>
            <a:fillRect/>
          </a:stretch>
        </p:blipFill>
        <p:spPr>
          <a:xfrm>
            <a:off x="1" y="-1809"/>
            <a:ext cx="3204516" cy="578654"/>
          </a:xfrm>
          <a:prstGeom prst="rect">
            <a:avLst/>
          </a:prstGeom>
        </p:spPr>
      </p:pic>
      <p:sp>
        <p:nvSpPr>
          <p:cNvPr id="2" name="TextBox 1">
            <a:extLst>
              <a:ext uri="{FF2B5EF4-FFF2-40B4-BE49-F238E27FC236}">
                <a16:creationId xmlns:a16="http://schemas.microsoft.com/office/drawing/2014/main" id="{59F086C6-A6B0-AE41-88B8-CE2D838ED1F3}"/>
              </a:ext>
            </a:extLst>
          </p:cNvPr>
          <p:cNvSpPr txBox="1"/>
          <p:nvPr/>
        </p:nvSpPr>
        <p:spPr>
          <a:xfrm>
            <a:off x="177618" y="663412"/>
            <a:ext cx="5151944" cy="461665"/>
          </a:xfrm>
          <a:prstGeom prst="rect">
            <a:avLst/>
          </a:prstGeom>
          <a:noFill/>
        </p:spPr>
        <p:txBody>
          <a:bodyPr wrap="square" rtlCol="0">
            <a:spAutoFit/>
          </a:bodyPr>
          <a:lstStyle/>
          <a:p>
            <a:pPr algn="ctr"/>
            <a:r>
              <a:rPr lang="en-GB" sz="2400" b="1"/>
              <a:t>Key Indicator: Booked within 14 days</a:t>
            </a:r>
          </a:p>
        </p:txBody>
      </p:sp>
      <p:sp>
        <p:nvSpPr>
          <p:cNvPr id="12" name="Rectangle 11">
            <a:extLst>
              <a:ext uri="{FF2B5EF4-FFF2-40B4-BE49-F238E27FC236}">
                <a16:creationId xmlns:a16="http://schemas.microsoft.com/office/drawing/2014/main" id="{12261ADA-D4D2-AF61-3652-90301B5A4A0D}"/>
              </a:ext>
            </a:extLst>
          </p:cNvPr>
          <p:cNvSpPr/>
          <p:nvPr/>
        </p:nvSpPr>
        <p:spPr>
          <a:xfrm>
            <a:off x="5393945" y="810796"/>
            <a:ext cx="6600781" cy="5947550"/>
          </a:xfrm>
          <a:prstGeom prst="rect">
            <a:avLst/>
          </a:prstGeom>
          <a:solidFill>
            <a:schemeClr val="accent6">
              <a:lumMod val="20000"/>
              <a:lumOff val="80000"/>
            </a:schemeClr>
          </a:solidFill>
          <a:ln>
            <a:solidFill>
              <a:srgbClr val="DEEB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8412A43-D92F-8738-357F-24CBB1BA14E9}"/>
              </a:ext>
            </a:extLst>
          </p:cNvPr>
          <p:cNvSpPr txBox="1"/>
          <p:nvPr/>
        </p:nvSpPr>
        <p:spPr>
          <a:xfrm>
            <a:off x="5389948" y="838429"/>
            <a:ext cx="6600781" cy="5709255"/>
          </a:xfrm>
          <a:prstGeom prst="rect">
            <a:avLst/>
          </a:prstGeom>
          <a:solidFill>
            <a:srgbClr val="D5ECD5"/>
          </a:solidFill>
        </p:spPr>
        <p:txBody>
          <a:bodyPr wrap="square" rtlCol="0">
            <a:spAutoFit/>
          </a:bodyPr>
          <a:lstStyle/>
          <a:p>
            <a:pPr>
              <a:spcAft>
                <a:spcPts val="600"/>
              </a:spcAft>
            </a:pPr>
            <a:r>
              <a:rPr lang="en-GB" b="1" dirty="0">
                <a:solidFill>
                  <a:srgbClr val="243774"/>
                </a:solidFill>
                <a:latin typeface="Arial" panose="020B0604020202020204" pitchFamily="34" charset="0"/>
                <a:cs typeface="Arial" panose="020B0604020202020204" pitchFamily="34" charset="0"/>
              </a:rPr>
              <a:t>Primary Care Escalation Points</a:t>
            </a:r>
            <a:endParaRPr lang="en-GB" dirty="0">
              <a:solidFill>
                <a:srgbClr val="243774"/>
              </a:solidFill>
              <a:latin typeface="Arial" panose="020B0604020202020204" pitchFamily="34" charset="0"/>
              <a:cs typeface="Arial" panose="020B0604020202020204" pitchFamily="34" charset="0"/>
            </a:endParaRPr>
          </a:p>
          <a:p>
            <a:pPr eaLnBrk="1" hangingPunct="1">
              <a:spcAft>
                <a:spcPts val="400"/>
              </a:spcAft>
            </a:pPr>
            <a:r>
              <a:rPr lang="en-US" altLang="en-US" sz="1200" b="1" dirty="0">
                <a:latin typeface="Arial" panose="020B0604020202020204" pitchFamily="34" charset="0"/>
                <a:cs typeface="Arial" panose="020B0604020202020204" pitchFamily="34" charset="0"/>
              </a:rPr>
              <a:t>HNY June performance has delivered 87.7% against the 85% target </a:t>
            </a:r>
            <a:r>
              <a:rPr lang="en-US" altLang="en-US" sz="1200" dirty="0">
                <a:latin typeface="Arial" panose="020B0604020202020204" pitchFamily="34" charset="0"/>
                <a:cs typeface="Arial" panose="020B0604020202020204" pitchFamily="34" charset="0"/>
              </a:rPr>
              <a:t>for 14 day booking.  Performance has been closer to the upper control limit and demonstrating special cause variation of an improving nature.</a:t>
            </a:r>
            <a:endParaRPr lang="en-US" altLang="en-US" sz="1200" b="1" dirty="0">
              <a:latin typeface="Arial" panose="020B0604020202020204" pitchFamily="34" charset="0"/>
              <a:cs typeface="Arial" panose="020B0604020202020204" pitchFamily="34" charset="0"/>
            </a:endParaRPr>
          </a:p>
          <a:p>
            <a:pPr eaLnBrk="1" hangingPunct="1">
              <a:spcAft>
                <a:spcPts val="400"/>
              </a:spcAft>
            </a:pPr>
            <a:r>
              <a:rPr lang="en-US" altLang="en-US" sz="1200" dirty="0">
                <a:latin typeface="Arial" panose="020B0604020202020204" pitchFamily="34" charset="0"/>
                <a:cs typeface="Arial" panose="020B0604020202020204" pitchFamily="34" charset="0"/>
              </a:rPr>
              <a:t>Performance differs by place; </a:t>
            </a:r>
            <a:r>
              <a:rPr lang="en-US" altLang="en-US" sz="1200" b="1" dirty="0">
                <a:latin typeface="Arial" panose="020B0604020202020204" pitchFamily="34" charset="0"/>
                <a:cs typeface="Arial" panose="020B0604020202020204" pitchFamily="34" charset="0"/>
              </a:rPr>
              <a:t>East Riding 93.6,</a:t>
            </a:r>
            <a:r>
              <a:rPr lang="en-US" altLang="en-US" sz="1200" dirty="0">
                <a:latin typeface="Arial" panose="020B0604020202020204" pitchFamily="34" charset="0"/>
                <a:cs typeface="Arial" panose="020B0604020202020204" pitchFamily="34" charset="0"/>
              </a:rPr>
              <a:t> NE Lincs 91.5%, Vale of York 90.4%, North Lincs 88.2%, Hull 86%, </a:t>
            </a:r>
            <a:r>
              <a:rPr lang="en-US" altLang="en-US" sz="1200" b="1" dirty="0">
                <a:latin typeface="Arial" panose="020B0604020202020204" pitchFamily="34" charset="0"/>
                <a:cs typeface="Arial" panose="020B0604020202020204" pitchFamily="34" charset="0"/>
              </a:rPr>
              <a:t>North Yorks 83.4%. </a:t>
            </a:r>
            <a:r>
              <a:rPr lang="en-US" altLang="en-US" sz="1200" dirty="0">
                <a:latin typeface="Arial" panose="020B0604020202020204" pitchFamily="34" charset="0"/>
                <a:cs typeface="Arial" panose="020B0604020202020204" pitchFamily="34" charset="0"/>
              </a:rPr>
              <a:t>All places delivering the target except North </a:t>
            </a:r>
            <a:r>
              <a:rPr lang="en-US" altLang="en-US" sz="1200" dirty="0" err="1">
                <a:latin typeface="Arial" panose="020B0604020202020204" pitchFamily="34" charset="0"/>
                <a:cs typeface="Arial" panose="020B0604020202020204" pitchFamily="34" charset="0"/>
              </a:rPr>
              <a:t>Yorks.</a:t>
            </a:r>
            <a:endParaRPr lang="en-US" altLang="en-US" sz="1200" dirty="0">
              <a:latin typeface="Arial" panose="020B0604020202020204" pitchFamily="34" charset="0"/>
              <a:cs typeface="Arial" panose="020B0604020202020204" pitchFamily="34" charset="0"/>
            </a:endParaRPr>
          </a:p>
          <a:p>
            <a:pPr eaLnBrk="1" hangingPunct="1">
              <a:spcAft>
                <a:spcPts val="400"/>
              </a:spcAft>
            </a:pPr>
            <a:r>
              <a:rPr lang="en-US" altLang="en-US" sz="1200" b="1" dirty="0">
                <a:latin typeface="Arial" panose="020B0604020202020204" pitchFamily="34" charset="0"/>
                <a:cs typeface="Arial" panose="020B0604020202020204" pitchFamily="34" charset="0"/>
              </a:rPr>
              <a:t>Primary care met the June target for appointments delivered. </a:t>
            </a:r>
            <a:r>
              <a:rPr lang="en-US" altLang="en-US" sz="1200" dirty="0">
                <a:latin typeface="Arial" panose="020B0604020202020204" pitchFamily="34" charset="0"/>
                <a:cs typeface="Arial" panose="020B0604020202020204" pitchFamily="34" charset="0"/>
              </a:rPr>
              <a:t> The majority of the last 6 months delivery have all been towards the upper control limit but due to a slight drop in appointments in June2, the trend is showing common cause variation of no significant change.</a:t>
            </a:r>
          </a:p>
          <a:p>
            <a:pPr eaLnBrk="1" hangingPunct="1">
              <a:spcAft>
                <a:spcPts val="600"/>
              </a:spcAft>
            </a:pPr>
            <a:r>
              <a:rPr lang="en-US" altLang="en-US" sz="1200" dirty="0">
                <a:latin typeface="Arial" panose="020B0604020202020204" pitchFamily="34" charset="0"/>
                <a:cs typeface="Arial" panose="020B0604020202020204" pitchFamily="34" charset="0"/>
              </a:rPr>
              <a:t>Expectations in the operating plan are to recover </a:t>
            </a:r>
            <a:r>
              <a:rPr lang="en-US" altLang="en-US" sz="1200" b="1" dirty="0">
                <a:latin typeface="Arial" panose="020B0604020202020204" pitchFamily="34" charset="0"/>
                <a:cs typeface="Arial" panose="020B0604020202020204" pitchFamily="34" charset="0"/>
              </a:rPr>
              <a:t>dental levels of provision </a:t>
            </a:r>
            <a:r>
              <a:rPr lang="en-US" altLang="en-US" sz="1200" dirty="0">
                <a:latin typeface="Arial" panose="020B0604020202020204" pitchFamily="34" charset="0"/>
                <a:cs typeface="Arial" panose="020B0604020202020204" pitchFamily="34" charset="0"/>
              </a:rPr>
              <a:t>to pre pandemic levels.  April saw a slight reduction from March but statistically numbers have fluctuated between 70-98% over the last 18 months with </a:t>
            </a:r>
            <a:r>
              <a:rPr lang="en-US" altLang="en-US" sz="1200" b="1" dirty="0">
                <a:latin typeface="Arial" panose="020B0604020202020204" pitchFamily="34" charset="0"/>
                <a:cs typeface="Arial" panose="020B0604020202020204" pitchFamily="34" charset="0"/>
              </a:rPr>
              <a:t>no consistent trend</a:t>
            </a:r>
            <a:r>
              <a:rPr lang="en-US" altLang="en-US" sz="1200" dirty="0">
                <a:latin typeface="Arial" panose="020B0604020202020204" pitchFamily="34" charset="0"/>
                <a:cs typeface="Arial" panose="020B0604020202020204" pitchFamily="34" charset="0"/>
              </a:rPr>
              <a:t>.</a:t>
            </a:r>
          </a:p>
          <a:p>
            <a:pPr>
              <a:spcAft>
                <a:spcPts val="400"/>
              </a:spcAft>
            </a:pPr>
            <a:r>
              <a:rPr lang="en-US" sz="1200" b="1" dirty="0">
                <a:solidFill>
                  <a:srgbClr val="000000"/>
                </a:solidFill>
                <a:latin typeface="Arial" panose="020B0604020202020204" pitchFamily="34" charset="0"/>
                <a:cs typeface="Arial" panose="020B0604020202020204" pitchFamily="34" charset="0"/>
              </a:rPr>
              <a:t>Key Actions</a:t>
            </a:r>
          </a:p>
          <a:p>
            <a:pPr algn="l">
              <a:spcAft>
                <a:spcPts val="600"/>
              </a:spcAft>
            </a:pPr>
            <a:r>
              <a:rPr lang="en-GB" sz="1200" dirty="0">
                <a:latin typeface="Arial" panose="020B0604020202020204" pitchFamily="34" charset="0"/>
                <a:cs typeface="Arial" panose="020B0604020202020204" pitchFamily="34" charset="0"/>
              </a:rPr>
              <a:t>Practices have the ability to </a:t>
            </a:r>
            <a:r>
              <a:rPr lang="en-GB" sz="1200" b="0" i="0" dirty="0">
                <a:effectLst/>
                <a:latin typeface="Arial" panose="020B0604020202020204" pitchFamily="34" charset="0"/>
                <a:cs typeface="Arial" panose="020B0604020202020204" pitchFamily="34" charset="0"/>
              </a:rPr>
              <a:t>exception report excluding patients who choose to book an appointment outside the 2 week period.  Planning assumptions for 24/25 have been updated to reflect the appropriate data source</a:t>
            </a:r>
            <a:r>
              <a:rPr lang="en-GB" sz="1200" kern="1200" dirty="0">
                <a:latin typeface="Arial" panose="020B0604020202020204" pitchFamily="34" charset="0"/>
                <a:cs typeface="Arial" panose="020B0604020202020204" pitchFamily="34" charset="0"/>
              </a:rPr>
              <a:t> for this indicator and confine the reporting to certain types of appointment </a:t>
            </a:r>
            <a:r>
              <a:rPr lang="en-US" sz="1200" kern="1200" dirty="0">
                <a:latin typeface="Arial" panose="020B0604020202020204" pitchFamily="34" charset="0"/>
                <a:cs typeface="Arial" panose="020B0604020202020204" pitchFamily="34" charset="0"/>
              </a:rPr>
              <a:t>rather than the full list which has impacted on the improved performance.</a:t>
            </a:r>
          </a:p>
          <a:p>
            <a:pPr>
              <a:spcAft>
                <a:spcPts val="600"/>
              </a:spcAft>
            </a:pPr>
            <a:r>
              <a:rPr lang="en-GB" sz="1200" dirty="0">
                <a:latin typeface="Arial" panose="020B0604020202020204" pitchFamily="34" charset="0"/>
                <a:cs typeface="Arial" panose="020B0604020202020204" pitchFamily="34" charset="0"/>
              </a:rPr>
              <a:t>I</a:t>
            </a:r>
            <a:r>
              <a:rPr lang="en-GB" sz="1200" kern="1200" dirty="0">
                <a:latin typeface="Arial" panose="020B0604020202020204" pitchFamily="34" charset="0"/>
                <a:cs typeface="Arial" panose="020B0604020202020204" pitchFamily="34" charset="0"/>
              </a:rPr>
              <a:t>nvestment has been initiated to increase access to Dental Services through increased urgent access sessions, orthodontic appointments and waiting list initiatives. Flexible Commissioning initiatives are under review in order to develop robust and consistent methods for reporting on delivered activity. Procurements concluded with 3 new contracts due to mobilise imminently in 2024 which will lead to improved access and use of commissioned UDAs.  Alternative approaches for Bridlington are being planned.  These new services will account for up to 84,777 UDAs. </a:t>
            </a:r>
          </a:p>
          <a:p>
            <a:pPr>
              <a:spcAft>
                <a:spcPts val="200"/>
              </a:spcAft>
            </a:pPr>
            <a:r>
              <a:rPr lang="en-GB" sz="1200" kern="1200" dirty="0">
                <a:latin typeface="Arial" panose="020B0604020202020204" pitchFamily="34" charset="0"/>
                <a:cs typeface="Arial" panose="020B0604020202020204" pitchFamily="34" charset="0"/>
              </a:rPr>
              <a:t>In an effort to stabilise practices who may be struggling, the ICB is committed to working with providers to offer temporary reductions in their UDA delivery and to review their tariffs.</a:t>
            </a:r>
            <a:endParaRPr lang="en-GB" sz="1200" dirty="0">
              <a:latin typeface="Arial" panose="020B0604020202020204" pitchFamily="34" charset="0"/>
              <a:cs typeface="Arial" panose="020B0604020202020204" pitchFamily="34" charset="0"/>
            </a:endParaRPr>
          </a:p>
          <a:p>
            <a:pPr>
              <a:spcAft>
                <a:spcPts val="600"/>
              </a:spcAft>
            </a:pPr>
            <a:endParaRPr lang="en-GB" sz="12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F2EF3CC-A572-1B31-478C-A1395D9E5CA0}"/>
              </a:ext>
            </a:extLst>
          </p:cNvPr>
          <p:cNvSpPr txBox="1"/>
          <p:nvPr/>
        </p:nvSpPr>
        <p:spPr>
          <a:xfrm>
            <a:off x="32184" y="5033815"/>
            <a:ext cx="5339121" cy="1787669"/>
          </a:xfrm>
          <a:prstGeom prst="rect">
            <a:avLst/>
          </a:prstGeom>
          <a:noFill/>
          <a:ln w="19050">
            <a:noFill/>
          </a:ln>
        </p:spPr>
        <p:txBody>
          <a:bodyPr wrap="square" rtlCol="0">
            <a:spAutoFit/>
          </a:bodyPr>
          <a:lstStyle/>
          <a:p>
            <a:pPr>
              <a:spcAft>
                <a:spcPts val="400"/>
              </a:spcAft>
            </a:pPr>
            <a:r>
              <a:rPr lang="en-GB" sz="1150" b="1">
                <a:solidFill>
                  <a:srgbClr val="243774"/>
                </a:solidFill>
                <a:latin typeface="Arial" panose="020B0604020202020204" pitchFamily="34" charset="0"/>
                <a:cs typeface="Arial" panose="020B0604020202020204" pitchFamily="34" charset="0"/>
              </a:rPr>
              <a:t>How does indicator link to long term priorities:</a:t>
            </a:r>
          </a:p>
          <a:p>
            <a:pPr>
              <a:spcAft>
                <a:spcPts val="400"/>
              </a:spcAft>
            </a:pPr>
            <a:r>
              <a:rPr lang="en-GB" sz="1150">
                <a:solidFill>
                  <a:srgbClr val="243774"/>
                </a:solidFill>
                <a:latin typeface="Arial" panose="020B0604020202020204" pitchFamily="34" charset="0"/>
                <a:cs typeface="Arial" panose="020B0604020202020204" pitchFamily="34" charset="0"/>
              </a:rPr>
              <a:t>Primary care is singularly, the most used service in healthcare and is the entry point for many other services.  It is therefore key to all of the ICB strategic ambitions, and long term aims.</a:t>
            </a:r>
          </a:p>
          <a:p>
            <a:r>
              <a:rPr lang="en-GB" sz="1150">
                <a:solidFill>
                  <a:srgbClr val="243774"/>
                </a:solidFill>
                <a:latin typeface="Arial" panose="020B0604020202020204" pitchFamily="34" charset="0"/>
                <a:cs typeface="Arial" panose="020B0604020202020204" pitchFamily="34" charset="0"/>
              </a:rPr>
              <a:t>Actual Inability or perceived inability to access primary care (and dental services) can lead to patients either incorrectly using emergency services, adding pressure there, or reluctance to engage with healthcare at early stages of symptoms. Patient experience and outcome can be affected by these delays which is why improved access to primary care is vital.</a:t>
            </a:r>
          </a:p>
        </p:txBody>
      </p:sp>
      <p:sp>
        <p:nvSpPr>
          <p:cNvPr id="5" name="TextBox 4">
            <a:extLst>
              <a:ext uri="{FF2B5EF4-FFF2-40B4-BE49-F238E27FC236}">
                <a16:creationId xmlns:a16="http://schemas.microsoft.com/office/drawing/2014/main" id="{0EBF77C2-1876-D050-7CA9-299615FA9613}"/>
              </a:ext>
            </a:extLst>
          </p:cNvPr>
          <p:cNvSpPr txBox="1"/>
          <p:nvPr/>
        </p:nvSpPr>
        <p:spPr>
          <a:xfrm>
            <a:off x="9072349" y="190950"/>
            <a:ext cx="2420856" cy="523220"/>
          </a:xfrm>
          <a:prstGeom prst="rect">
            <a:avLst/>
          </a:prstGeom>
          <a:noFill/>
        </p:spPr>
        <p:txBody>
          <a:bodyPr wrap="none" rtlCol="0">
            <a:spAutoFit/>
          </a:bodyPr>
          <a:lstStyle/>
          <a:p>
            <a:r>
              <a:rPr lang="en-GB" sz="2800" b="1">
                <a:solidFill>
                  <a:srgbClr val="243774"/>
                </a:solidFill>
                <a:latin typeface="Arial" panose="020B0604020202020204" pitchFamily="34" charset="0"/>
                <a:cs typeface="Arial" panose="020B0604020202020204" pitchFamily="34" charset="0"/>
              </a:rPr>
              <a:t>Primary Care</a:t>
            </a:r>
          </a:p>
        </p:txBody>
      </p:sp>
      <p:grpSp>
        <p:nvGrpSpPr>
          <p:cNvPr id="6" name="Group 5">
            <a:extLst>
              <a:ext uri="{FF2B5EF4-FFF2-40B4-BE49-F238E27FC236}">
                <a16:creationId xmlns:a16="http://schemas.microsoft.com/office/drawing/2014/main" id="{CEFF3829-2F42-5EEB-118C-CE9D0E907B42}"/>
              </a:ext>
            </a:extLst>
          </p:cNvPr>
          <p:cNvGrpSpPr/>
          <p:nvPr/>
        </p:nvGrpSpPr>
        <p:grpSpPr>
          <a:xfrm>
            <a:off x="11427767" y="89299"/>
            <a:ext cx="678357" cy="652504"/>
            <a:chOff x="7056846" y="2221162"/>
            <a:chExt cx="678359" cy="673762"/>
          </a:xfrm>
        </p:grpSpPr>
        <p:sp>
          <p:nvSpPr>
            <p:cNvPr id="7" name="Flowchart: Connector 6">
              <a:extLst>
                <a:ext uri="{FF2B5EF4-FFF2-40B4-BE49-F238E27FC236}">
                  <a16:creationId xmlns:a16="http://schemas.microsoft.com/office/drawing/2014/main" id="{59A41875-A174-0E98-0470-82F67D5161D9}"/>
                </a:ext>
              </a:extLst>
            </p:cNvPr>
            <p:cNvSpPr/>
            <p:nvPr/>
          </p:nvSpPr>
          <p:spPr>
            <a:xfrm>
              <a:off x="7056846" y="2221162"/>
              <a:ext cx="678359" cy="673762"/>
            </a:xfrm>
            <a:prstGeom prst="flowChartConnector">
              <a:avLst/>
            </a:prstGeom>
            <a:solidFill>
              <a:srgbClr val="D5ECD5"/>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background with a black square&#10;&#10;Description automatically generated with medium confidence">
              <a:extLst>
                <a:ext uri="{FF2B5EF4-FFF2-40B4-BE49-F238E27FC236}">
                  <a16:creationId xmlns:a16="http://schemas.microsoft.com/office/drawing/2014/main" id="{7C9BE98E-8F14-52B1-A976-BBCDB988CD8E}"/>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7141393" y="2302364"/>
              <a:ext cx="511356" cy="511357"/>
            </a:xfrm>
            <a:prstGeom prst="rect">
              <a:avLst/>
            </a:prstGeom>
          </p:spPr>
        </p:pic>
      </p:grpSp>
      <p:pic>
        <p:nvPicPr>
          <p:cNvPr id="9" name="Picture 8">
            <a:extLst>
              <a:ext uri="{FF2B5EF4-FFF2-40B4-BE49-F238E27FC236}">
                <a16:creationId xmlns:a16="http://schemas.microsoft.com/office/drawing/2014/main" id="{3F27BFD4-06CC-5615-92D2-9474B4AFD6B7}"/>
              </a:ext>
            </a:extLst>
          </p:cNvPr>
          <p:cNvPicPr>
            <a:picLocks noChangeAspect="1"/>
          </p:cNvPicPr>
          <p:nvPr/>
        </p:nvPicPr>
        <p:blipFill>
          <a:blip r:embed="rId5"/>
          <a:stretch>
            <a:fillRect/>
          </a:stretch>
        </p:blipFill>
        <p:spPr>
          <a:xfrm>
            <a:off x="526322" y="1064404"/>
            <a:ext cx="4118628" cy="3953883"/>
          </a:xfrm>
          <a:prstGeom prst="rect">
            <a:avLst/>
          </a:prstGeom>
        </p:spPr>
      </p:pic>
    </p:spTree>
    <p:extLst>
      <p:ext uri="{BB962C8B-B14F-4D97-AF65-F5344CB8AC3E}">
        <p14:creationId xmlns:p14="http://schemas.microsoft.com/office/powerpoint/2010/main" val="2792412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D7E539-3BA9-D8A9-714C-792E5B1F44A3}"/>
              </a:ext>
            </a:extLst>
          </p:cNvPr>
          <p:cNvPicPr>
            <a:picLocks noChangeAspect="1"/>
          </p:cNvPicPr>
          <p:nvPr/>
        </p:nvPicPr>
        <p:blipFill>
          <a:blip r:embed="rId3"/>
          <a:stretch>
            <a:fillRect/>
          </a:stretch>
        </p:blipFill>
        <p:spPr>
          <a:xfrm>
            <a:off x="1" y="-1809"/>
            <a:ext cx="3204516" cy="578654"/>
          </a:xfrm>
          <a:prstGeom prst="rect">
            <a:avLst/>
          </a:prstGeom>
        </p:spPr>
      </p:pic>
      <p:sp>
        <p:nvSpPr>
          <p:cNvPr id="2" name="TextBox 1">
            <a:extLst>
              <a:ext uri="{FF2B5EF4-FFF2-40B4-BE49-F238E27FC236}">
                <a16:creationId xmlns:a16="http://schemas.microsoft.com/office/drawing/2014/main" id="{59F086C6-A6B0-AE41-88B8-CE2D838ED1F3}"/>
              </a:ext>
            </a:extLst>
          </p:cNvPr>
          <p:cNvSpPr txBox="1"/>
          <p:nvPr/>
        </p:nvSpPr>
        <p:spPr>
          <a:xfrm>
            <a:off x="177618" y="663412"/>
            <a:ext cx="5151944" cy="400110"/>
          </a:xfrm>
          <a:prstGeom prst="rect">
            <a:avLst/>
          </a:prstGeom>
          <a:noFill/>
        </p:spPr>
        <p:txBody>
          <a:bodyPr wrap="square" rtlCol="0">
            <a:spAutoFit/>
          </a:bodyPr>
          <a:lstStyle/>
          <a:p>
            <a:pPr algn="ctr"/>
            <a:r>
              <a:rPr lang="en-GB" sz="2000" b="1"/>
              <a:t>Key Indicator: % Hypertension NICE Guidelines </a:t>
            </a:r>
          </a:p>
        </p:txBody>
      </p:sp>
      <p:sp>
        <p:nvSpPr>
          <p:cNvPr id="12" name="Rectangle 11">
            <a:extLst>
              <a:ext uri="{FF2B5EF4-FFF2-40B4-BE49-F238E27FC236}">
                <a16:creationId xmlns:a16="http://schemas.microsoft.com/office/drawing/2014/main" id="{12261ADA-D4D2-AF61-3652-90301B5A4A0D}"/>
              </a:ext>
            </a:extLst>
          </p:cNvPr>
          <p:cNvSpPr/>
          <p:nvPr/>
        </p:nvSpPr>
        <p:spPr>
          <a:xfrm>
            <a:off x="5365130" y="848894"/>
            <a:ext cx="6600781" cy="5947550"/>
          </a:xfrm>
          <a:prstGeom prst="rect">
            <a:avLst/>
          </a:prstGeom>
          <a:solidFill>
            <a:srgbClr val="E2D286"/>
          </a:solidFill>
          <a:ln>
            <a:solidFill>
              <a:srgbClr val="DEEB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8412A43-D92F-8738-357F-24CBB1BA14E9}"/>
              </a:ext>
            </a:extLst>
          </p:cNvPr>
          <p:cNvSpPr txBox="1"/>
          <p:nvPr/>
        </p:nvSpPr>
        <p:spPr>
          <a:xfrm>
            <a:off x="5365130" y="859444"/>
            <a:ext cx="6612507" cy="5532284"/>
          </a:xfrm>
          <a:prstGeom prst="rect">
            <a:avLst/>
          </a:prstGeom>
          <a:solidFill>
            <a:srgbClr val="E2D286"/>
          </a:solidFill>
        </p:spPr>
        <p:txBody>
          <a:bodyPr wrap="square" rtlCol="0">
            <a:spAutoFit/>
          </a:bodyPr>
          <a:lstStyle/>
          <a:p>
            <a:pPr>
              <a:spcAft>
                <a:spcPts val="600"/>
              </a:spcAft>
            </a:pPr>
            <a:r>
              <a:rPr lang="en-GB" b="1" dirty="0">
                <a:latin typeface="Arial" panose="020B0604020202020204" pitchFamily="34" charset="0"/>
                <a:cs typeface="Arial" panose="020B0604020202020204" pitchFamily="34" charset="0"/>
              </a:rPr>
              <a:t>Prevention Escalation Points</a:t>
            </a:r>
          </a:p>
          <a:p>
            <a:pPr algn="l">
              <a:spcAft>
                <a:spcPts val="400"/>
              </a:spcAft>
            </a:pPr>
            <a:r>
              <a:rPr lang="en-GB" sz="1150" b="1" dirty="0">
                <a:latin typeface="Arial" panose="020B0604020202020204" pitchFamily="34" charset="0"/>
                <a:cs typeface="Arial" panose="020B0604020202020204" pitchFamily="34" charset="0"/>
              </a:rPr>
              <a:t>July </a:t>
            </a:r>
            <a:r>
              <a:rPr lang="en-GB" sz="1150" dirty="0">
                <a:latin typeface="Arial" panose="020B0604020202020204" pitchFamily="34" charset="0"/>
                <a:cs typeface="Arial" panose="020B0604020202020204" pitchFamily="34" charset="0"/>
              </a:rPr>
              <a:t>2024 </a:t>
            </a:r>
            <a:r>
              <a:rPr lang="en-GB" sz="1150" b="1" dirty="0">
                <a:latin typeface="Arial" panose="020B0604020202020204" pitchFamily="34" charset="0"/>
                <a:cs typeface="Arial" panose="020B0604020202020204" pitchFamily="34" charset="0"/>
              </a:rPr>
              <a:t>performance was 73.1% against a target of 77%.  </a:t>
            </a:r>
            <a:r>
              <a:rPr lang="en-GB" sz="1150" dirty="0">
                <a:latin typeface="Arial" panose="020B0604020202020204" pitchFamily="34" charset="0"/>
                <a:cs typeface="Arial" panose="020B0604020202020204" pitchFamily="34" charset="0"/>
              </a:rPr>
              <a:t>The performance is showing a </a:t>
            </a:r>
            <a:r>
              <a:rPr lang="en-US" altLang="en-US" sz="1100" dirty="0">
                <a:latin typeface="Arial" panose="020B0604020202020204" pitchFamily="34" charset="0"/>
                <a:cs typeface="Arial" panose="020B0604020202020204" pitchFamily="34" charset="0"/>
              </a:rPr>
              <a:t>common cause variation of no significant change.  No Places achieved their plan in July.  However, the overall performance was within the control range and similar to the trend seen last summer.</a:t>
            </a:r>
          </a:p>
          <a:p>
            <a:pPr algn="l">
              <a:spcAft>
                <a:spcPts val="400"/>
              </a:spcAft>
            </a:pPr>
            <a:r>
              <a:rPr lang="en-US" altLang="en-US" sz="1100" dirty="0">
                <a:latin typeface="Arial" panose="020B0604020202020204" pitchFamily="34" charset="0"/>
                <a:cs typeface="Arial" panose="020B0604020202020204" pitchFamily="34" charset="0"/>
              </a:rPr>
              <a:t>Hull’s performance still remains away from the other places and is showing a common cause variation of no significant change.</a:t>
            </a:r>
          </a:p>
          <a:p>
            <a:pPr eaLnBrk="1" hangingPunct="1">
              <a:spcAft>
                <a:spcPts val="400"/>
              </a:spcAft>
            </a:pPr>
            <a:r>
              <a:rPr lang="en-US" altLang="en-US" sz="1200" b="1" dirty="0">
                <a:latin typeface="Arial" panose="020B0604020202020204" pitchFamily="34" charset="0"/>
                <a:cs typeface="Arial" panose="020B0604020202020204" pitchFamily="34" charset="0"/>
              </a:rPr>
              <a:t>Key Actions</a:t>
            </a:r>
          </a:p>
          <a:p>
            <a:r>
              <a:rPr lang="en-GB" sz="1150" dirty="0">
                <a:effectLst/>
                <a:latin typeface="Arial" panose="020B0604020202020204" pitchFamily="34" charset="0"/>
                <a:ea typeface="Calibri" panose="020F0502020204030204" pitchFamily="34" charset="0"/>
                <a:cs typeface="Arial" panose="020B0604020202020204" pitchFamily="34" charset="0"/>
              </a:rPr>
              <a:t>Whilst successfully achieving the target for 23/24 ICB recognises that an inequalities gap remains between treated to target results between most and least deprived communities. The ICB continues to work with place teams and system partners to deliver several initiatives that seek to improve the detection and management of hypertension across our population with a particular focus of delivery within our most deprived at risk communities.  This includes:</a:t>
            </a:r>
          </a:p>
          <a:p>
            <a:pPr marL="171450" indent="-171450">
              <a:buSzPts val="1000"/>
              <a:buFont typeface="Arial" panose="020B0604020202020204" pitchFamily="34" charset="0"/>
              <a:buChar char="•"/>
              <a:tabLst>
                <a:tab pos="914400" algn="l"/>
              </a:tabLst>
            </a:pPr>
            <a:r>
              <a:rPr lang="en-GB" sz="1150" dirty="0">
                <a:effectLst/>
                <a:latin typeface="Arial" panose="020B0604020202020204" pitchFamily="34" charset="0"/>
                <a:ea typeface="Calibri" panose="020F0502020204030204" pitchFamily="34" charset="0"/>
                <a:cs typeface="Arial" panose="020B0604020202020204" pitchFamily="34" charset="0"/>
              </a:rPr>
              <a:t>Utilising data to inform local improvement conversations regarding hypertension detection and management with practices, PCN's, LCP's and INT's, to help inform local priorities and projects</a:t>
            </a:r>
          </a:p>
          <a:p>
            <a:pPr marL="171450" indent="-171450">
              <a:buSzPts val="1000"/>
              <a:buFont typeface="Arial" panose="020B0604020202020204" pitchFamily="34" charset="0"/>
              <a:buChar char="•"/>
              <a:tabLst>
                <a:tab pos="914400" algn="l"/>
              </a:tabLst>
            </a:pPr>
            <a:r>
              <a:rPr lang="en-GB" sz="1150" dirty="0">
                <a:effectLst/>
                <a:latin typeface="Arial" panose="020B0604020202020204" pitchFamily="34" charset="0"/>
                <a:ea typeface="Calibri" panose="020F0502020204030204" pitchFamily="34" charset="0"/>
                <a:cs typeface="Arial" panose="020B0604020202020204" pitchFamily="34" charset="0"/>
              </a:rPr>
              <a:t>Ensuring opportunities within primary care workforce are maximised to improve detection of hypertension through collaborative working between GP practices, community pharmacies and through pilot projects delivering opportunistic testing in optometry and dental sites in the most deprived populations.</a:t>
            </a:r>
          </a:p>
          <a:p>
            <a:pPr marL="171450" indent="-171450">
              <a:buSzPts val="1000"/>
              <a:buFont typeface="Arial" panose="020B0604020202020204" pitchFamily="34" charset="0"/>
              <a:buChar char="•"/>
              <a:tabLst>
                <a:tab pos="914400" algn="l"/>
              </a:tabLst>
            </a:pPr>
            <a:r>
              <a:rPr lang="en-GB" sz="1150" dirty="0">
                <a:effectLst/>
                <a:latin typeface="Arial" panose="020B0604020202020204" pitchFamily="34" charset="0"/>
                <a:ea typeface="Calibri" panose="020F0502020204030204" pitchFamily="34" charset="0"/>
                <a:cs typeface="Arial" panose="020B0604020202020204" pitchFamily="34" charset="0"/>
              </a:rPr>
              <a:t>Scoping and testing hypertension treatment pathways through National pharmacy Independent Prescriber pathfinder pilot.</a:t>
            </a:r>
          </a:p>
          <a:p>
            <a:pPr marL="171450" indent="-171450">
              <a:buSzPts val="1000"/>
              <a:buFont typeface="Arial" panose="020B0604020202020204" pitchFamily="34" charset="0"/>
              <a:buChar char="•"/>
              <a:tabLst>
                <a:tab pos="914400" algn="l"/>
              </a:tabLst>
            </a:pPr>
            <a:r>
              <a:rPr lang="en-GB" sz="1150" dirty="0">
                <a:effectLst/>
                <a:latin typeface="Arial" panose="020B0604020202020204" pitchFamily="34" charset="0"/>
                <a:ea typeface="Calibri" panose="020F0502020204030204" pitchFamily="34" charset="0"/>
                <a:cs typeface="Arial" panose="020B0604020202020204" pitchFamily="34" charset="0"/>
              </a:rPr>
              <a:t>Delivering opportunistic blood pressure testing in community sites, with a focus on increasing access within our most deprived and at-risk populations and developing train the trainer education packages. </a:t>
            </a:r>
          </a:p>
          <a:p>
            <a:pPr marL="171450" indent="-171450">
              <a:buSzPts val="1000"/>
              <a:buFont typeface="Arial" panose="020B0604020202020204" pitchFamily="34" charset="0"/>
              <a:buChar char="•"/>
              <a:tabLst>
                <a:tab pos="914400" algn="l"/>
              </a:tabLst>
            </a:pPr>
            <a:r>
              <a:rPr lang="en-GB" sz="1150" dirty="0">
                <a:effectLst/>
                <a:latin typeface="Arial" panose="020B0604020202020204" pitchFamily="34" charset="0"/>
                <a:ea typeface="Calibri" panose="020F0502020204030204" pitchFamily="34" charset="0"/>
                <a:cs typeface="Arial" panose="020B0604020202020204" pitchFamily="34" charset="0"/>
              </a:rPr>
              <a:t>Evaluate incentivised scheme to improve treatment to target of diagnosed hypertensive patients in more deprived populations.</a:t>
            </a:r>
          </a:p>
          <a:p>
            <a:pPr marL="171450" lvl="0" indent="-171450">
              <a:buFont typeface="Arial" panose="020B0604020202020204" pitchFamily="34" charset="0"/>
              <a:buChar char="•"/>
            </a:pPr>
            <a:r>
              <a:rPr lang="en-GB" sz="1150" dirty="0">
                <a:effectLst/>
                <a:latin typeface="Arial" panose="020B0604020202020204" pitchFamily="34" charset="0"/>
                <a:ea typeface="Calibri" panose="020F0502020204030204" pitchFamily="34" charset="0"/>
                <a:cs typeface="Arial" panose="020B0604020202020204" pitchFamily="34" charset="0"/>
              </a:rPr>
              <a:t>Continued delivery of NHS Health check programme with exploration of opportunities to take a population health management approach. </a:t>
            </a:r>
          </a:p>
          <a:p>
            <a:pPr marL="171450" lvl="0" indent="-171450">
              <a:buFont typeface="Arial" panose="020B0604020202020204" pitchFamily="34" charset="0"/>
              <a:buChar char="•"/>
            </a:pPr>
            <a:r>
              <a:rPr lang="en-GB" sz="1150" dirty="0">
                <a:solidFill>
                  <a:srgbClr val="000000"/>
                </a:solidFill>
                <a:effectLst/>
                <a:latin typeface="Arial" panose="020B0604020202020204" pitchFamily="34" charset="0"/>
                <a:ea typeface="Calibri" panose="020F0502020204030204" pitchFamily="34" charset="0"/>
                <a:cs typeface="Arial" panose="020B0604020202020204" pitchFamily="34" charset="0"/>
              </a:rPr>
              <a:t>Improving public awareness of importance of 'knowing your numbers' through delivery of a series of national campaigns targeting BP monitoring.</a:t>
            </a:r>
            <a:endParaRPr lang="en-GB" sz="115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67715A-1CA9-083A-5878-C31836881961}"/>
              </a:ext>
            </a:extLst>
          </p:cNvPr>
          <p:cNvSpPr txBox="1"/>
          <p:nvPr/>
        </p:nvSpPr>
        <p:spPr>
          <a:xfrm>
            <a:off x="5321807" y="189393"/>
            <a:ext cx="6019597" cy="523220"/>
          </a:xfrm>
          <a:prstGeom prst="rect">
            <a:avLst/>
          </a:prstGeom>
          <a:noFill/>
        </p:spPr>
        <p:txBody>
          <a:bodyPr wrap="none" rtlCol="0">
            <a:spAutoFit/>
          </a:bodyPr>
          <a:lstStyle/>
          <a:p>
            <a:r>
              <a:rPr lang="en-GB" sz="2800" b="1">
                <a:solidFill>
                  <a:srgbClr val="243774"/>
                </a:solidFill>
                <a:latin typeface="Arial" panose="020B0604020202020204" pitchFamily="34" charset="0"/>
                <a:cs typeface="Arial" panose="020B0604020202020204" pitchFamily="34" charset="0"/>
              </a:rPr>
              <a:t>Prevention and Health Inequalities</a:t>
            </a:r>
          </a:p>
        </p:txBody>
      </p:sp>
      <p:sp>
        <p:nvSpPr>
          <p:cNvPr id="5" name="TextBox 4">
            <a:extLst>
              <a:ext uri="{FF2B5EF4-FFF2-40B4-BE49-F238E27FC236}">
                <a16:creationId xmlns:a16="http://schemas.microsoft.com/office/drawing/2014/main" id="{2A97C223-9880-2AD9-5449-06D4E4B296CB}"/>
              </a:ext>
            </a:extLst>
          </p:cNvPr>
          <p:cNvSpPr txBox="1"/>
          <p:nvPr/>
        </p:nvSpPr>
        <p:spPr>
          <a:xfrm>
            <a:off x="103995" y="5001081"/>
            <a:ext cx="5223063" cy="1795363"/>
          </a:xfrm>
          <a:prstGeom prst="rect">
            <a:avLst/>
          </a:prstGeom>
          <a:noFill/>
          <a:ln w="19050">
            <a:noFill/>
          </a:ln>
        </p:spPr>
        <p:txBody>
          <a:bodyPr wrap="square" rtlCol="0">
            <a:spAutoFit/>
          </a:bodyPr>
          <a:lstStyle/>
          <a:p>
            <a:pPr>
              <a:spcAft>
                <a:spcPts val="400"/>
              </a:spcAft>
            </a:pPr>
            <a:r>
              <a:rPr lang="en-GB" sz="1200" b="1" dirty="0">
                <a:latin typeface="Trebuchet MS" panose="020B0603020202020204" pitchFamily="34" charset="0"/>
              </a:rPr>
              <a:t>How does indicator link to long term priorities:</a:t>
            </a:r>
          </a:p>
          <a:p>
            <a:pPr>
              <a:spcAft>
                <a:spcPts val="400"/>
              </a:spcAft>
            </a:pPr>
            <a:r>
              <a:rPr lang="en-GB" sz="1150" dirty="0">
                <a:latin typeface="Arial" panose="020B0604020202020204" pitchFamily="34" charset="0"/>
                <a:cs typeface="Arial" panose="020B0604020202020204" pitchFamily="34" charset="0"/>
              </a:rPr>
              <a:t>Improved the % of patients with hypertension being treated following NICE Guidelines supports several strategic ambitions and outcomes such as reducing CVD; and enabling wellbeing health and care equity.  It also has a direct link to the long-term ambition of improving healthy life expectancy. </a:t>
            </a:r>
            <a:endParaRPr lang="en-GB" sz="1150" b="0" dirty="0">
              <a:latin typeface="Arial" panose="020B0604020202020204" pitchFamily="34" charset="0"/>
              <a:cs typeface="Arial" panose="020B0604020202020204" pitchFamily="34" charset="0"/>
            </a:endParaRPr>
          </a:p>
          <a:p>
            <a:pPr>
              <a:spcAft>
                <a:spcPts val="400"/>
              </a:spcAft>
            </a:pPr>
            <a:r>
              <a:rPr lang="en-GB" sz="1150" dirty="0">
                <a:latin typeface="Arial" panose="020B0604020202020204" pitchFamily="34" charset="0"/>
                <a:cs typeface="Arial" panose="020B0604020202020204" pitchFamily="34" charset="0"/>
              </a:rPr>
              <a:t>1 in 3 adults has hypertension, which in turn can lead to heart disease, stroke and kidney disease, it is also linked to deprivation, and socioeconomic factors can be markers.  This suggests that improving the care and treatment and prevention of hypertension could reduce the gap in healthy life as well..</a:t>
            </a:r>
          </a:p>
        </p:txBody>
      </p:sp>
      <p:grpSp>
        <p:nvGrpSpPr>
          <p:cNvPr id="20" name="Group 19">
            <a:extLst>
              <a:ext uri="{FF2B5EF4-FFF2-40B4-BE49-F238E27FC236}">
                <a16:creationId xmlns:a16="http://schemas.microsoft.com/office/drawing/2014/main" id="{C19BB8BC-B726-7CEB-4633-66D07CEC5B5F}"/>
              </a:ext>
            </a:extLst>
          </p:cNvPr>
          <p:cNvGrpSpPr/>
          <p:nvPr/>
        </p:nvGrpSpPr>
        <p:grpSpPr>
          <a:xfrm>
            <a:off x="11336024" y="124751"/>
            <a:ext cx="678358" cy="652504"/>
            <a:chOff x="4042266" y="86945"/>
            <a:chExt cx="678358" cy="652504"/>
          </a:xfrm>
        </p:grpSpPr>
        <p:sp>
          <p:nvSpPr>
            <p:cNvPr id="10" name="Flowchart: Connector 9">
              <a:extLst>
                <a:ext uri="{FF2B5EF4-FFF2-40B4-BE49-F238E27FC236}">
                  <a16:creationId xmlns:a16="http://schemas.microsoft.com/office/drawing/2014/main" id="{1CC3B9A2-4C49-A7B2-CD44-37CBA73C66D9}"/>
                </a:ext>
              </a:extLst>
            </p:cNvPr>
            <p:cNvSpPr/>
            <p:nvPr/>
          </p:nvSpPr>
          <p:spPr>
            <a:xfrm>
              <a:off x="4042266" y="86945"/>
              <a:ext cx="678358" cy="652504"/>
            </a:xfrm>
            <a:prstGeom prst="flowChartConnector">
              <a:avLst/>
            </a:prstGeom>
            <a:solidFill>
              <a:srgbClr val="E2D286"/>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B5CB8161-1478-8A1D-3D70-D9104A8A18FD}"/>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153741" y="172141"/>
              <a:ext cx="474019" cy="474019"/>
            </a:xfrm>
            <a:prstGeom prst="rect">
              <a:avLst/>
            </a:prstGeom>
          </p:spPr>
        </p:pic>
      </p:grpSp>
      <p:pic>
        <p:nvPicPr>
          <p:cNvPr id="7" name="Picture 6">
            <a:extLst>
              <a:ext uri="{FF2B5EF4-FFF2-40B4-BE49-F238E27FC236}">
                <a16:creationId xmlns:a16="http://schemas.microsoft.com/office/drawing/2014/main" id="{CCA15AAC-EAD3-0512-FE2B-61047A29FBE4}"/>
              </a:ext>
            </a:extLst>
          </p:cNvPr>
          <p:cNvPicPr>
            <a:picLocks noChangeAspect="1"/>
          </p:cNvPicPr>
          <p:nvPr/>
        </p:nvPicPr>
        <p:blipFill>
          <a:blip r:embed="rId5"/>
          <a:stretch>
            <a:fillRect/>
          </a:stretch>
        </p:blipFill>
        <p:spPr>
          <a:xfrm>
            <a:off x="291601" y="1006093"/>
            <a:ext cx="4475708" cy="3994988"/>
          </a:xfrm>
          <a:prstGeom prst="rect">
            <a:avLst/>
          </a:prstGeom>
        </p:spPr>
      </p:pic>
    </p:spTree>
    <p:extLst>
      <p:ext uri="{BB962C8B-B14F-4D97-AF65-F5344CB8AC3E}">
        <p14:creationId xmlns:p14="http://schemas.microsoft.com/office/powerpoint/2010/main" val="2927875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D7E539-3BA9-D8A9-714C-792E5B1F44A3}"/>
              </a:ext>
            </a:extLst>
          </p:cNvPr>
          <p:cNvPicPr>
            <a:picLocks noChangeAspect="1"/>
          </p:cNvPicPr>
          <p:nvPr/>
        </p:nvPicPr>
        <p:blipFill>
          <a:blip r:embed="rId3"/>
          <a:stretch>
            <a:fillRect/>
          </a:stretch>
        </p:blipFill>
        <p:spPr>
          <a:xfrm>
            <a:off x="1" y="-1809"/>
            <a:ext cx="3204516" cy="578654"/>
          </a:xfrm>
          <a:prstGeom prst="rect">
            <a:avLst/>
          </a:prstGeom>
        </p:spPr>
      </p:pic>
      <p:sp>
        <p:nvSpPr>
          <p:cNvPr id="2" name="TextBox 1">
            <a:extLst>
              <a:ext uri="{FF2B5EF4-FFF2-40B4-BE49-F238E27FC236}">
                <a16:creationId xmlns:a16="http://schemas.microsoft.com/office/drawing/2014/main" id="{59F086C6-A6B0-AE41-88B8-CE2D838ED1F3}"/>
              </a:ext>
            </a:extLst>
          </p:cNvPr>
          <p:cNvSpPr txBox="1"/>
          <p:nvPr/>
        </p:nvSpPr>
        <p:spPr>
          <a:xfrm>
            <a:off x="0" y="694617"/>
            <a:ext cx="5151944" cy="430887"/>
          </a:xfrm>
          <a:prstGeom prst="rect">
            <a:avLst/>
          </a:prstGeom>
          <a:noFill/>
        </p:spPr>
        <p:txBody>
          <a:bodyPr wrap="square" rtlCol="0">
            <a:spAutoFit/>
          </a:bodyPr>
          <a:lstStyle/>
          <a:p>
            <a:pPr algn="ctr"/>
            <a:r>
              <a:rPr lang="en-GB" sz="2200" b="1"/>
              <a:t>Key Indicator: Waiting List over 52+ Weeks</a:t>
            </a:r>
          </a:p>
        </p:txBody>
      </p:sp>
      <p:sp>
        <p:nvSpPr>
          <p:cNvPr id="3" name="TextBox 2">
            <a:extLst>
              <a:ext uri="{FF2B5EF4-FFF2-40B4-BE49-F238E27FC236}">
                <a16:creationId xmlns:a16="http://schemas.microsoft.com/office/drawing/2014/main" id="{9F2EF3CC-A572-1B31-478C-A1395D9E5CA0}"/>
              </a:ext>
            </a:extLst>
          </p:cNvPr>
          <p:cNvSpPr txBox="1"/>
          <p:nvPr/>
        </p:nvSpPr>
        <p:spPr>
          <a:xfrm>
            <a:off x="177618" y="4937073"/>
            <a:ext cx="5339121" cy="1987724"/>
          </a:xfrm>
          <a:prstGeom prst="rect">
            <a:avLst/>
          </a:prstGeom>
          <a:noFill/>
          <a:ln w="19050">
            <a:noFill/>
          </a:ln>
        </p:spPr>
        <p:txBody>
          <a:bodyPr wrap="square" rtlCol="0">
            <a:spAutoFit/>
          </a:bodyPr>
          <a:lstStyle/>
          <a:p>
            <a:pPr>
              <a:spcAft>
                <a:spcPts val="400"/>
              </a:spcAft>
            </a:pPr>
            <a:r>
              <a:rPr lang="en-GB" sz="1150" b="1">
                <a:latin typeface="Arial" panose="020B0604020202020204" pitchFamily="34" charset="0"/>
                <a:cs typeface="Arial" panose="020B0604020202020204" pitchFamily="34" charset="0"/>
              </a:rPr>
              <a:t>How does indicator link to long term priorities:</a:t>
            </a:r>
          </a:p>
          <a:p>
            <a:pPr>
              <a:spcAft>
                <a:spcPts val="400"/>
              </a:spcAft>
            </a:pPr>
            <a:r>
              <a:rPr lang="en-GB" sz="1150">
                <a:latin typeface="Arial" panose="020B0604020202020204" pitchFamily="34" charset="0"/>
                <a:cs typeface="Arial" panose="020B0604020202020204" pitchFamily="34" charset="0"/>
              </a:rPr>
              <a:t>Community services play a key role in delivering several of the ICBs long term ambitions and outcomes; in particular the golden ambition to radically improve the health and wellbeing of children and young people, and outcome measure of living with frailty.</a:t>
            </a:r>
          </a:p>
          <a:p>
            <a:pPr>
              <a:spcAft>
                <a:spcPts val="400"/>
              </a:spcAft>
            </a:pPr>
            <a:r>
              <a:rPr lang="en-GB" sz="1150">
                <a:latin typeface="Arial" panose="020B0604020202020204" pitchFamily="34" charset="0"/>
                <a:cs typeface="Arial" panose="020B0604020202020204" pitchFamily="34" charset="0"/>
              </a:rPr>
              <a:t>Community services are a key support to patients with long term conditions in particular, they support primary and secondary care by being an alternative provision, but also are key to future innovations in pathway redesign, of which virtual ward is an example.  The structure of community services forms part of the ten priorities for 2024/25</a:t>
            </a:r>
          </a:p>
        </p:txBody>
      </p:sp>
      <p:sp>
        <p:nvSpPr>
          <p:cNvPr id="5" name="TextBox 4">
            <a:extLst>
              <a:ext uri="{FF2B5EF4-FFF2-40B4-BE49-F238E27FC236}">
                <a16:creationId xmlns:a16="http://schemas.microsoft.com/office/drawing/2014/main" id="{0EBF77C2-1876-D050-7CA9-299615FA9613}"/>
              </a:ext>
            </a:extLst>
          </p:cNvPr>
          <p:cNvSpPr txBox="1"/>
          <p:nvPr/>
        </p:nvSpPr>
        <p:spPr>
          <a:xfrm>
            <a:off x="8300189" y="218583"/>
            <a:ext cx="2970685" cy="523220"/>
          </a:xfrm>
          <a:prstGeom prst="rect">
            <a:avLst/>
          </a:prstGeom>
          <a:noFill/>
        </p:spPr>
        <p:txBody>
          <a:bodyPr wrap="none" rtlCol="0">
            <a:spAutoFit/>
          </a:bodyPr>
          <a:lstStyle/>
          <a:p>
            <a:r>
              <a:rPr lang="en-GB" sz="2800" b="1">
                <a:solidFill>
                  <a:srgbClr val="243774"/>
                </a:solidFill>
                <a:latin typeface="Trebuchet MS" panose="020B0603020202020204" pitchFamily="34" charset="0"/>
              </a:rPr>
              <a:t>Community Care</a:t>
            </a:r>
          </a:p>
        </p:txBody>
      </p:sp>
      <p:grpSp>
        <p:nvGrpSpPr>
          <p:cNvPr id="18" name="Group 17">
            <a:extLst>
              <a:ext uri="{FF2B5EF4-FFF2-40B4-BE49-F238E27FC236}">
                <a16:creationId xmlns:a16="http://schemas.microsoft.com/office/drawing/2014/main" id="{BE923892-447B-E245-22EB-7B5502C5E448}"/>
              </a:ext>
            </a:extLst>
          </p:cNvPr>
          <p:cNvGrpSpPr/>
          <p:nvPr/>
        </p:nvGrpSpPr>
        <p:grpSpPr>
          <a:xfrm>
            <a:off x="11336022" y="42113"/>
            <a:ext cx="678358" cy="652504"/>
            <a:chOff x="4415572" y="51548"/>
            <a:chExt cx="678358" cy="652504"/>
          </a:xfrm>
        </p:grpSpPr>
        <p:sp>
          <p:nvSpPr>
            <p:cNvPr id="11" name="Flowchart: Connector 10">
              <a:extLst>
                <a:ext uri="{FF2B5EF4-FFF2-40B4-BE49-F238E27FC236}">
                  <a16:creationId xmlns:a16="http://schemas.microsoft.com/office/drawing/2014/main" id="{61BBC557-247C-6121-2F23-AADF1098EDC7}"/>
                </a:ext>
              </a:extLst>
            </p:cNvPr>
            <p:cNvSpPr/>
            <p:nvPr/>
          </p:nvSpPr>
          <p:spPr>
            <a:xfrm>
              <a:off x="4415572" y="51548"/>
              <a:ext cx="678358" cy="652504"/>
            </a:xfrm>
            <a:prstGeom prst="flowChartConnector">
              <a:avLst/>
            </a:prstGeom>
            <a:solidFill>
              <a:srgbClr val="D5EB74"/>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B6C9FE00-6C3F-6597-70C9-DFCAAB594D9F}"/>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502884" y="120406"/>
              <a:ext cx="520206" cy="520206"/>
            </a:xfrm>
            <a:prstGeom prst="rect">
              <a:avLst/>
            </a:prstGeom>
          </p:spPr>
        </p:pic>
      </p:grpSp>
      <p:sp>
        <p:nvSpPr>
          <p:cNvPr id="6" name="Rectangle 5">
            <a:extLst>
              <a:ext uri="{FF2B5EF4-FFF2-40B4-BE49-F238E27FC236}">
                <a16:creationId xmlns:a16="http://schemas.microsoft.com/office/drawing/2014/main" id="{0252250D-3B87-5164-F0C6-B3ADAB6D1B25}"/>
              </a:ext>
            </a:extLst>
          </p:cNvPr>
          <p:cNvSpPr/>
          <p:nvPr/>
        </p:nvSpPr>
        <p:spPr>
          <a:xfrm>
            <a:off x="5413600" y="797732"/>
            <a:ext cx="6600781" cy="5947550"/>
          </a:xfrm>
          <a:prstGeom prst="rect">
            <a:avLst/>
          </a:prstGeom>
          <a:solidFill>
            <a:srgbClr val="D5EB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4AE3F81A-EEAC-D24B-628D-5F5E97036291}"/>
              </a:ext>
            </a:extLst>
          </p:cNvPr>
          <p:cNvSpPr txBox="1"/>
          <p:nvPr/>
        </p:nvSpPr>
        <p:spPr>
          <a:xfrm>
            <a:off x="5465170" y="731643"/>
            <a:ext cx="6600781" cy="6017032"/>
          </a:xfrm>
          <a:prstGeom prst="rect">
            <a:avLst/>
          </a:prstGeom>
          <a:noFill/>
        </p:spPr>
        <p:txBody>
          <a:bodyPr wrap="square" rtlCol="0">
            <a:spAutoFit/>
          </a:bodyPr>
          <a:lstStyle/>
          <a:p>
            <a:pPr>
              <a:spcAft>
                <a:spcPts val="600"/>
              </a:spcAft>
            </a:pPr>
            <a:r>
              <a:rPr lang="en-GB" b="1" dirty="0">
                <a:solidFill>
                  <a:srgbClr val="243774"/>
                </a:solidFill>
                <a:latin typeface="Arial" panose="020B0604020202020204" pitchFamily="34" charset="0"/>
                <a:cs typeface="Arial" panose="020B0604020202020204" pitchFamily="34" charset="0"/>
              </a:rPr>
              <a:t>Community Care Escalation Points</a:t>
            </a:r>
            <a:endParaRPr lang="en-GB" dirty="0">
              <a:solidFill>
                <a:srgbClr val="243774"/>
              </a:solidFill>
              <a:latin typeface="Arial" panose="020B0604020202020204" pitchFamily="34" charset="0"/>
              <a:cs typeface="Arial" panose="020B0604020202020204" pitchFamily="34" charset="0"/>
            </a:endParaRPr>
          </a:p>
          <a:p>
            <a:r>
              <a:rPr lang="en-US" altLang="en-US" sz="1100" dirty="0">
                <a:solidFill>
                  <a:srgbClr val="2E2E2D"/>
                </a:solidFill>
                <a:latin typeface="Arial" panose="020B0604020202020204" pitchFamily="34" charset="0"/>
                <a:cs typeface="Arial" panose="020B0604020202020204" pitchFamily="34" charset="0"/>
              </a:rPr>
              <a:t>The priority indicator for community waiting times in the operating plan is patients over 52 week waits.  The latest validated data available is June 2024, which saw </a:t>
            </a:r>
            <a:r>
              <a:rPr lang="en-US" altLang="en-US" sz="1100" b="1" dirty="0">
                <a:solidFill>
                  <a:srgbClr val="2E2E2D"/>
                </a:solidFill>
                <a:latin typeface="Arial" panose="020B0604020202020204" pitchFamily="34" charset="0"/>
                <a:cs typeface="Arial" panose="020B0604020202020204" pitchFamily="34" charset="0"/>
              </a:rPr>
              <a:t>1,206 patients wait over 52 </a:t>
            </a:r>
            <a:r>
              <a:rPr lang="en-US" altLang="en-US" sz="1100" b="1" dirty="0">
                <a:latin typeface="Arial" panose="020B0604020202020204" pitchFamily="34" charset="0"/>
                <a:cs typeface="Arial" panose="020B0604020202020204" pitchFamily="34" charset="0"/>
              </a:rPr>
              <a:t>weeks </a:t>
            </a:r>
            <a:r>
              <a:rPr lang="en-US" altLang="en-US" sz="1100" dirty="0">
                <a:latin typeface="Arial" panose="020B0604020202020204" pitchFamily="34" charset="0"/>
                <a:cs typeface="Arial" panose="020B0604020202020204" pitchFamily="34" charset="0"/>
              </a:rPr>
              <a:t>for community services against a plan of </a:t>
            </a:r>
            <a:r>
              <a:rPr lang="en-US" altLang="en-US" sz="1100" b="1" dirty="0">
                <a:latin typeface="Arial" panose="020B0604020202020204" pitchFamily="34" charset="0"/>
                <a:cs typeface="Arial" panose="020B0604020202020204" pitchFamily="34" charset="0"/>
              </a:rPr>
              <a:t>1,138</a:t>
            </a:r>
            <a:r>
              <a:rPr lang="en-US" altLang="en-US" sz="1100" dirty="0">
                <a:latin typeface="Arial" panose="020B0604020202020204" pitchFamily="34" charset="0"/>
                <a:cs typeface="Arial" panose="020B0604020202020204" pitchFamily="34" charset="0"/>
              </a:rPr>
              <a:t>. </a:t>
            </a:r>
            <a:r>
              <a:rPr lang="en-US" altLang="en-US" sz="1100" b="1" dirty="0">
                <a:latin typeface="Arial" panose="020B0604020202020204" pitchFamily="34" charset="0"/>
                <a:cs typeface="Arial" panose="020B0604020202020204" pitchFamily="34" charset="0"/>
              </a:rPr>
              <a:t>The data is showing Special Cause variance of a concerning nature. </a:t>
            </a:r>
            <a:r>
              <a:rPr lang="en-US" altLang="en-US" sz="1100" dirty="0">
                <a:latin typeface="Arial" panose="020B0604020202020204" pitchFamily="34" charset="0"/>
                <a:cs typeface="Arial" panose="020B0604020202020204" pitchFamily="34" charset="0"/>
              </a:rPr>
              <a:t>There is variation across providers and services. All areas achieved plan except HDFT, however</a:t>
            </a:r>
            <a:r>
              <a:rPr lang="en-US" altLang="en-US" sz="1100" b="1" dirty="0">
                <a:latin typeface="Arial" panose="020B0604020202020204" pitchFamily="34" charset="0"/>
                <a:cs typeface="Arial" panose="020B0604020202020204" pitchFamily="34" charset="0"/>
              </a:rPr>
              <a:t>, Y&amp;SFT (917), HDFT (236) and Humber Teaching FT (49) all had material breaches. HDFT more than doubled their waits from 112 in May to 236 in June.  </a:t>
            </a:r>
            <a:r>
              <a:rPr lang="en-US" altLang="en-US" sz="1100" dirty="0">
                <a:latin typeface="Arial" panose="020B0604020202020204" pitchFamily="34" charset="0"/>
                <a:cs typeface="Arial" panose="020B0604020202020204" pitchFamily="34" charset="0"/>
              </a:rPr>
              <a:t>At a service level </a:t>
            </a:r>
            <a:r>
              <a:rPr lang="en-US" altLang="en-US" sz="1100" b="1" dirty="0">
                <a:latin typeface="Arial" panose="020B0604020202020204" pitchFamily="34" charset="0"/>
                <a:cs typeface="Arial" panose="020B0604020202020204" pitchFamily="34" charset="0"/>
              </a:rPr>
              <a:t>889</a:t>
            </a:r>
            <a:r>
              <a:rPr lang="en-US" altLang="en-US" sz="1100" dirty="0">
                <a:latin typeface="Arial" panose="020B0604020202020204" pitchFamily="34" charset="0"/>
                <a:cs typeface="Arial" panose="020B0604020202020204" pitchFamily="34" charset="0"/>
              </a:rPr>
              <a:t> (920 last month) </a:t>
            </a:r>
            <a:r>
              <a:rPr lang="en-US" altLang="en-US" sz="1100" b="1" dirty="0">
                <a:latin typeface="Arial" panose="020B0604020202020204" pitchFamily="34" charset="0"/>
                <a:cs typeface="Arial" panose="020B0604020202020204" pitchFamily="34" charset="0"/>
              </a:rPr>
              <a:t>of the 1,206 </a:t>
            </a:r>
            <a:r>
              <a:rPr lang="en-US" altLang="en-US" sz="1100" dirty="0">
                <a:latin typeface="Arial" panose="020B0604020202020204" pitchFamily="34" charset="0"/>
                <a:cs typeface="Arial" panose="020B0604020202020204" pitchFamily="34" charset="0"/>
              </a:rPr>
              <a:t>are </a:t>
            </a:r>
            <a:r>
              <a:rPr lang="en-US" altLang="en-US" sz="1100" b="1" dirty="0">
                <a:latin typeface="Arial" panose="020B0604020202020204" pitchFamily="34" charset="0"/>
                <a:cs typeface="Arial" panose="020B0604020202020204" pitchFamily="34" charset="0"/>
              </a:rPr>
              <a:t>in CYP Speech &amp; Language </a:t>
            </a:r>
            <a:r>
              <a:rPr lang="en-US" altLang="en-US" sz="1100" dirty="0">
                <a:latin typeface="Arial" panose="020B0604020202020204" pitchFamily="34" charset="0"/>
                <a:cs typeface="Arial" panose="020B0604020202020204" pitchFamily="34" charset="0"/>
              </a:rPr>
              <a:t>service – 841 of which are at Y&amp;SFT.  The growth in HDFT is on the Nursing Therapy Support for LTC: Respiratory/COPD service</a:t>
            </a:r>
          </a:p>
          <a:p>
            <a:pPr eaLnBrk="1" hangingPunct="1"/>
            <a:endParaRPr lang="en-US" altLang="en-US" sz="500" b="1" dirty="0">
              <a:solidFill>
                <a:srgbClr val="2E2E2D"/>
              </a:solidFill>
              <a:highlight>
                <a:srgbClr val="FFFF00"/>
              </a:highlight>
              <a:latin typeface="Arial" panose="020B0604020202020204" pitchFamily="34" charset="0"/>
              <a:cs typeface="Arial" panose="020B0604020202020204" pitchFamily="34" charset="0"/>
            </a:endParaRPr>
          </a:p>
          <a:p>
            <a:pPr eaLnBrk="1" hangingPunct="1"/>
            <a:r>
              <a:rPr lang="en-US" altLang="en-US" sz="1100" b="1" dirty="0">
                <a:solidFill>
                  <a:srgbClr val="2E2E2D"/>
                </a:solidFill>
                <a:latin typeface="Arial" panose="020B0604020202020204" pitchFamily="34" charset="0"/>
                <a:cs typeface="Arial" panose="020B0604020202020204" pitchFamily="34" charset="0"/>
              </a:rPr>
              <a:t>Overall waiting list size </a:t>
            </a:r>
            <a:r>
              <a:rPr lang="en-US" altLang="en-US" sz="1100" dirty="0">
                <a:solidFill>
                  <a:srgbClr val="2E2E2D"/>
                </a:solidFill>
                <a:latin typeface="Arial" panose="020B0604020202020204" pitchFamily="34" charset="0"/>
                <a:cs typeface="Arial" panose="020B0604020202020204" pitchFamily="34" charset="0"/>
              </a:rPr>
              <a:t>stands at </a:t>
            </a:r>
            <a:r>
              <a:rPr lang="en-US" altLang="en-US" sz="1100" b="1" dirty="0">
                <a:solidFill>
                  <a:srgbClr val="2E2E2D"/>
                </a:solidFill>
                <a:latin typeface="Arial" panose="020B0604020202020204" pitchFamily="34" charset="0"/>
                <a:cs typeface="Arial" panose="020B0604020202020204" pitchFamily="34" charset="0"/>
              </a:rPr>
              <a:t>21,974</a:t>
            </a:r>
            <a:r>
              <a:rPr lang="en-US" altLang="en-US" sz="1100" dirty="0">
                <a:solidFill>
                  <a:srgbClr val="2E2E2D"/>
                </a:solidFill>
                <a:latin typeface="Arial" panose="020B0604020202020204" pitchFamily="34" charset="0"/>
                <a:cs typeface="Arial" panose="020B0604020202020204" pitchFamily="34" charset="0"/>
              </a:rPr>
              <a:t> a </a:t>
            </a:r>
            <a:r>
              <a:rPr lang="en-US" altLang="en-US" sz="1100" b="1" dirty="0">
                <a:solidFill>
                  <a:srgbClr val="2E2E2D"/>
                </a:solidFill>
                <a:latin typeface="Arial" panose="020B0604020202020204" pitchFamily="34" charset="0"/>
                <a:cs typeface="Arial" panose="020B0604020202020204" pitchFamily="34" charset="0"/>
              </a:rPr>
              <a:t>growth of 1,252 since May</a:t>
            </a:r>
            <a:r>
              <a:rPr lang="en-US" altLang="en-US" sz="1100" dirty="0">
                <a:solidFill>
                  <a:srgbClr val="2E2E2D"/>
                </a:solidFill>
                <a:latin typeface="Arial" panose="020B0604020202020204" pitchFamily="34" charset="0"/>
                <a:cs typeface="Arial" panose="020B0604020202020204" pitchFamily="34" charset="0"/>
              </a:rPr>
              <a:t>, although statistically performance </a:t>
            </a:r>
            <a:r>
              <a:rPr lang="en-US" altLang="en-US" sz="1100" b="1" dirty="0">
                <a:solidFill>
                  <a:srgbClr val="2E2E2D"/>
                </a:solidFill>
                <a:latin typeface="Arial" panose="020B0604020202020204" pitchFamily="34" charset="0"/>
                <a:cs typeface="Arial" panose="020B0604020202020204" pitchFamily="34" charset="0"/>
              </a:rPr>
              <a:t>has shown no significant change </a:t>
            </a:r>
            <a:r>
              <a:rPr lang="en-US" altLang="en-US" sz="1100" dirty="0">
                <a:solidFill>
                  <a:srgbClr val="2E2E2D"/>
                </a:solidFill>
                <a:latin typeface="Arial" panose="020B0604020202020204" pitchFamily="34" charset="0"/>
                <a:cs typeface="Arial" panose="020B0604020202020204" pitchFamily="34" charset="0"/>
              </a:rPr>
              <a:t>(no improvement or deterioration in the last twelve months).  At a provider level; </a:t>
            </a:r>
            <a:r>
              <a:rPr lang="en-US" altLang="en-US" sz="1100" b="1" dirty="0">
                <a:solidFill>
                  <a:srgbClr val="2E2E2D"/>
                </a:solidFill>
                <a:latin typeface="Arial" panose="020B0604020202020204" pitchFamily="34" charset="0"/>
                <a:cs typeface="Arial" panose="020B0604020202020204" pitchFamily="34" charset="0"/>
              </a:rPr>
              <a:t>Y&amp;SFT are showing statistical growth as are Humber Teaching</a:t>
            </a:r>
            <a:r>
              <a:rPr lang="en-US" altLang="en-US" sz="1100" dirty="0">
                <a:solidFill>
                  <a:srgbClr val="2E2E2D"/>
                </a:solidFill>
                <a:latin typeface="Arial" panose="020B0604020202020204" pitchFamily="34" charset="0"/>
                <a:cs typeface="Arial" panose="020B0604020202020204" pitchFamily="34" charset="0"/>
              </a:rPr>
              <a:t>.  HDFT, NLAG, CHCP and Care Plus are showing no significant change.  </a:t>
            </a:r>
          </a:p>
          <a:p>
            <a:pPr eaLnBrk="1" hangingPunct="1">
              <a:spcAft>
                <a:spcPts val="400"/>
              </a:spcAft>
            </a:pPr>
            <a:endParaRPr lang="en-US" sz="700" b="1" dirty="0">
              <a:highlight>
                <a:srgbClr val="FFFF00"/>
              </a:highlight>
              <a:latin typeface="Arial" panose="020B0604020202020204" pitchFamily="34" charset="0"/>
              <a:cs typeface="Arial" panose="020B0604020202020204" pitchFamily="34" charset="0"/>
            </a:endParaRPr>
          </a:p>
          <a:p>
            <a:pPr eaLnBrk="1" hangingPunct="1">
              <a:spcAft>
                <a:spcPts val="400"/>
              </a:spcAft>
            </a:pPr>
            <a:r>
              <a:rPr lang="en-US" sz="1100" b="1" dirty="0">
                <a:latin typeface="Arial" panose="020B0604020202020204" pitchFamily="34" charset="0"/>
                <a:cs typeface="Arial" panose="020B0604020202020204" pitchFamily="34" charset="0"/>
              </a:rPr>
              <a:t>Key Actions</a:t>
            </a:r>
          </a:p>
          <a:p>
            <a:pPr marL="171450" indent="-171450">
              <a:spcAft>
                <a:spcPts val="400"/>
              </a:spcAft>
              <a:buFont typeface="Arial" panose="020B0604020202020204" pitchFamily="34" charset="0"/>
              <a:buChar char="•"/>
            </a:pPr>
            <a:r>
              <a:rPr lang="en-US" sz="1100" dirty="0">
                <a:latin typeface="Arial" panose="020B0604020202020204" pitchFamily="34" charset="0"/>
                <a:cs typeface="Arial" panose="020B0604020202020204" pitchFamily="34" charset="0"/>
              </a:rPr>
              <a:t>HDFT and </a:t>
            </a:r>
            <a:r>
              <a:rPr lang="en-US" sz="1100" dirty="0" err="1">
                <a:latin typeface="Arial" panose="020B0604020202020204" pitchFamily="34" charset="0"/>
                <a:cs typeface="Arial" panose="020B0604020202020204" pitchFamily="34" charset="0"/>
              </a:rPr>
              <a:t>NLaG</a:t>
            </a:r>
            <a:r>
              <a:rPr lang="en-US" sz="1100" dirty="0">
                <a:latin typeface="Arial" panose="020B0604020202020204" pitchFamily="34" charset="0"/>
                <a:cs typeface="Arial" panose="020B0604020202020204" pitchFamily="34" charset="0"/>
              </a:rPr>
              <a:t> continue to report discrepancies with services being omitted and some services showing inconsistent returns. These have been escalated to ops and BI teams to validate accuracy. </a:t>
            </a:r>
          </a:p>
          <a:p>
            <a:pPr marL="171450" indent="-171450">
              <a:spcAft>
                <a:spcPts val="400"/>
              </a:spcAft>
              <a:buFont typeface="Arial" panose="020B0604020202020204" pitchFamily="34" charset="0"/>
              <a:buChar char="•"/>
            </a:pPr>
            <a:r>
              <a:rPr lang="en-US" sz="1100" dirty="0">
                <a:latin typeface="Arial" panose="020B0604020202020204" pitchFamily="34" charset="0"/>
                <a:cs typeface="Arial" panose="020B0604020202020204" pitchFamily="34" charset="0"/>
              </a:rPr>
              <a:t>As a result of ongoing pressures within </a:t>
            </a:r>
            <a:r>
              <a:rPr lang="en-US" sz="1100" dirty="0" err="1">
                <a:latin typeface="Arial" panose="020B0604020202020204" pitchFamily="34" charset="0"/>
                <a:cs typeface="Arial" panose="020B0604020202020204" pitchFamily="34" charset="0"/>
              </a:rPr>
              <a:t>SaLT</a:t>
            </a:r>
            <a:r>
              <a:rPr lang="en-US" sz="1100" dirty="0">
                <a:latin typeface="Arial" panose="020B0604020202020204" pitchFamily="34" charset="0"/>
                <a:cs typeface="Arial" panose="020B0604020202020204" pitchFamily="34" charset="0"/>
              </a:rPr>
              <a:t> services across HNY (particularly in CYP), the Community Collaborative have linked in with the ICB’s Children's services teams who are undertaking a stock take of all </a:t>
            </a:r>
            <a:r>
              <a:rPr lang="en-US" sz="1100" dirty="0" err="1">
                <a:latin typeface="Arial" panose="020B0604020202020204" pitchFamily="34" charset="0"/>
                <a:cs typeface="Arial" panose="020B0604020202020204" pitchFamily="34" charset="0"/>
              </a:rPr>
              <a:t>SaLT</a:t>
            </a:r>
            <a:r>
              <a:rPr lang="en-US" sz="1100" dirty="0">
                <a:latin typeface="Arial" panose="020B0604020202020204" pitchFamily="34" charset="0"/>
                <a:cs typeface="Arial" panose="020B0604020202020204" pitchFamily="34" charset="0"/>
              </a:rPr>
              <a:t> services across the patch to identify similarities and workforce models. The workforce </a:t>
            </a:r>
            <a:r>
              <a:rPr lang="en-US" sz="1100" dirty="0" err="1">
                <a:latin typeface="Arial" panose="020B0604020202020204" pitchFamily="34" charset="0"/>
                <a:cs typeface="Arial" panose="020B0604020202020204" pitchFamily="34" charset="0"/>
              </a:rPr>
              <a:t>stocktake</a:t>
            </a:r>
            <a:r>
              <a:rPr lang="en-US" sz="1100" dirty="0">
                <a:latin typeface="Arial" panose="020B0604020202020204" pitchFamily="34" charset="0"/>
                <a:cs typeface="Arial" panose="020B0604020202020204" pitchFamily="34" charset="0"/>
              </a:rPr>
              <a:t> has been completed with the service descriptors due to be completed at the end of August. A meeting between CYP and Collab teams has been scheduled in September to review next steps and transformation opportunity. </a:t>
            </a:r>
          </a:p>
          <a:p>
            <a:pPr marL="171450" indent="-171450">
              <a:spcAft>
                <a:spcPts val="400"/>
              </a:spcAft>
              <a:buFont typeface="Arial" panose="020B0604020202020204" pitchFamily="34" charset="0"/>
              <a:buChar char="•"/>
            </a:pPr>
            <a:r>
              <a:rPr lang="en-US" sz="1100" dirty="0">
                <a:latin typeface="Arial" panose="020B0604020202020204" pitchFamily="34" charset="0"/>
                <a:cs typeface="Arial" panose="020B0604020202020204" pitchFamily="34" charset="0"/>
              </a:rPr>
              <a:t>York Place Director has reached out to local HNY providers to understand if mutual aid for York’s CYP SLT service could be explored. Responses are being collated by the end of August 24 to review how this might (or might not) be able to be progressed. </a:t>
            </a:r>
          </a:p>
          <a:p>
            <a:pPr marL="171450" indent="-171450">
              <a:spcAft>
                <a:spcPts val="400"/>
              </a:spcAft>
              <a:buFont typeface="Arial" panose="020B0604020202020204" pitchFamily="34" charset="0"/>
              <a:buChar char="•"/>
            </a:pPr>
            <a:r>
              <a:rPr lang="en-US" sz="1100" dirty="0">
                <a:latin typeface="Arial" panose="020B0604020202020204" pitchFamily="34" charset="0"/>
                <a:cs typeface="Arial" panose="020B0604020202020204" pitchFamily="34" charset="0"/>
              </a:rPr>
              <a:t>Y&amp;SFT have set up a specific session to discuss internal plans for </a:t>
            </a:r>
            <a:r>
              <a:rPr lang="en-US" sz="1100" dirty="0" err="1">
                <a:latin typeface="Arial" panose="020B0604020202020204" pitchFamily="34" charset="0"/>
                <a:cs typeface="Arial" panose="020B0604020202020204" pitchFamily="34" charset="0"/>
              </a:rPr>
              <a:t>SaLT</a:t>
            </a:r>
            <a:r>
              <a:rPr lang="en-US" sz="1100" dirty="0">
                <a:latin typeface="Arial" panose="020B0604020202020204" pitchFamily="34" charset="0"/>
                <a:cs typeface="Arial" panose="020B0604020202020204" pitchFamily="34" charset="0"/>
              </a:rPr>
              <a:t> transformation and review options to reduce the waiting list. This is scheduled in September. </a:t>
            </a:r>
          </a:p>
          <a:p>
            <a:pPr marL="171450" indent="-171450">
              <a:spcAft>
                <a:spcPts val="400"/>
              </a:spcAft>
              <a:buFont typeface="Arial" panose="020B0604020202020204" pitchFamily="34" charset="0"/>
              <a:buChar char="•"/>
            </a:pPr>
            <a:r>
              <a:rPr lang="en-US" sz="1100" dirty="0">
                <a:latin typeface="Arial"/>
                <a:cs typeface="Arial"/>
              </a:rPr>
              <a:t>The Community Collaborative are progressing the development of an ICB wide community access policy to help improve coherence in reporting and </a:t>
            </a:r>
            <a:r>
              <a:rPr lang="en-US" sz="1100" dirty="0" err="1">
                <a:latin typeface="Arial"/>
                <a:cs typeface="Arial"/>
              </a:rPr>
              <a:t>standardisation</a:t>
            </a:r>
            <a:r>
              <a:rPr lang="en-US" sz="1100" dirty="0">
                <a:latin typeface="Arial"/>
                <a:cs typeface="Arial"/>
              </a:rPr>
              <a:t> in waiting list management processes across the ICB. The first meeting has taken place, and a set of principles are being drafted in line with RTT practice which will be drafted into a policy with the first draft expected November 24.</a:t>
            </a:r>
            <a:endParaRPr lang="en-US" sz="11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D3FF322C-5940-3D62-B0B1-4883EC028E9C}"/>
              </a:ext>
            </a:extLst>
          </p:cNvPr>
          <p:cNvPicPr>
            <a:picLocks noChangeAspect="1"/>
          </p:cNvPicPr>
          <p:nvPr/>
        </p:nvPicPr>
        <p:blipFill>
          <a:blip r:embed="rId5"/>
          <a:stretch>
            <a:fillRect/>
          </a:stretch>
        </p:blipFill>
        <p:spPr>
          <a:xfrm>
            <a:off x="390269" y="1162700"/>
            <a:ext cx="4171098" cy="3737176"/>
          </a:xfrm>
          <a:prstGeom prst="rect">
            <a:avLst/>
          </a:prstGeom>
        </p:spPr>
      </p:pic>
    </p:spTree>
    <p:extLst>
      <p:ext uri="{BB962C8B-B14F-4D97-AF65-F5344CB8AC3E}">
        <p14:creationId xmlns:p14="http://schemas.microsoft.com/office/powerpoint/2010/main" val="3153847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D7E539-3BA9-D8A9-714C-792E5B1F44A3}"/>
              </a:ext>
            </a:extLst>
          </p:cNvPr>
          <p:cNvPicPr>
            <a:picLocks noChangeAspect="1"/>
          </p:cNvPicPr>
          <p:nvPr/>
        </p:nvPicPr>
        <p:blipFill>
          <a:blip r:embed="rId3"/>
          <a:stretch>
            <a:fillRect/>
          </a:stretch>
        </p:blipFill>
        <p:spPr>
          <a:xfrm>
            <a:off x="1" y="-1809"/>
            <a:ext cx="3204516" cy="578654"/>
          </a:xfrm>
          <a:prstGeom prst="rect">
            <a:avLst/>
          </a:prstGeom>
        </p:spPr>
      </p:pic>
      <p:sp>
        <p:nvSpPr>
          <p:cNvPr id="2" name="TextBox 1">
            <a:extLst>
              <a:ext uri="{FF2B5EF4-FFF2-40B4-BE49-F238E27FC236}">
                <a16:creationId xmlns:a16="http://schemas.microsoft.com/office/drawing/2014/main" id="{59F086C6-A6B0-AE41-88B8-CE2D838ED1F3}"/>
              </a:ext>
            </a:extLst>
          </p:cNvPr>
          <p:cNvSpPr txBox="1"/>
          <p:nvPr/>
        </p:nvSpPr>
        <p:spPr>
          <a:xfrm>
            <a:off x="177618" y="663412"/>
            <a:ext cx="5151944" cy="400110"/>
          </a:xfrm>
          <a:prstGeom prst="rect">
            <a:avLst/>
          </a:prstGeom>
          <a:noFill/>
        </p:spPr>
        <p:txBody>
          <a:bodyPr wrap="square" rtlCol="0">
            <a:spAutoFit/>
          </a:bodyPr>
          <a:lstStyle/>
          <a:p>
            <a:pPr algn="ctr"/>
            <a:r>
              <a:rPr lang="en-GB" sz="2000" b="1"/>
              <a:t>Key Indicator: Dementia Diagnosis Rate</a:t>
            </a:r>
          </a:p>
        </p:txBody>
      </p:sp>
      <p:sp>
        <p:nvSpPr>
          <p:cNvPr id="12" name="Rectangle 11">
            <a:extLst>
              <a:ext uri="{FF2B5EF4-FFF2-40B4-BE49-F238E27FC236}">
                <a16:creationId xmlns:a16="http://schemas.microsoft.com/office/drawing/2014/main" id="{12261ADA-D4D2-AF61-3652-90301B5A4A0D}"/>
              </a:ext>
            </a:extLst>
          </p:cNvPr>
          <p:cNvSpPr/>
          <p:nvPr/>
        </p:nvSpPr>
        <p:spPr>
          <a:xfrm>
            <a:off x="5426653" y="820978"/>
            <a:ext cx="6600781" cy="5947550"/>
          </a:xfrm>
          <a:prstGeom prst="rect">
            <a:avLst/>
          </a:prstGeom>
          <a:solidFill>
            <a:srgbClr val="F1D7E8"/>
          </a:solidFill>
          <a:ln>
            <a:solidFill>
              <a:srgbClr val="DEEB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8C67715A-1CA9-083A-5878-C31836881961}"/>
              </a:ext>
            </a:extLst>
          </p:cNvPr>
          <p:cNvSpPr txBox="1"/>
          <p:nvPr/>
        </p:nvSpPr>
        <p:spPr>
          <a:xfrm>
            <a:off x="9678415" y="190950"/>
            <a:ext cx="1790875" cy="523220"/>
          </a:xfrm>
          <a:prstGeom prst="rect">
            <a:avLst/>
          </a:prstGeom>
          <a:noFill/>
        </p:spPr>
        <p:txBody>
          <a:bodyPr wrap="none" rtlCol="0">
            <a:spAutoFit/>
          </a:bodyPr>
          <a:lstStyle/>
          <a:p>
            <a:r>
              <a:rPr lang="en-GB" sz="2800" b="1">
                <a:solidFill>
                  <a:srgbClr val="243774"/>
                </a:solidFill>
                <a:latin typeface="Arial" panose="020B0604020202020204" pitchFamily="34" charset="0"/>
                <a:cs typeface="Arial" panose="020B0604020202020204" pitchFamily="34" charset="0"/>
              </a:rPr>
              <a:t>Dementia</a:t>
            </a:r>
          </a:p>
        </p:txBody>
      </p:sp>
      <p:grpSp>
        <p:nvGrpSpPr>
          <p:cNvPr id="9" name="Group 8">
            <a:extLst>
              <a:ext uri="{FF2B5EF4-FFF2-40B4-BE49-F238E27FC236}">
                <a16:creationId xmlns:a16="http://schemas.microsoft.com/office/drawing/2014/main" id="{9BF858A1-D230-25EC-D3A7-350635EB69A5}"/>
              </a:ext>
            </a:extLst>
          </p:cNvPr>
          <p:cNvGrpSpPr/>
          <p:nvPr/>
        </p:nvGrpSpPr>
        <p:grpSpPr>
          <a:xfrm>
            <a:off x="11424906" y="89949"/>
            <a:ext cx="678357" cy="652504"/>
            <a:chOff x="9894056" y="716673"/>
            <a:chExt cx="678357" cy="652504"/>
          </a:xfrm>
        </p:grpSpPr>
        <p:sp>
          <p:nvSpPr>
            <p:cNvPr id="11" name="Flowchart: Connector 10">
              <a:extLst>
                <a:ext uri="{FF2B5EF4-FFF2-40B4-BE49-F238E27FC236}">
                  <a16:creationId xmlns:a16="http://schemas.microsoft.com/office/drawing/2014/main" id="{25FC69D0-1E57-FE85-7A01-6827F1A46152}"/>
                </a:ext>
              </a:extLst>
            </p:cNvPr>
            <p:cNvSpPr/>
            <p:nvPr/>
          </p:nvSpPr>
          <p:spPr>
            <a:xfrm>
              <a:off x="9894056" y="716673"/>
              <a:ext cx="678357" cy="652504"/>
            </a:xfrm>
            <a:prstGeom prst="flowChartConnector">
              <a:avLst/>
            </a:prstGeom>
            <a:solidFill>
              <a:srgbClr val="F1D7E8"/>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C52E33DA-7B24-D87D-5231-8EBEE0C592EC}"/>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9977556" y="804911"/>
              <a:ext cx="511355" cy="495223"/>
            </a:xfrm>
            <a:prstGeom prst="rect">
              <a:avLst/>
            </a:prstGeom>
          </p:spPr>
        </p:pic>
      </p:grpSp>
      <p:sp>
        <p:nvSpPr>
          <p:cNvPr id="5" name="TextBox 4">
            <a:extLst>
              <a:ext uri="{FF2B5EF4-FFF2-40B4-BE49-F238E27FC236}">
                <a16:creationId xmlns:a16="http://schemas.microsoft.com/office/drawing/2014/main" id="{2A97C223-9880-2AD9-5449-06D4E4B296CB}"/>
              </a:ext>
            </a:extLst>
          </p:cNvPr>
          <p:cNvSpPr txBox="1"/>
          <p:nvPr/>
        </p:nvSpPr>
        <p:spPr>
          <a:xfrm>
            <a:off x="264160" y="5197340"/>
            <a:ext cx="5223063" cy="1618392"/>
          </a:xfrm>
          <a:prstGeom prst="rect">
            <a:avLst/>
          </a:prstGeom>
          <a:noFill/>
          <a:ln w="19050">
            <a:noFill/>
          </a:ln>
        </p:spPr>
        <p:txBody>
          <a:bodyPr wrap="square" rtlCol="0">
            <a:spAutoFit/>
          </a:bodyPr>
          <a:lstStyle/>
          <a:p>
            <a:pPr>
              <a:spcAft>
                <a:spcPts val="400"/>
              </a:spcAft>
            </a:pPr>
            <a:r>
              <a:rPr lang="en-GB" sz="1200" b="1">
                <a:solidFill>
                  <a:srgbClr val="243774"/>
                </a:solidFill>
                <a:latin typeface="Arial" panose="020B0604020202020204" pitchFamily="34" charset="0"/>
                <a:cs typeface="Arial" panose="020B0604020202020204" pitchFamily="34" charset="0"/>
              </a:rPr>
              <a:t>How does indicator link to long term priorities:</a:t>
            </a:r>
          </a:p>
          <a:p>
            <a:pPr>
              <a:spcAft>
                <a:spcPts val="400"/>
              </a:spcAft>
            </a:pPr>
            <a:r>
              <a:rPr lang="en-GB" sz="1150">
                <a:latin typeface="Arial" panose="020B0604020202020204" pitchFamily="34" charset="0"/>
                <a:cs typeface="Arial" panose="020B0604020202020204" pitchFamily="34" charset="0"/>
              </a:rPr>
              <a:t>Improving Dementia Diagnosis Rate directly supports the ICB long term ambition of Transforming people’s health and care experiences and outcomes. </a:t>
            </a:r>
          </a:p>
          <a:p>
            <a:pPr>
              <a:spcAft>
                <a:spcPts val="400"/>
              </a:spcAft>
            </a:pPr>
            <a:r>
              <a:rPr lang="en-GB" sz="1150">
                <a:latin typeface="Arial" panose="020B0604020202020204" pitchFamily="34" charset="0"/>
                <a:cs typeface="Arial" panose="020B0604020202020204" pitchFamily="34" charset="0"/>
              </a:rPr>
              <a:t>Earlier diagnosis of often vulnerable patient’s empowers patients and their families and carers to take control of their situation, leading to better management of the disease, better time to plan and therefore an enhanced quality of life.</a:t>
            </a:r>
            <a:endParaRPr lang="en-GB" sz="1200" b="1">
              <a:solidFill>
                <a:srgbClr val="243774"/>
              </a:solidFill>
              <a:latin typeface="Trebuchet MS" panose="020B0603020202020204" pitchFamily="34" charset="0"/>
            </a:endParaRPr>
          </a:p>
        </p:txBody>
      </p:sp>
      <p:sp>
        <p:nvSpPr>
          <p:cNvPr id="3" name="TextBox 2">
            <a:extLst>
              <a:ext uri="{FF2B5EF4-FFF2-40B4-BE49-F238E27FC236}">
                <a16:creationId xmlns:a16="http://schemas.microsoft.com/office/drawing/2014/main" id="{3EF1F339-5376-24D7-548B-3CF15B70DC46}"/>
              </a:ext>
            </a:extLst>
          </p:cNvPr>
          <p:cNvSpPr txBox="1"/>
          <p:nvPr/>
        </p:nvSpPr>
        <p:spPr>
          <a:xfrm>
            <a:off x="5426652" y="806545"/>
            <a:ext cx="6501188" cy="5534849"/>
          </a:xfrm>
          <a:prstGeom prst="rect">
            <a:avLst/>
          </a:prstGeom>
          <a:noFill/>
        </p:spPr>
        <p:txBody>
          <a:bodyPr wrap="square" rtlCol="0">
            <a:spAutoFit/>
          </a:bodyPr>
          <a:lstStyle/>
          <a:p>
            <a:pPr>
              <a:spcAft>
                <a:spcPts val="600"/>
              </a:spcAft>
            </a:pPr>
            <a:r>
              <a:rPr lang="en-GB" b="1" dirty="0">
                <a:solidFill>
                  <a:srgbClr val="243774"/>
                </a:solidFill>
                <a:latin typeface="Arial" panose="020B0604020202020204" pitchFamily="34" charset="0"/>
                <a:cs typeface="Arial" panose="020B0604020202020204" pitchFamily="34" charset="0"/>
              </a:rPr>
              <a:t>Dementia Escalation Points</a:t>
            </a:r>
          </a:p>
          <a:p>
            <a:pPr algn="l">
              <a:spcAft>
                <a:spcPts val="400"/>
              </a:spcAft>
            </a:pPr>
            <a:r>
              <a:rPr lang="en-GB" sz="1200" b="0" i="0" dirty="0">
                <a:solidFill>
                  <a:srgbClr val="444444"/>
                </a:solidFill>
                <a:effectLst/>
                <a:latin typeface="Arial" panose="020B0604020202020204" pitchFamily="34" charset="0"/>
                <a:cs typeface="Arial" panose="020B0604020202020204" pitchFamily="34" charset="0"/>
              </a:rPr>
              <a:t>The dementia diagnosis rate for the ICB in June was </a:t>
            </a:r>
            <a:r>
              <a:rPr lang="en-GB" sz="1200" b="1" i="0" dirty="0">
                <a:solidFill>
                  <a:srgbClr val="444444"/>
                </a:solidFill>
                <a:effectLst/>
                <a:latin typeface="Arial" panose="020B0604020202020204" pitchFamily="34" charset="0"/>
                <a:cs typeface="Arial" panose="020B0604020202020204" pitchFamily="34" charset="0"/>
              </a:rPr>
              <a:t>59.2%, which is below the ICB plan target of 60.2%. </a:t>
            </a:r>
            <a:r>
              <a:rPr lang="en-GB" sz="1200" b="0" i="0" dirty="0">
                <a:solidFill>
                  <a:srgbClr val="444444"/>
                </a:solidFill>
                <a:effectLst/>
                <a:latin typeface="Arial" panose="020B0604020202020204" pitchFamily="34" charset="0"/>
                <a:cs typeface="Arial" panose="020B0604020202020204" pitchFamily="34" charset="0"/>
              </a:rPr>
              <a:t>Performance since September 2023 has been above or at the upper control limit and therefore demonstrating special cause </a:t>
            </a:r>
            <a:r>
              <a:rPr lang="en-GB" sz="1200" b="1" i="0" dirty="0">
                <a:solidFill>
                  <a:srgbClr val="444444"/>
                </a:solidFill>
                <a:effectLst/>
                <a:latin typeface="Arial" panose="020B0604020202020204" pitchFamily="34" charset="0"/>
                <a:cs typeface="Arial" panose="020B0604020202020204" pitchFamily="34" charset="0"/>
              </a:rPr>
              <a:t>variation of an improving nature. </a:t>
            </a:r>
            <a:r>
              <a:rPr lang="en-GB" sz="1200" b="0" i="0" dirty="0">
                <a:solidFill>
                  <a:srgbClr val="444444"/>
                </a:solidFill>
                <a:effectLst/>
                <a:latin typeface="Arial" panose="020B0604020202020204" pitchFamily="34" charset="0"/>
                <a:cs typeface="Arial" panose="020B0604020202020204" pitchFamily="34" charset="0"/>
              </a:rPr>
              <a:t>However, even with the improved performance, the </a:t>
            </a:r>
            <a:r>
              <a:rPr lang="en-GB" sz="1200" b="1" i="0" dirty="0">
                <a:solidFill>
                  <a:srgbClr val="444444"/>
                </a:solidFill>
                <a:effectLst/>
                <a:latin typeface="Arial" panose="020B0604020202020204" pitchFamily="34" charset="0"/>
                <a:cs typeface="Arial" panose="020B0604020202020204" pitchFamily="34" charset="0"/>
              </a:rPr>
              <a:t>ICB remains adrift from the national target and planning expectation of 66.7%</a:t>
            </a:r>
            <a:r>
              <a:rPr lang="en-GB" sz="1200" dirty="0">
                <a:solidFill>
                  <a:srgbClr val="444444"/>
                </a:solidFill>
                <a:latin typeface="Arial" panose="020B0604020202020204" pitchFamily="34" charset="0"/>
                <a:cs typeface="Arial" panose="020B0604020202020204" pitchFamily="34" charset="0"/>
              </a:rPr>
              <a:t>, and the ICB target for 2024/25 of 62.5% by March 2025.</a:t>
            </a:r>
            <a:endParaRPr lang="en-GB" sz="1200" b="0" i="0" dirty="0">
              <a:solidFill>
                <a:srgbClr val="444444"/>
              </a:solidFill>
              <a:effectLst/>
              <a:latin typeface="Arial" panose="020B0604020202020204" pitchFamily="34" charset="0"/>
              <a:cs typeface="Arial" panose="020B0604020202020204" pitchFamily="34" charset="0"/>
            </a:endParaRPr>
          </a:p>
          <a:p>
            <a:pPr>
              <a:spcAft>
                <a:spcPts val="400"/>
              </a:spcAft>
            </a:pPr>
            <a:r>
              <a:rPr lang="en-GB" sz="1200" b="0" i="0" dirty="0">
                <a:solidFill>
                  <a:srgbClr val="444444"/>
                </a:solidFill>
                <a:effectLst/>
                <a:latin typeface="Arial" panose="020B0604020202020204" pitchFamily="34" charset="0"/>
                <a:cs typeface="Arial" panose="020B0604020202020204" pitchFamily="34" charset="0"/>
              </a:rPr>
              <a:t>Performance is variable across the Places within the ICB; NE Lincs 66</a:t>
            </a:r>
            <a:r>
              <a:rPr lang="en-GB" sz="1200" dirty="0">
                <a:solidFill>
                  <a:srgbClr val="444444"/>
                </a:solidFill>
                <a:latin typeface="Arial" panose="020B0604020202020204" pitchFamily="34" charset="0"/>
                <a:cs typeface="Arial" panose="020B0604020202020204" pitchFamily="34" charset="0"/>
              </a:rPr>
              <a:t>%, </a:t>
            </a:r>
            <a:r>
              <a:rPr lang="en-GB" sz="1200" b="0" i="0" dirty="0">
                <a:solidFill>
                  <a:srgbClr val="444444"/>
                </a:solidFill>
                <a:effectLst/>
                <a:latin typeface="Arial" panose="020B0604020202020204" pitchFamily="34" charset="0"/>
                <a:cs typeface="Arial" panose="020B0604020202020204" pitchFamily="34" charset="0"/>
              </a:rPr>
              <a:t>Hull 65.7% , </a:t>
            </a:r>
            <a:r>
              <a:rPr lang="en-GB" sz="1200" dirty="0">
                <a:solidFill>
                  <a:srgbClr val="444444"/>
                </a:solidFill>
                <a:latin typeface="Arial" panose="020B0604020202020204" pitchFamily="34" charset="0"/>
                <a:cs typeface="Arial" panose="020B0604020202020204" pitchFamily="34" charset="0"/>
              </a:rPr>
              <a:t>East Riding 59.3%, North </a:t>
            </a:r>
            <a:r>
              <a:rPr lang="en-GB" sz="1200" b="0" i="0" dirty="0">
                <a:solidFill>
                  <a:srgbClr val="444444"/>
                </a:solidFill>
                <a:effectLst/>
                <a:latin typeface="Arial" panose="020B0604020202020204" pitchFamily="34" charset="0"/>
                <a:cs typeface="Arial" panose="020B0604020202020204" pitchFamily="34" charset="0"/>
              </a:rPr>
              <a:t>Yorks 58.4%, North Lincs 56.1%, and Vale </a:t>
            </a:r>
            <a:r>
              <a:rPr lang="en-GB" sz="1200" i="0" dirty="0">
                <a:solidFill>
                  <a:srgbClr val="444444"/>
                </a:solidFill>
                <a:effectLst/>
                <a:latin typeface="Arial" panose="020B0604020202020204" pitchFamily="34" charset="0"/>
                <a:cs typeface="Arial" panose="020B0604020202020204" pitchFamily="34" charset="0"/>
              </a:rPr>
              <a:t>of York 53%.  NE Lincs, North Lincs and East Riding are all showing special cause variation of an improving nature.  </a:t>
            </a:r>
            <a:r>
              <a:rPr lang="en-GB" sz="1200" b="1" i="0" dirty="0">
                <a:solidFill>
                  <a:srgbClr val="444444"/>
                </a:solidFill>
                <a:effectLst/>
                <a:latin typeface="Arial" panose="020B0604020202020204" pitchFamily="34" charset="0"/>
                <a:cs typeface="Arial" panose="020B0604020202020204" pitchFamily="34" charset="0"/>
              </a:rPr>
              <a:t>York did achieve plan, but they are showing special cause variation of a concernin</a:t>
            </a:r>
            <a:r>
              <a:rPr lang="en-GB" sz="1200" b="1" dirty="0">
                <a:solidFill>
                  <a:srgbClr val="444444"/>
                </a:solidFill>
                <a:latin typeface="Arial" panose="020B0604020202020204" pitchFamily="34" charset="0"/>
                <a:cs typeface="Arial" panose="020B0604020202020204" pitchFamily="34" charset="0"/>
              </a:rPr>
              <a:t>g nature and are a </a:t>
            </a:r>
            <a:r>
              <a:rPr lang="en-GB" sz="1200" b="1" i="0" dirty="0">
                <a:solidFill>
                  <a:srgbClr val="444444"/>
                </a:solidFill>
                <a:effectLst/>
                <a:latin typeface="Arial" panose="020B0604020202020204" pitchFamily="34" charset="0"/>
                <a:cs typeface="Arial" panose="020B0604020202020204" pitchFamily="34" charset="0"/>
              </a:rPr>
              <a:t>national outlier. </a:t>
            </a:r>
            <a:r>
              <a:rPr lang="en-GB" sz="1200" dirty="0">
                <a:solidFill>
                  <a:srgbClr val="444444"/>
                </a:solidFill>
                <a:latin typeface="Arial" panose="020B0604020202020204" pitchFamily="34" charset="0"/>
                <a:cs typeface="Arial" panose="020B0604020202020204" pitchFamily="34" charset="0"/>
              </a:rPr>
              <a:t>A detailed understanding at a practice level is available and being worked through.</a:t>
            </a:r>
            <a:endParaRPr lang="en-GB" sz="1200" i="0" dirty="0">
              <a:solidFill>
                <a:srgbClr val="444444"/>
              </a:solidFill>
              <a:effectLst/>
              <a:latin typeface="Arial" panose="020B0604020202020204" pitchFamily="34" charset="0"/>
              <a:cs typeface="Arial" panose="020B0604020202020204" pitchFamily="34" charset="0"/>
            </a:endParaRPr>
          </a:p>
          <a:p>
            <a:r>
              <a:rPr lang="en-US" altLang="en-US" sz="1200" b="1" dirty="0">
                <a:solidFill>
                  <a:srgbClr val="2E2E2D"/>
                </a:solidFill>
                <a:latin typeface="Arial" panose="020B0604020202020204" pitchFamily="34" charset="0"/>
                <a:cs typeface="Arial" panose="020B0604020202020204" pitchFamily="34" charset="0"/>
              </a:rPr>
              <a:t>Key Actions</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marL="171450" indent="-171450">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A dementia briefing paper has been completed to support the request for SDF to address diagnosis rates and wait times. This outlines the </a:t>
            </a:r>
            <a:r>
              <a:rPr lang="en-GB" sz="1200" dirty="0">
                <a:latin typeface="Arial" panose="020B0604020202020204" pitchFamily="34" charset="0"/>
                <a:ea typeface="Calibri" panose="020F0502020204030204" pitchFamily="34" charset="0"/>
                <a:cs typeface="Arial" panose="020B0604020202020204" pitchFamily="34" charset="0"/>
              </a:rPr>
              <a:t>priority planning intentions and the relevant supporting evidence. </a:t>
            </a:r>
            <a:r>
              <a:rPr lang="en-GB" sz="1200" dirty="0">
                <a:effectLst/>
                <a:latin typeface="Arial" panose="020B0604020202020204" pitchFamily="34" charset="0"/>
                <a:ea typeface="Calibri" panose="020F0502020204030204" pitchFamily="34" charset="0"/>
                <a:cs typeface="Arial" panose="020B0604020202020204" pitchFamily="34" charset="0"/>
              </a:rPr>
              <a:t>Awaiting ICB approval. </a:t>
            </a:r>
          </a:p>
          <a:p>
            <a:pPr marL="171450" indent="-171450">
              <a:buFont typeface="Arial" panose="020B0604020202020204" pitchFamily="34" charset="0"/>
              <a:buChar char="•"/>
            </a:pPr>
            <a:r>
              <a:rPr lang="en-GB" altLang="en-US" sz="1200" dirty="0">
                <a:solidFill>
                  <a:srgbClr val="2E2E2D"/>
                </a:solidFill>
                <a:latin typeface="Arial" panose="020B0604020202020204" pitchFamily="34" charset="0"/>
                <a:cs typeface="Arial" panose="020B0604020202020204" pitchFamily="34" charset="0"/>
              </a:rPr>
              <a:t>Current Quality Improvement project to cleanse the GP registers to resolve coding issues and identify additional possible diagnoses. Continues to progress with more miscoded diagnoses and further recommendations for review. York is being prioritised.   </a:t>
            </a:r>
          </a:p>
          <a:p>
            <a:pPr marL="171450" indent="-171450">
              <a:buFont typeface="Arial" panose="020B0604020202020204" pitchFamily="34" charset="0"/>
              <a:buChar char="•"/>
            </a:pPr>
            <a:r>
              <a:rPr lang="en-GB" altLang="en-US" sz="1200" dirty="0">
                <a:solidFill>
                  <a:srgbClr val="2E2E2D"/>
                </a:solidFill>
                <a:latin typeface="Arial" panose="020B0604020202020204" pitchFamily="34" charset="0"/>
                <a:cs typeface="Arial" panose="020B0604020202020204" pitchFamily="34" charset="0"/>
              </a:rPr>
              <a:t>Recent meeting with York Clinical Director – proposal in development to target the most challenged PCN. </a:t>
            </a:r>
          </a:p>
          <a:p>
            <a:pPr marL="171450" indent="-171450">
              <a:buFont typeface="Arial" panose="020B0604020202020204" pitchFamily="34" charset="0"/>
              <a:buChar char="•"/>
            </a:pPr>
            <a:r>
              <a:rPr lang="en-US" altLang="en-US" sz="1200" dirty="0">
                <a:solidFill>
                  <a:srgbClr val="2E2E2D"/>
                </a:solidFill>
                <a:latin typeface="Arial" panose="020B0604020202020204" pitchFamily="34" charset="0"/>
                <a:cs typeface="Arial" panose="020B0604020202020204" pitchFamily="34" charset="0"/>
              </a:rPr>
              <a:t>5 year dementia strategy ‘Hope of a Live Still to be Lived’ out for stakeholder feedback – going to the MHLDA ESLG in September for sign off before ICB Exec sign off. One key priority is ‘communication’ and will see the roll out of comms aimed at improving identification, referral, assessment and diagnosis. ICB comms team supporting. </a:t>
            </a:r>
          </a:p>
          <a:p>
            <a:pPr marL="171450" indent="-171450">
              <a:buFont typeface="Arial" panose="020B0604020202020204" pitchFamily="34" charset="0"/>
              <a:buChar char="•"/>
            </a:pPr>
            <a:r>
              <a:rPr lang="en-US" altLang="en-US" sz="1200" dirty="0">
                <a:solidFill>
                  <a:srgbClr val="2E2E2D"/>
                </a:solidFill>
                <a:latin typeface="Arial" panose="020B0604020202020204" pitchFamily="34" charset="0"/>
                <a:cs typeface="Arial" panose="020B0604020202020204" pitchFamily="34" charset="0"/>
              </a:rPr>
              <a:t>Reduction in Hull DDR being addressed by Hull ICB via recovery action plan. </a:t>
            </a:r>
          </a:p>
          <a:p>
            <a:pPr marL="171450" indent="-171450">
              <a:buFont typeface="Arial" panose="020B0604020202020204" pitchFamily="34" charset="0"/>
              <a:buChar char="•"/>
            </a:pPr>
            <a:r>
              <a:rPr lang="en-US" altLang="en-US" sz="1200" dirty="0">
                <a:solidFill>
                  <a:srgbClr val="2E2E2D"/>
                </a:solidFill>
                <a:latin typeface="Arial" panose="020B0604020202020204" pitchFamily="34" charset="0"/>
                <a:cs typeface="Arial" panose="020B0604020202020204" pitchFamily="34" charset="0"/>
              </a:rPr>
              <a:t>MCI error in methodology identified on the dashboard impacting on previous MCI figures. Will be amended for next version. </a:t>
            </a:r>
          </a:p>
        </p:txBody>
      </p:sp>
      <p:pic>
        <p:nvPicPr>
          <p:cNvPr id="8" name="Picture 7">
            <a:extLst>
              <a:ext uri="{FF2B5EF4-FFF2-40B4-BE49-F238E27FC236}">
                <a16:creationId xmlns:a16="http://schemas.microsoft.com/office/drawing/2014/main" id="{60F721A9-BC47-A3BE-D512-7D0C7C7087BE}"/>
              </a:ext>
            </a:extLst>
          </p:cNvPr>
          <p:cNvPicPr>
            <a:picLocks noChangeAspect="1"/>
          </p:cNvPicPr>
          <p:nvPr/>
        </p:nvPicPr>
        <p:blipFill>
          <a:blip r:embed="rId5"/>
          <a:stretch>
            <a:fillRect/>
          </a:stretch>
        </p:blipFill>
        <p:spPr>
          <a:xfrm>
            <a:off x="387144" y="1101851"/>
            <a:ext cx="4707370" cy="4111484"/>
          </a:xfrm>
          <a:prstGeom prst="rect">
            <a:avLst/>
          </a:prstGeom>
        </p:spPr>
      </p:pic>
    </p:spTree>
    <p:extLst>
      <p:ext uri="{BB962C8B-B14F-4D97-AF65-F5344CB8AC3E}">
        <p14:creationId xmlns:p14="http://schemas.microsoft.com/office/powerpoint/2010/main" val="2607345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D7E539-3BA9-D8A9-714C-792E5B1F44A3}"/>
              </a:ext>
            </a:extLst>
          </p:cNvPr>
          <p:cNvPicPr>
            <a:picLocks noChangeAspect="1"/>
          </p:cNvPicPr>
          <p:nvPr/>
        </p:nvPicPr>
        <p:blipFill>
          <a:blip r:embed="rId3"/>
          <a:stretch>
            <a:fillRect/>
          </a:stretch>
        </p:blipFill>
        <p:spPr>
          <a:xfrm>
            <a:off x="1" y="-1809"/>
            <a:ext cx="3204516" cy="578654"/>
          </a:xfrm>
          <a:prstGeom prst="rect">
            <a:avLst/>
          </a:prstGeom>
        </p:spPr>
      </p:pic>
      <p:sp>
        <p:nvSpPr>
          <p:cNvPr id="2" name="TextBox 1">
            <a:extLst>
              <a:ext uri="{FF2B5EF4-FFF2-40B4-BE49-F238E27FC236}">
                <a16:creationId xmlns:a16="http://schemas.microsoft.com/office/drawing/2014/main" id="{59F086C6-A6B0-AE41-88B8-CE2D838ED1F3}"/>
              </a:ext>
            </a:extLst>
          </p:cNvPr>
          <p:cNvSpPr txBox="1"/>
          <p:nvPr/>
        </p:nvSpPr>
        <p:spPr>
          <a:xfrm>
            <a:off x="177618" y="663412"/>
            <a:ext cx="5151944" cy="769441"/>
          </a:xfrm>
          <a:prstGeom prst="rect">
            <a:avLst/>
          </a:prstGeom>
          <a:noFill/>
        </p:spPr>
        <p:txBody>
          <a:bodyPr wrap="square" rtlCol="0">
            <a:spAutoFit/>
          </a:bodyPr>
          <a:lstStyle/>
          <a:p>
            <a:pPr algn="ctr"/>
            <a:r>
              <a:rPr lang="en-GB" sz="2000" b="1"/>
              <a:t>Key Indicator: </a:t>
            </a:r>
            <a:r>
              <a:rPr lang="en-GB" sz="2000"/>
              <a:t>I</a:t>
            </a:r>
            <a:r>
              <a:rPr lang="en-GB" sz="2000" b="0">
                <a:solidFill>
                  <a:schemeClr val="tx1"/>
                </a:solidFill>
              </a:rPr>
              <a:t>nappropriate OOA placements</a:t>
            </a:r>
          </a:p>
          <a:p>
            <a:pPr algn="ctr"/>
            <a:endParaRPr lang="en-GB" sz="2400" b="1"/>
          </a:p>
        </p:txBody>
      </p:sp>
      <p:sp>
        <p:nvSpPr>
          <p:cNvPr id="12" name="Rectangle 11">
            <a:extLst>
              <a:ext uri="{FF2B5EF4-FFF2-40B4-BE49-F238E27FC236}">
                <a16:creationId xmlns:a16="http://schemas.microsoft.com/office/drawing/2014/main" id="{12261ADA-D4D2-AF61-3652-90301B5A4A0D}"/>
              </a:ext>
            </a:extLst>
          </p:cNvPr>
          <p:cNvSpPr/>
          <p:nvPr/>
        </p:nvSpPr>
        <p:spPr>
          <a:xfrm>
            <a:off x="5423869" y="800484"/>
            <a:ext cx="6600781" cy="5947550"/>
          </a:xfrm>
          <a:prstGeom prst="rect">
            <a:avLst/>
          </a:prstGeom>
          <a:solidFill>
            <a:srgbClr val="DEF3F2"/>
          </a:solidFill>
          <a:ln>
            <a:solidFill>
              <a:srgbClr val="DEEB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F9B4E24-5779-74E3-7847-278DC680CD45}"/>
              </a:ext>
            </a:extLst>
          </p:cNvPr>
          <p:cNvSpPr txBox="1"/>
          <p:nvPr/>
        </p:nvSpPr>
        <p:spPr>
          <a:xfrm>
            <a:off x="7315199" y="148099"/>
            <a:ext cx="4278674" cy="523220"/>
          </a:xfrm>
          <a:prstGeom prst="rect">
            <a:avLst/>
          </a:prstGeom>
          <a:noFill/>
        </p:spPr>
        <p:txBody>
          <a:bodyPr wrap="square" rtlCol="0">
            <a:spAutoFit/>
          </a:bodyPr>
          <a:lstStyle/>
          <a:p>
            <a:r>
              <a:rPr lang="en-GB" sz="2800" b="1">
                <a:solidFill>
                  <a:srgbClr val="243774"/>
                </a:solidFill>
                <a:latin typeface="Arial" panose="020B0604020202020204" pitchFamily="34" charset="0"/>
                <a:cs typeface="Arial" panose="020B0604020202020204" pitchFamily="34" charset="0"/>
              </a:rPr>
              <a:t>Out of area placements</a:t>
            </a:r>
          </a:p>
        </p:txBody>
      </p:sp>
      <p:grpSp>
        <p:nvGrpSpPr>
          <p:cNvPr id="9" name="Group 8">
            <a:extLst>
              <a:ext uri="{FF2B5EF4-FFF2-40B4-BE49-F238E27FC236}">
                <a16:creationId xmlns:a16="http://schemas.microsoft.com/office/drawing/2014/main" id="{48C6F250-C621-0D21-9EC0-D77FA828ED1C}"/>
              </a:ext>
            </a:extLst>
          </p:cNvPr>
          <p:cNvGrpSpPr/>
          <p:nvPr/>
        </p:nvGrpSpPr>
        <p:grpSpPr>
          <a:xfrm>
            <a:off x="11428816" y="80158"/>
            <a:ext cx="678359" cy="673762"/>
            <a:chOff x="7056845" y="4173514"/>
            <a:chExt cx="678359" cy="673762"/>
          </a:xfrm>
        </p:grpSpPr>
        <p:sp>
          <p:nvSpPr>
            <p:cNvPr id="11" name="Flowchart: Connector 10">
              <a:extLst>
                <a:ext uri="{FF2B5EF4-FFF2-40B4-BE49-F238E27FC236}">
                  <a16:creationId xmlns:a16="http://schemas.microsoft.com/office/drawing/2014/main" id="{80DC31D4-0102-BCA3-4005-0B3412735DED}"/>
                </a:ext>
              </a:extLst>
            </p:cNvPr>
            <p:cNvSpPr/>
            <p:nvPr/>
          </p:nvSpPr>
          <p:spPr>
            <a:xfrm>
              <a:off x="7056845" y="4173514"/>
              <a:ext cx="678359" cy="673762"/>
            </a:xfrm>
            <a:prstGeom prst="flowChartConnector">
              <a:avLst/>
            </a:prstGeom>
            <a:solidFill>
              <a:srgbClr val="DEF3F2"/>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678276C7-244D-9AFC-256D-1FDC7D5B0778}"/>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7140346" y="4255490"/>
              <a:ext cx="511356" cy="511357"/>
            </a:xfrm>
            <a:prstGeom prst="rect">
              <a:avLst/>
            </a:prstGeom>
          </p:spPr>
        </p:pic>
      </p:grpSp>
      <p:sp>
        <p:nvSpPr>
          <p:cNvPr id="5" name="TextBox 4">
            <a:extLst>
              <a:ext uri="{FF2B5EF4-FFF2-40B4-BE49-F238E27FC236}">
                <a16:creationId xmlns:a16="http://schemas.microsoft.com/office/drawing/2014/main" id="{428BE9FD-45E4-47A3-C5F7-EC2212F427DF}"/>
              </a:ext>
            </a:extLst>
          </p:cNvPr>
          <p:cNvSpPr txBox="1"/>
          <p:nvPr/>
        </p:nvSpPr>
        <p:spPr>
          <a:xfrm>
            <a:off x="213858" y="4983846"/>
            <a:ext cx="5223063" cy="1810752"/>
          </a:xfrm>
          <a:prstGeom prst="rect">
            <a:avLst/>
          </a:prstGeom>
          <a:noFill/>
          <a:ln w="19050">
            <a:noFill/>
          </a:ln>
        </p:spPr>
        <p:txBody>
          <a:bodyPr wrap="square" rtlCol="0">
            <a:spAutoFit/>
          </a:bodyPr>
          <a:lstStyle/>
          <a:p>
            <a:pPr>
              <a:spcAft>
                <a:spcPts val="400"/>
              </a:spcAft>
            </a:pPr>
            <a:r>
              <a:rPr lang="en-GB" sz="1150" b="1">
                <a:latin typeface="Arial" panose="020B0604020202020204" pitchFamily="34" charset="0"/>
                <a:cs typeface="Arial" panose="020B0604020202020204" pitchFamily="34" charset="0"/>
              </a:rPr>
              <a:t>How does indicator link to long term priorities:</a:t>
            </a:r>
          </a:p>
          <a:p>
            <a:pPr>
              <a:spcAft>
                <a:spcPts val="400"/>
              </a:spcAft>
            </a:pPr>
            <a:r>
              <a:rPr lang="en-GB" sz="1150">
                <a:latin typeface="Arial" panose="020B0604020202020204" pitchFamily="34" charset="0"/>
                <a:cs typeface="Arial" panose="020B0604020202020204" pitchFamily="34" charset="0"/>
              </a:rPr>
              <a:t>Reducing inappropriate out of area placements directly supports the ICB long term ambition of Transforming people’s health and care experiences and outcomes. </a:t>
            </a:r>
          </a:p>
          <a:p>
            <a:pPr>
              <a:spcAft>
                <a:spcPts val="400"/>
              </a:spcAft>
            </a:pPr>
            <a:r>
              <a:rPr lang="en-GB" sz="1150">
                <a:latin typeface="Arial" panose="020B0604020202020204" pitchFamily="34" charset="0"/>
                <a:cs typeface="Arial" panose="020B0604020202020204" pitchFamily="34" charset="0"/>
              </a:rPr>
              <a:t>Transporting often vulnerable patient’s long distances out of area can often be poor experience and demonstrates a lack of local capacity and available services.  It has also been identified as one of the ten key priorities due to financial impact of having to fund inpatient stays over and above existing contracted provision.</a:t>
            </a:r>
          </a:p>
        </p:txBody>
      </p:sp>
      <p:sp>
        <p:nvSpPr>
          <p:cNvPr id="3" name="TextBox 2">
            <a:extLst>
              <a:ext uri="{FF2B5EF4-FFF2-40B4-BE49-F238E27FC236}">
                <a16:creationId xmlns:a16="http://schemas.microsoft.com/office/drawing/2014/main" id="{F1AC262B-CBF7-A7C2-6943-22D878EC92D7}"/>
              </a:ext>
            </a:extLst>
          </p:cNvPr>
          <p:cNvSpPr txBox="1"/>
          <p:nvPr/>
        </p:nvSpPr>
        <p:spPr>
          <a:xfrm>
            <a:off x="5436921" y="874088"/>
            <a:ext cx="6501188" cy="5991384"/>
          </a:xfrm>
          <a:prstGeom prst="rect">
            <a:avLst/>
          </a:prstGeom>
          <a:noFill/>
        </p:spPr>
        <p:txBody>
          <a:bodyPr wrap="square" rtlCol="0">
            <a:spAutoFit/>
          </a:bodyPr>
          <a:lstStyle/>
          <a:p>
            <a:pPr>
              <a:spcAft>
                <a:spcPts val="600"/>
              </a:spcAft>
            </a:pPr>
            <a:r>
              <a:rPr lang="en-GB" b="1" dirty="0">
                <a:solidFill>
                  <a:srgbClr val="7030A0"/>
                </a:solidFill>
                <a:latin typeface="Arial" panose="020B0604020202020204" pitchFamily="34" charset="0"/>
                <a:cs typeface="Arial" panose="020B0604020202020204" pitchFamily="34" charset="0"/>
              </a:rPr>
              <a:t>Mental Health Out of Area (OOA) Escalation Points</a:t>
            </a:r>
          </a:p>
          <a:p>
            <a:pPr>
              <a:spcAft>
                <a:spcPts val="400"/>
              </a:spcAft>
            </a:pPr>
            <a:r>
              <a:rPr lang="en-GB" sz="1150" b="0" i="0" dirty="0">
                <a:solidFill>
                  <a:srgbClr val="444444"/>
                </a:solidFill>
                <a:effectLst/>
                <a:latin typeface="Arial" panose="020B0604020202020204" pitchFamily="34" charset="0"/>
                <a:cs typeface="Arial" panose="020B0604020202020204" pitchFamily="34" charset="0"/>
              </a:rPr>
              <a:t>The target for 2023/24 related to out of area bed days; for 2023/24 the key performance indicator has changed to inappropriate acute out of area placements.  T</a:t>
            </a:r>
            <a:r>
              <a:rPr lang="en-GB" sz="1150" b="1" i="0" dirty="0">
                <a:solidFill>
                  <a:srgbClr val="444444"/>
                </a:solidFill>
                <a:effectLst/>
                <a:latin typeface="Arial" panose="020B0604020202020204" pitchFamily="34" charset="0"/>
                <a:cs typeface="Arial" panose="020B0604020202020204" pitchFamily="34" charset="0"/>
              </a:rPr>
              <a:t>he actual performance in June was 18 against a plan of 16</a:t>
            </a:r>
            <a:r>
              <a:rPr lang="en-GB" sz="1150" b="0" i="0" dirty="0">
                <a:solidFill>
                  <a:srgbClr val="444444"/>
                </a:solidFill>
                <a:effectLst/>
                <a:latin typeface="Arial" panose="020B0604020202020204" pitchFamily="34" charset="0"/>
                <a:cs typeface="Arial" panose="020B0604020202020204" pitchFamily="34" charset="0"/>
              </a:rPr>
              <a:t>. The performance has shown no significant change in the last twelve months with variation around the mid point.</a:t>
            </a:r>
          </a:p>
          <a:p>
            <a:pPr>
              <a:spcAft>
                <a:spcPts val="600"/>
              </a:spcAft>
            </a:pPr>
            <a:r>
              <a:rPr lang="en-GB" sz="1150" dirty="0">
                <a:solidFill>
                  <a:srgbClr val="444444"/>
                </a:solidFill>
                <a:latin typeface="Arial" panose="020B0604020202020204" pitchFamily="34" charset="0"/>
                <a:cs typeface="Arial" panose="020B0604020202020204" pitchFamily="34" charset="0"/>
              </a:rPr>
              <a:t>There is variation at Place with </a:t>
            </a:r>
            <a:r>
              <a:rPr lang="en-GB" sz="1150" b="1" dirty="0">
                <a:solidFill>
                  <a:srgbClr val="444444"/>
                </a:solidFill>
                <a:latin typeface="Arial" panose="020B0604020202020204" pitchFamily="34" charset="0"/>
                <a:cs typeface="Arial" panose="020B0604020202020204" pitchFamily="34" charset="0"/>
              </a:rPr>
              <a:t>NE Lincs at 0 </a:t>
            </a:r>
            <a:r>
              <a:rPr lang="en-GB" sz="1150" dirty="0">
                <a:solidFill>
                  <a:srgbClr val="444444"/>
                </a:solidFill>
                <a:latin typeface="Arial" panose="020B0604020202020204" pitchFamily="34" charset="0"/>
                <a:cs typeface="Arial" panose="020B0604020202020204" pitchFamily="34" charset="0"/>
              </a:rPr>
              <a:t>and </a:t>
            </a:r>
            <a:r>
              <a:rPr lang="en-GB" sz="1150" b="1" dirty="0">
                <a:solidFill>
                  <a:srgbClr val="444444"/>
                </a:solidFill>
                <a:latin typeface="Arial" panose="020B0604020202020204" pitchFamily="34" charset="0"/>
                <a:cs typeface="Arial" panose="020B0604020202020204" pitchFamily="34" charset="0"/>
              </a:rPr>
              <a:t>North Lincs at 7</a:t>
            </a:r>
            <a:r>
              <a:rPr lang="en-GB" sz="1150" dirty="0">
                <a:solidFill>
                  <a:srgbClr val="444444"/>
                </a:solidFill>
                <a:latin typeface="Arial" panose="020B0604020202020204" pitchFamily="34" charset="0"/>
                <a:cs typeface="Arial" panose="020B0604020202020204" pitchFamily="34" charset="0"/>
              </a:rPr>
              <a:t>, Hull and East Riding at 5.  North Lincs is showing a deterioration.</a:t>
            </a:r>
          </a:p>
          <a:p>
            <a:pPr eaLnBrk="1" hangingPunct="1">
              <a:spcAft>
                <a:spcPts val="400"/>
              </a:spcAft>
            </a:pPr>
            <a:r>
              <a:rPr lang="en-US" altLang="en-US" sz="1150" b="1" dirty="0">
                <a:solidFill>
                  <a:srgbClr val="2E2E2D"/>
                </a:solidFill>
                <a:latin typeface="Arial" panose="020B0604020202020204" pitchFamily="34" charset="0"/>
                <a:cs typeface="Arial" panose="020B0604020202020204" pitchFamily="34" charset="0"/>
              </a:rPr>
              <a:t>Key Actions</a:t>
            </a:r>
          </a:p>
          <a:p>
            <a:pPr marL="171450" indent="-171450" eaLnBrk="1" hangingPunct="1">
              <a:spcAft>
                <a:spcPts val="400"/>
              </a:spcAft>
              <a:buFont typeface="Arial" panose="020B0604020202020204" pitchFamily="34" charset="0"/>
              <a:buChar char="•"/>
            </a:pPr>
            <a:r>
              <a:rPr lang="en-GB" sz="1150" dirty="0">
                <a:effectLst/>
                <a:latin typeface="Arial" panose="020B0604020202020204" pitchFamily="34" charset="0"/>
                <a:ea typeface="Calibri" panose="020F0502020204030204" pitchFamily="34" charset="0"/>
                <a:cs typeface="Arial" panose="020B0604020202020204" pitchFamily="34" charset="0"/>
              </a:rPr>
              <a:t>Confirmation for the allocation of Sustainable Development Funding (SDF) has now been received and priorities for the funding have been agreed, these include recruiting additional centralised short term case management capacity, development of a community rehabilitation service in NL and expanding the Hull/ER older adults community and crisis teams, as well as developing an additional 4 functional beds. </a:t>
            </a:r>
            <a:endParaRPr lang="en-GB" sz="1150" dirty="0">
              <a:latin typeface="Arial" panose="020B0604020202020204" pitchFamily="34" charset="0"/>
              <a:ea typeface="Calibri" panose="020F0502020204030204" pitchFamily="34" charset="0"/>
              <a:cs typeface="Arial" panose="020B0604020202020204" pitchFamily="34" charset="0"/>
            </a:endParaRPr>
          </a:p>
          <a:p>
            <a:pPr marL="171450" indent="-171450" eaLnBrk="1" hangingPunct="1">
              <a:spcAft>
                <a:spcPts val="400"/>
              </a:spcAft>
              <a:buFont typeface="Arial" panose="020B0604020202020204" pitchFamily="34" charset="0"/>
              <a:buChar char="•"/>
            </a:pPr>
            <a:r>
              <a:rPr lang="en-GB" sz="1150" b="0" i="0" dirty="0">
                <a:effectLst/>
                <a:latin typeface="Arial" panose="020B0604020202020204" pitchFamily="34" charset="0"/>
                <a:cs typeface="Arial" panose="020B0604020202020204" pitchFamily="34" charset="0"/>
              </a:rPr>
              <a:t>The Inpatient Quality Transformation three-year plan was submitted to NHS England in June 24 and is being led through the </a:t>
            </a:r>
            <a:r>
              <a:rPr lang="en-GB" sz="1150" dirty="0">
                <a:latin typeface="Arial" panose="020B0604020202020204" pitchFamily="34" charset="0"/>
                <a:cs typeface="Arial" panose="020B0604020202020204" pitchFamily="34" charset="0"/>
              </a:rPr>
              <a:t>programme </a:t>
            </a:r>
            <a:r>
              <a:rPr lang="en-GB" sz="1150" b="0" i="0" dirty="0">
                <a:effectLst/>
                <a:latin typeface="Arial" panose="020B0604020202020204" pitchFamily="34" charset="0"/>
                <a:cs typeface="Arial" panose="020B0604020202020204" pitchFamily="34" charset="0"/>
              </a:rPr>
              <a:t>Assurance and Oversight Steering group. Next meeting 9</a:t>
            </a:r>
            <a:r>
              <a:rPr lang="en-GB" sz="1150" b="0" i="0" baseline="30000" dirty="0">
                <a:effectLst/>
                <a:latin typeface="Arial" panose="020B0604020202020204" pitchFamily="34" charset="0"/>
                <a:cs typeface="Arial" panose="020B0604020202020204" pitchFamily="34" charset="0"/>
              </a:rPr>
              <a:t>th</a:t>
            </a:r>
            <a:r>
              <a:rPr lang="en-GB" sz="1150" b="0" i="0" dirty="0">
                <a:effectLst/>
                <a:latin typeface="Arial" panose="020B0604020202020204" pitchFamily="34" charset="0"/>
                <a:cs typeface="Arial" panose="020B0604020202020204" pitchFamily="34" charset="0"/>
              </a:rPr>
              <a:t> September 2024. </a:t>
            </a:r>
          </a:p>
          <a:p>
            <a:pPr marL="171450" indent="-171450" algn="l">
              <a:spcAft>
                <a:spcPts val="600"/>
              </a:spcAft>
              <a:buFont typeface="Arial" panose="020B0604020202020204" pitchFamily="34" charset="0"/>
              <a:buChar char="•"/>
            </a:pPr>
            <a:r>
              <a:rPr lang="en-GB" sz="1150" b="0" i="0" dirty="0">
                <a:effectLst/>
                <a:latin typeface="Arial" panose="020B0604020202020204" pitchFamily="34" charset="0"/>
                <a:cs typeface="Arial" panose="020B0604020202020204" pitchFamily="34" charset="0"/>
              </a:rPr>
              <a:t>The HNY OOA dashboard is updated with data from providers and </a:t>
            </a:r>
            <a:r>
              <a:rPr lang="en-GB" sz="1150" dirty="0">
                <a:latin typeface="Arial" panose="020B0604020202020204" pitchFamily="34" charset="0"/>
                <a:cs typeface="Arial" panose="020B0604020202020204" pitchFamily="34" charset="0"/>
              </a:rPr>
              <a:t>Place </a:t>
            </a:r>
            <a:r>
              <a:rPr lang="en-GB" sz="1150" b="0" i="0" dirty="0">
                <a:effectLst/>
                <a:latin typeface="Arial" panose="020B0604020202020204" pitchFamily="34" charset="0"/>
                <a:cs typeface="Arial" panose="020B0604020202020204" pitchFamily="34" charset="0"/>
              </a:rPr>
              <a:t>and shows the monthly updated position for our OOA placements of all types including older adult acute, adult acute, PICU, and rehabilitation. </a:t>
            </a:r>
            <a:endParaRPr lang="en-GB" sz="1150" dirty="0">
              <a:latin typeface="Arial" panose="020B0604020202020204" pitchFamily="34" charset="0"/>
              <a:cs typeface="Arial" panose="020B0604020202020204" pitchFamily="34" charset="0"/>
            </a:endParaRPr>
          </a:p>
          <a:p>
            <a:pPr marL="171450" indent="-171450">
              <a:spcAft>
                <a:spcPts val="600"/>
              </a:spcAft>
              <a:buFont typeface="Arial" panose="020B0604020202020204" pitchFamily="34" charset="0"/>
              <a:buChar char="•"/>
            </a:pPr>
            <a:r>
              <a:rPr lang="en-GB" sz="1150" dirty="0">
                <a:effectLst/>
                <a:latin typeface="Arial" panose="020B0604020202020204" pitchFamily="34" charset="0"/>
                <a:ea typeface="Times New Roman" panose="02020603050405020304" pitchFamily="18" charset="0"/>
                <a:cs typeface="Arial" panose="020B0604020202020204" pitchFamily="34" charset="0"/>
              </a:rPr>
              <a:t>Bed modelling has been undertaken and a proposed model is in development to provide Learning Disability beds across the patch.</a:t>
            </a:r>
          </a:p>
          <a:p>
            <a:pPr marL="171450" indent="-171450">
              <a:spcAft>
                <a:spcPts val="600"/>
              </a:spcAft>
              <a:buFont typeface="Arial" panose="020B0604020202020204" pitchFamily="34" charset="0"/>
              <a:buChar char="•"/>
            </a:pPr>
            <a:r>
              <a:rPr lang="en-GB" sz="1150" dirty="0">
                <a:effectLst/>
                <a:latin typeface="Arial" panose="020B0604020202020204" pitchFamily="34" charset="0"/>
                <a:ea typeface="Times New Roman" panose="02020603050405020304" pitchFamily="18" charset="0"/>
                <a:cs typeface="Arial" panose="020B0604020202020204" pitchFamily="34" charset="0"/>
              </a:rPr>
              <a:t>Discussions are also underway with LPFT and Humber FT to develop a PICU solution for a wider patch by splitting the units by gender.</a:t>
            </a:r>
          </a:p>
          <a:p>
            <a:pPr marL="171450" indent="-171450">
              <a:spcAft>
                <a:spcPts val="600"/>
              </a:spcAft>
              <a:buFont typeface="Arial" panose="020B0604020202020204" pitchFamily="34" charset="0"/>
              <a:buChar char="•"/>
            </a:pPr>
            <a:r>
              <a:rPr lang="en-GB" sz="1150" dirty="0">
                <a:effectLst/>
                <a:latin typeface="Arial" panose="020B0604020202020204" pitchFamily="34" charset="0"/>
                <a:ea typeface="Times New Roman" panose="02020603050405020304" pitchFamily="18" charset="0"/>
                <a:cs typeface="Arial" panose="020B0604020202020204" pitchFamily="34" charset="0"/>
              </a:rPr>
              <a:t>Desktop reviews are under way for the patients with the longest lengths of stay. Mini MADE's are being introduced to areas that don’t already have them implemented with scoping underway to potentially develop a system wide MADE for cases that require further escalation</a:t>
            </a:r>
            <a:r>
              <a:rPr lang="en-GB" sz="1150" dirty="0">
                <a:latin typeface="Arial" panose="020B0604020202020204" pitchFamily="34" charset="0"/>
                <a:ea typeface="Times New Roman" panose="02020603050405020304" pitchFamily="18" charset="0"/>
                <a:cs typeface="Arial" panose="020B0604020202020204" pitchFamily="34" charset="0"/>
              </a:rPr>
              <a:t>. </a:t>
            </a:r>
          </a:p>
          <a:p>
            <a:pPr marL="171450" indent="-171450">
              <a:spcAft>
                <a:spcPts val="600"/>
              </a:spcAft>
              <a:buFont typeface="Arial" panose="020B0604020202020204" pitchFamily="34" charset="0"/>
              <a:buChar char="•"/>
            </a:pPr>
            <a:r>
              <a:rPr lang="en-GB" sz="1150" dirty="0">
                <a:effectLst/>
                <a:latin typeface="Arial" panose="020B0604020202020204" pitchFamily="34" charset="0"/>
                <a:ea typeface="Calibri" panose="020F0502020204030204" pitchFamily="34" charset="0"/>
                <a:cs typeface="Arial" panose="020B0604020202020204" pitchFamily="34" charset="0"/>
              </a:rPr>
              <a:t>A letter has been sent to the independent providers where HNY patients are placed to request completion of an adapted 12-point discharge plan for each patient to gain assurance of admission purpose, active interventions and discharge plans. </a:t>
            </a:r>
          </a:p>
        </p:txBody>
      </p:sp>
      <p:pic>
        <p:nvPicPr>
          <p:cNvPr id="7" name="Picture 6">
            <a:extLst>
              <a:ext uri="{FF2B5EF4-FFF2-40B4-BE49-F238E27FC236}">
                <a16:creationId xmlns:a16="http://schemas.microsoft.com/office/drawing/2014/main" id="{774D8E69-A33A-A1B2-5DA4-FED7EB896180}"/>
              </a:ext>
            </a:extLst>
          </p:cNvPr>
          <p:cNvPicPr>
            <a:picLocks noChangeAspect="1"/>
          </p:cNvPicPr>
          <p:nvPr/>
        </p:nvPicPr>
        <p:blipFill>
          <a:blip r:embed="rId5"/>
          <a:stretch>
            <a:fillRect/>
          </a:stretch>
        </p:blipFill>
        <p:spPr>
          <a:xfrm>
            <a:off x="445818" y="1048132"/>
            <a:ext cx="4615544" cy="3797676"/>
          </a:xfrm>
          <a:prstGeom prst="rect">
            <a:avLst/>
          </a:prstGeom>
        </p:spPr>
      </p:pic>
    </p:spTree>
    <p:extLst>
      <p:ext uri="{BB962C8B-B14F-4D97-AF65-F5344CB8AC3E}">
        <p14:creationId xmlns:p14="http://schemas.microsoft.com/office/powerpoint/2010/main" val="1429758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D7E539-3BA9-D8A9-714C-792E5B1F44A3}"/>
              </a:ext>
            </a:extLst>
          </p:cNvPr>
          <p:cNvPicPr>
            <a:picLocks noChangeAspect="1"/>
          </p:cNvPicPr>
          <p:nvPr/>
        </p:nvPicPr>
        <p:blipFill>
          <a:blip r:embed="rId3"/>
          <a:stretch>
            <a:fillRect/>
          </a:stretch>
        </p:blipFill>
        <p:spPr>
          <a:xfrm>
            <a:off x="1" y="-1809"/>
            <a:ext cx="3204516" cy="578654"/>
          </a:xfrm>
          <a:prstGeom prst="rect">
            <a:avLst/>
          </a:prstGeom>
        </p:spPr>
      </p:pic>
      <p:sp>
        <p:nvSpPr>
          <p:cNvPr id="2" name="TextBox 1">
            <a:extLst>
              <a:ext uri="{FF2B5EF4-FFF2-40B4-BE49-F238E27FC236}">
                <a16:creationId xmlns:a16="http://schemas.microsoft.com/office/drawing/2014/main" id="{59F086C6-A6B0-AE41-88B8-CE2D838ED1F3}"/>
              </a:ext>
            </a:extLst>
          </p:cNvPr>
          <p:cNvSpPr txBox="1"/>
          <p:nvPr/>
        </p:nvSpPr>
        <p:spPr>
          <a:xfrm>
            <a:off x="220414" y="577346"/>
            <a:ext cx="5151944" cy="400110"/>
          </a:xfrm>
          <a:prstGeom prst="rect">
            <a:avLst/>
          </a:prstGeom>
          <a:noFill/>
        </p:spPr>
        <p:txBody>
          <a:bodyPr wrap="square" rtlCol="0">
            <a:spAutoFit/>
          </a:bodyPr>
          <a:lstStyle/>
          <a:p>
            <a:pPr algn="ctr"/>
            <a:r>
              <a:rPr lang="en-GB" sz="2000" b="1"/>
              <a:t>Key Indicator: CYP MH Services</a:t>
            </a:r>
          </a:p>
        </p:txBody>
      </p:sp>
      <p:sp>
        <p:nvSpPr>
          <p:cNvPr id="12" name="Rectangle 11">
            <a:extLst>
              <a:ext uri="{FF2B5EF4-FFF2-40B4-BE49-F238E27FC236}">
                <a16:creationId xmlns:a16="http://schemas.microsoft.com/office/drawing/2014/main" id="{12261ADA-D4D2-AF61-3652-90301B5A4A0D}"/>
              </a:ext>
            </a:extLst>
          </p:cNvPr>
          <p:cNvSpPr/>
          <p:nvPr/>
        </p:nvSpPr>
        <p:spPr>
          <a:xfrm>
            <a:off x="5423869" y="800484"/>
            <a:ext cx="6600781" cy="5947550"/>
          </a:xfrm>
          <a:prstGeom prst="rect">
            <a:avLst/>
          </a:prstGeom>
          <a:solidFill>
            <a:srgbClr val="EBBCA7"/>
          </a:solidFill>
          <a:ln>
            <a:solidFill>
              <a:srgbClr val="DEEB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9F2EF3CC-A572-1B31-478C-A1395D9E5CA0}"/>
              </a:ext>
            </a:extLst>
          </p:cNvPr>
          <p:cNvSpPr txBox="1"/>
          <p:nvPr/>
        </p:nvSpPr>
        <p:spPr>
          <a:xfrm>
            <a:off x="106498" y="5041721"/>
            <a:ext cx="5223063" cy="1795363"/>
          </a:xfrm>
          <a:prstGeom prst="rect">
            <a:avLst/>
          </a:prstGeom>
          <a:noFill/>
          <a:ln w="19050">
            <a:noFill/>
          </a:ln>
        </p:spPr>
        <p:txBody>
          <a:bodyPr wrap="square" rtlCol="0">
            <a:spAutoFit/>
          </a:bodyPr>
          <a:lstStyle/>
          <a:p>
            <a:pPr>
              <a:spcAft>
                <a:spcPts val="400"/>
              </a:spcAft>
            </a:pPr>
            <a:r>
              <a:rPr lang="en-GB" sz="1200" b="1">
                <a:solidFill>
                  <a:srgbClr val="243774"/>
                </a:solidFill>
                <a:latin typeface="Arial" panose="020B0604020202020204" pitchFamily="34" charset="0"/>
                <a:cs typeface="Arial" panose="020B0604020202020204" pitchFamily="34" charset="0"/>
              </a:rPr>
              <a:t>How does indicator link to long term priorities:</a:t>
            </a:r>
          </a:p>
          <a:p>
            <a:pPr>
              <a:spcAft>
                <a:spcPts val="400"/>
              </a:spcAft>
            </a:pPr>
            <a:r>
              <a:rPr lang="en-GB" sz="1150">
                <a:latin typeface="Arial" panose="020B0604020202020204" pitchFamily="34" charset="0"/>
                <a:cs typeface="Arial" panose="020B0604020202020204" pitchFamily="34" charset="0"/>
              </a:rPr>
              <a:t>Improved access to CYP Mental Health Services supports one of the ICB four big outcomes - e</a:t>
            </a:r>
            <a:r>
              <a:rPr lang="en-GB" sz="1150" b="0">
                <a:latin typeface="Arial" panose="020B0604020202020204" pitchFamily="34" charset="0"/>
                <a:cs typeface="Arial" panose="020B0604020202020204" pitchFamily="34" charset="0"/>
              </a:rPr>
              <a:t>nabling mental health resilience, as well as the golden ambition of radically improving the health and wellbeing of children and young people, which in turn helps improve healthy life expectancy.</a:t>
            </a:r>
          </a:p>
          <a:p>
            <a:pPr>
              <a:spcAft>
                <a:spcPts val="400"/>
              </a:spcAft>
            </a:pPr>
            <a:r>
              <a:rPr lang="en-GB" sz="1150">
                <a:latin typeface="Arial" panose="020B0604020202020204" pitchFamily="34" charset="0"/>
                <a:cs typeface="Arial" panose="020B0604020202020204" pitchFamily="34" charset="0"/>
              </a:rPr>
              <a:t>All national data and evidence suggests that mental health and wellbeing is worsening across all age groups and communities; and that poor mental health can impact on physical health.  Improved access to MH services at an early age is vital for the ICB to meet its long term strategic ambitions.</a:t>
            </a:r>
          </a:p>
        </p:txBody>
      </p:sp>
      <p:sp>
        <p:nvSpPr>
          <p:cNvPr id="5" name="TextBox 4">
            <a:extLst>
              <a:ext uri="{FF2B5EF4-FFF2-40B4-BE49-F238E27FC236}">
                <a16:creationId xmlns:a16="http://schemas.microsoft.com/office/drawing/2014/main" id="{258E92B3-C8E7-8434-6393-684AF03ADE18}"/>
              </a:ext>
            </a:extLst>
          </p:cNvPr>
          <p:cNvSpPr txBox="1"/>
          <p:nvPr/>
        </p:nvSpPr>
        <p:spPr>
          <a:xfrm>
            <a:off x="5950022" y="180682"/>
            <a:ext cx="5315386" cy="523220"/>
          </a:xfrm>
          <a:prstGeom prst="rect">
            <a:avLst/>
          </a:prstGeom>
          <a:noFill/>
        </p:spPr>
        <p:txBody>
          <a:bodyPr wrap="square" rtlCol="0">
            <a:spAutoFit/>
          </a:bodyPr>
          <a:lstStyle/>
          <a:p>
            <a:pPr algn="r"/>
            <a:r>
              <a:rPr lang="en-GB" sz="2800" b="1">
                <a:solidFill>
                  <a:srgbClr val="243774"/>
                </a:solidFill>
                <a:latin typeface="Arial" panose="020B0604020202020204" pitchFamily="34" charset="0"/>
                <a:cs typeface="Arial" panose="020B0604020202020204" pitchFamily="34" charset="0"/>
              </a:rPr>
              <a:t>CYP Mental Health Services</a:t>
            </a:r>
          </a:p>
        </p:txBody>
      </p:sp>
      <p:grpSp>
        <p:nvGrpSpPr>
          <p:cNvPr id="6" name="Group 5">
            <a:extLst>
              <a:ext uri="{FF2B5EF4-FFF2-40B4-BE49-F238E27FC236}">
                <a16:creationId xmlns:a16="http://schemas.microsoft.com/office/drawing/2014/main" id="{2AD3CC9E-C776-E24D-90AC-D9FB7FA6821F}"/>
              </a:ext>
            </a:extLst>
          </p:cNvPr>
          <p:cNvGrpSpPr/>
          <p:nvPr/>
        </p:nvGrpSpPr>
        <p:grpSpPr>
          <a:xfrm>
            <a:off x="11431449" y="90431"/>
            <a:ext cx="678358" cy="673761"/>
            <a:chOff x="9726482" y="4196885"/>
            <a:chExt cx="678358" cy="673761"/>
          </a:xfrm>
        </p:grpSpPr>
        <p:sp>
          <p:nvSpPr>
            <p:cNvPr id="7" name="Flowchart: Connector 6">
              <a:extLst>
                <a:ext uri="{FF2B5EF4-FFF2-40B4-BE49-F238E27FC236}">
                  <a16:creationId xmlns:a16="http://schemas.microsoft.com/office/drawing/2014/main" id="{3B52CC2C-2F9E-72D2-F482-8EA9DD11DF9B}"/>
                </a:ext>
              </a:extLst>
            </p:cNvPr>
            <p:cNvSpPr/>
            <p:nvPr/>
          </p:nvSpPr>
          <p:spPr>
            <a:xfrm>
              <a:off x="9726482" y="4196885"/>
              <a:ext cx="678358" cy="673761"/>
            </a:xfrm>
            <a:prstGeom prst="flowChartConnector">
              <a:avLst/>
            </a:prstGeom>
            <a:solidFill>
              <a:srgbClr val="EBBCA7"/>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background with a black square&#10;&#10;Description automatically generated with medium confidence">
              <a:extLst>
                <a:ext uri="{FF2B5EF4-FFF2-40B4-BE49-F238E27FC236}">
                  <a16:creationId xmlns:a16="http://schemas.microsoft.com/office/drawing/2014/main" id="{76607973-7B57-CF84-FEB9-07A068E84E0E}"/>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9809982" y="4279091"/>
              <a:ext cx="511356" cy="511356"/>
            </a:xfrm>
            <a:prstGeom prst="rect">
              <a:avLst/>
            </a:prstGeom>
          </p:spPr>
        </p:pic>
      </p:grpSp>
      <p:sp>
        <p:nvSpPr>
          <p:cNvPr id="4" name="TextBox 3">
            <a:extLst>
              <a:ext uri="{FF2B5EF4-FFF2-40B4-BE49-F238E27FC236}">
                <a16:creationId xmlns:a16="http://schemas.microsoft.com/office/drawing/2014/main" id="{73B280CA-4EE0-440F-F727-B76759834483}"/>
              </a:ext>
            </a:extLst>
          </p:cNvPr>
          <p:cNvSpPr txBox="1"/>
          <p:nvPr/>
        </p:nvSpPr>
        <p:spPr>
          <a:xfrm>
            <a:off x="5396280" y="863928"/>
            <a:ext cx="6628369" cy="6404317"/>
          </a:xfrm>
          <a:prstGeom prst="rect">
            <a:avLst/>
          </a:prstGeom>
          <a:noFill/>
        </p:spPr>
        <p:txBody>
          <a:bodyPr wrap="square" rtlCol="0">
            <a:spAutoFit/>
          </a:bodyPr>
          <a:lstStyle/>
          <a:p>
            <a:pPr>
              <a:spcAft>
                <a:spcPts val="600"/>
              </a:spcAft>
            </a:pPr>
            <a:r>
              <a:rPr lang="en-GB" b="1" dirty="0">
                <a:solidFill>
                  <a:srgbClr val="243774"/>
                </a:solidFill>
                <a:latin typeface="Arial" panose="020B0604020202020204" pitchFamily="34" charset="0"/>
                <a:cs typeface="Arial" panose="020B0604020202020204" pitchFamily="34" charset="0"/>
              </a:rPr>
              <a:t>Access to Children’s &amp; Young People’s MH Services</a:t>
            </a:r>
          </a:p>
          <a:p>
            <a:pPr>
              <a:spcAft>
                <a:spcPts val="400"/>
              </a:spcAft>
            </a:pPr>
            <a:r>
              <a:rPr lang="en-GB" sz="1200" b="0" i="0" dirty="0">
                <a:solidFill>
                  <a:srgbClr val="444444"/>
                </a:solidFill>
                <a:effectLst/>
                <a:latin typeface="Arial" panose="020B0604020202020204" pitchFamily="34" charset="0"/>
                <a:cs typeface="Arial" panose="020B0604020202020204" pitchFamily="34" charset="0"/>
              </a:rPr>
              <a:t>ICB actual performance </a:t>
            </a:r>
            <a:r>
              <a:rPr lang="en-GB" sz="1200" dirty="0">
                <a:solidFill>
                  <a:srgbClr val="444444"/>
                </a:solidFill>
                <a:latin typeface="Arial" panose="020B0604020202020204" pitchFamily="34" charset="0"/>
                <a:cs typeface="Arial" panose="020B0604020202020204" pitchFamily="34" charset="0"/>
              </a:rPr>
              <a:t>for available appointments in </a:t>
            </a:r>
            <a:r>
              <a:rPr lang="en-GB" sz="1200" b="1" dirty="0">
                <a:solidFill>
                  <a:srgbClr val="444444"/>
                </a:solidFill>
                <a:latin typeface="Arial" panose="020B0604020202020204" pitchFamily="34" charset="0"/>
                <a:cs typeface="Arial" panose="020B0604020202020204" pitchFamily="34" charset="0"/>
              </a:rPr>
              <a:t>June was 21,260</a:t>
            </a:r>
            <a:r>
              <a:rPr lang="en-GB" sz="1200" b="1" i="0" dirty="0">
                <a:solidFill>
                  <a:srgbClr val="444444"/>
                </a:solidFill>
                <a:effectLst/>
                <a:latin typeface="Arial" panose="020B0604020202020204" pitchFamily="34" charset="0"/>
                <a:cs typeface="Arial" panose="020B0604020202020204" pitchFamily="34" charset="0"/>
              </a:rPr>
              <a:t> against a </a:t>
            </a:r>
            <a:r>
              <a:rPr lang="en-GB" sz="1200" b="1" dirty="0">
                <a:solidFill>
                  <a:srgbClr val="444444"/>
                </a:solidFill>
                <a:latin typeface="Arial" panose="020B0604020202020204" pitchFamily="34" charset="0"/>
                <a:cs typeface="Arial" panose="020B0604020202020204" pitchFamily="34" charset="0"/>
              </a:rPr>
              <a:t>plan of 21,690</a:t>
            </a:r>
            <a:r>
              <a:rPr lang="en-GB" sz="1200" dirty="0">
                <a:solidFill>
                  <a:srgbClr val="444444"/>
                </a:solidFill>
                <a:latin typeface="Arial" panose="020B0604020202020204" pitchFamily="34" charset="0"/>
                <a:cs typeface="Arial" panose="020B0604020202020204" pitchFamily="34" charset="0"/>
              </a:rPr>
              <a:t>, and therefore </a:t>
            </a:r>
            <a:r>
              <a:rPr lang="en-GB" sz="1200" b="1" dirty="0">
                <a:solidFill>
                  <a:srgbClr val="444444"/>
                </a:solidFill>
                <a:latin typeface="Arial" panose="020B0604020202020204" pitchFamily="34" charset="0"/>
                <a:cs typeface="Arial" panose="020B0604020202020204" pitchFamily="34" charset="0"/>
              </a:rPr>
              <a:t>below target</a:t>
            </a:r>
            <a:r>
              <a:rPr lang="en-GB" sz="1200" dirty="0">
                <a:solidFill>
                  <a:srgbClr val="444444"/>
                </a:solidFill>
                <a:latin typeface="Arial" panose="020B0604020202020204" pitchFamily="34" charset="0"/>
                <a:cs typeface="Arial" panose="020B0604020202020204" pitchFamily="34" charset="0"/>
              </a:rPr>
              <a:t>. The provision made available has shown </a:t>
            </a:r>
            <a:r>
              <a:rPr lang="en-GB" sz="1200" b="1" dirty="0">
                <a:solidFill>
                  <a:srgbClr val="444444"/>
                </a:solidFill>
                <a:latin typeface="Arial" panose="020B0604020202020204" pitchFamily="34" charset="0"/>
                <a:cs typeface="Arial" panose="020B0604020202020204" pitchFamily="34" charset="0"/>
              </a:rPr>
              <a:t>special cause variation of an improving nature</a:t>
            </a:r>
            <a:r>
              <a:rPr lang="en-GB" sz="1200" dirty="0">
                <a:solidFill>
                  <a:srgbClr val="444444"/>
                </a:solidFill>
                <a:latin typeface="Arial" panose="020B0604020202020204" pitchFamily="34" charset="0"/>
                <a:cs typeface="Arial" panose="020B0604020202020204" pitchFamily="34" charset="0"/>
              </a:rPr>
              <a:t>, but is below the increased plan for 2024/25. </a:t>
            </a:r>
          </a:p>
          <a:p>
            <a:pPr>
              <a:spcAft>
                <a:spcPts val="400"/>
              </a:spcAft>
            </a:pPr>
            <a:r>
              <a:rPr lang="en-GB" sz="1200" dirty="0">
                <a:latin typeface="Arial" panose="020B0604020202020204" pitchFamily="34" charset="0"/>
                <a:cs typeface="Arial" panose="020B0604020202020204" pitchFamily="34" charset="0"/>
              </a:rPr>
              <a:t>Place level performance is variable; Hull, North East Lincs, </a:t>
            </a:r>
            <a:r>
              <a:rPr lang="en-GB" sz="1200" b="0" i="0" dirty="0">
                <a:effectLst/>
                <a:latin typeface="Arial" panose="020B0604020202020204" pitchFamily="34" charset="0"/>
                <a:cs typeface="Arial" panose="020B0604020202020204" pitchFamily="34" charset="0"/>
              </a:rPr>
              <a:t>North Lincs, and N</a:t>
            </a:r>
            <a:r>
              <a:rPr lang="en-GB" sz="1200" dirty="0">
                <a:latin typeface="Arial" panose="020B0604020202020204" pitchFamily="34" charset="0"/>
                <a:cs typeface="Arial" panose="020B0604020202020204" pitchFamily="34" charset="0"/>
              </a:rPr>
              <a:t>orth Yorkshire achieved target, whereas East Riding, and Vale of York did not. All areas except North Yorkshire and York are showing special cause variation of an improving nature.  North Yorkshire is showing no significant change and York is showing special cause variation of a concerning nature. </a:t>
            </a:r>
            <a:r>
              <a:rPr lang="en-GB" sz="1200" b="1" i="0" dirty="0">
                <a:effectLst/>
                <a:latin typeface="Arial" panose="020B0604020202020204" pitchFamily="34" charset="0"/>
                <a:cs typeface="Arial" panose="020B0604020202020204" pitchFamily="34" charset="0"/>
              </a:rPr>
              <a:t> </a:t>
            </a:r>
          </a:p>
          <a:p>
            <a:pPr eaLnBrk="1" hangingPunct="1">
              <a:spcAft>
                <a:spcPts val="400"/>
              </a:spcAft>
            </a:pPr>
            <a:r>
              <a:rPr lang="en-US" altLang="en-US" sz="1200" b="1" dirty="0">
                <a:solidFill>
                  <a:srgbClr val="2E2E2D"/>
                </a:solidFill>
                <a:latin typeface="Arial" panose="020B0604020202020204" pitchFamily="34" charset="0"/>
                <a:cs typeface="Arial" panose="020B0604020202020204" pitchFamily="34" charset="0"/>
              </a:rPr>
              <a:t>Key Actions</a:t>
            </a:r>
          </a:p>
          <a:p>
            <a:pPr eaLnBrk="1" hangingPunct="1">
              <a:spcAft>
                <a:spcPts val="400"/>
              </a:spcAft>
            </a:pPr>
            <a:r>
              <a:rPr lang="en-GB" altLang="en-US" sz="1050" b="1" dirty="0">
                <a:solidFill>
                  <a:srgbClr val="2E2E2D"/>
                </a:solidFill>
                <a:latin typeface="Arial" panose="020B0604020202020204" pitchFamily="34" charset="0"/>
                <a:cs typeface="Arial" panose="020B0604020202020204" pitchFamily="34" charset="0"/>
              </a:rPr>
              <a:t>Finalise the increased investment in SDF for CYP MH to enable increased capacity in the system to return to the upward trend. </a:t>
            </a:r>
            <a:r>
              <a:rPr lang="en-GB" altLang="en-US" sz="1050" dirty="0">
                <a:solidFill>
                  <a:srgbClr val="2E2E2D"/>
                </a:solidFill>
                <a:latin typeface="Arial" panose="020B0604020202020204" pitchFamily="34" charset="0"/>
                <a:cs typeface="Arial" panose="020B0604020202020204" pitchFamily="34" charset="0"/>
              </a:rPr>
              <a:t>The increased activity ambition for 2024/25 Operational Planning relates to national increases in CYP MH funding; this indicates a risk that the new 24/25 Operational Planning target will may not be achievable without the additional investment. As agreed with the ICB board, places have identified additional schemes to be funding though SDF uplift to improve CYP access, reduce waiting times and improve outcomes. These schemes have been reviewed by the MHLDA collaborative with those which will also improve access and early intervention, address gaps in provision and reduce variation across the system prioritised for funding (subject to sign off by ICB Board). </a:t>
            </a:r>
          </a:p>
          <a:p>
            <a:pPr eaLnBrk="1" hangingPunct="1">
              <a:spcAft>
                <a:spcPts val="400"/>
              </a:spcAft>
            </a:pPr>
            <a:r>
              <a:rPr lang="en-GB" altLang="en-US" sz="1050" b="1" dirty="0">
                <a:solidFill>
                  <a:srgbClr val="2E2E2D"/>
                </a:solidFill>
                <a:latin typeface="Arial" panose="020B0604020202020204" pitchFamily="34" charset="0"/>
                <a:cs typeface="Arial" panose="020B0604020202020204" pitchFamily="34" charset="0"/>
              </a:rPr>
              <a:t>Progress the work on the CYP MH dashboard to better understand and address the challenges in improving CYP MH access, outcomes and experience. </a:t>
            </a:r>
            <a:r>
              <a:rPr lang="en-GB" altLang="en-US" sz="1050" dirty="0">
                <a:solidFill>
                  <a:srgbClr val="2E2E2D"/>
                </a:solidFill>
                <a:latin typeface="Arial" panose="020B0604020202020204" pitchFamily="34" charset="0"/>
                <a:cs typeface="Arial" panose="020B0604020202020204" pitchFamily="34" charset="0"/>
              </a:rPr>
              <a:t>All currently NHS funded services now all flow data and so any increase in access in 24/25 is likely to be very limited without additional investment. Access is only one indicator and should not be considered in isolation. Other key indictors to be included in reporting to be agreed with ICB lead for planning and performance.  </a:t>
            </a:r>
          </a:p>
          <a:p>
            <a:pPr eaLnBrk="1" hangingPunct="1">
              <a:spcAft>
                <a:spcPts val="400"/>
              </a:spcAft>
            </a:pPr>
            <a:r>
              <a:rPr lang="en-GB" altLang="en-US" sz="1050" b="1" dirty="0">
                <a:solidFill>
                  <a:srgbClr val="2E2E2D"/>
                </a:solidFill>
                <a:latin typeface="Arial" panose="020B0604020202020204" pitchFamily="34" charset="0"/>
                <a:cs typeface="Arial" panose="020B0604020202020204" pitchFamily="34" charset="0"/>
              </a:rPr>
              <a:t>Working with CYP with Lived experience from the ‘Nothing About Us Without Us’ advisory group and senior leaders across the system to coproduce solutions and implement recommendations from improving access to mental health services consultation.</a:t>
            </a:r>
          </a:p>
          <a:p>
            <a:pPr eaLnBrk="1" hangingPunct="1">
              <a:spcAft>
                <a:spcPts val="400"/>
              </a:spcAft>
            </a:pPr>
            <a:r>
              <a:rPr lang="en-GB" altLang="en-US" sz="1050" b="1" dirty="0">
                <a:solidFill>
                  <a:srgbClr val="2E2E2D"/>
                </a:solidFill>
                <a:latin typeface="Arial" panose="020B0604020202020204" pitchFamily="34" charset="0"/>
                <a:cs typeface="Arial" panose="020B0604020202020204" pitchFamily="34" charset="0"/>
              </a:rPr>
              <a:t>Planned event in October with multi agency stakeholders  to review whole pathway for CYP Eating disorders (early intervention, community CAMHS/eating disorder services and inpatient)</a:t>
            </a:r>
          </a:p>
          <a:p>
            <a:pPr eaLnBrk="1" hangingPunct="1">
              <a:spcAft>
                <a:spcPts val="400"/>
              </a:spcAft>
            </a:pPr>
            <a:r>
              <a:rPr lang="en-GB" altLang="en-US" sz="1050" b="1" dirty="0">
                <a:solidFill>
                  <a:srgbClr val="2E2E2D"/>
                </a:solidFill>
                <a:latin typeface="Arial" panose="020B0604020202020204" pitchFamily="34" charset="0"/>
                <a:cs typeface="Arial" panose="020B0604020202020204" pitchFamily="34" charset="0"/>
              </a:rPr>
              <a:t>Refresh the HNY CYP MH strategic plan for November 2024 </a:t>
            </a:r>
            <a:r>
              <a:rPr lang="en-GB" altLang="en-US" sz="1050" dirty="0">
                <a:solidFill>
                  <a:srgbClr val="2E2E2D"/>
                </a:solidFill>
                <a:latin typeface="Arial" panose="020B0604020202020204" pitchFamily="34" charset="0"/>
                <a:cs typeface="Arial" panose="020B0604020202020204" pitchFamily="34" charset="0"/>
              </a:rPr>
              <a:t>with improved emphasis on early intervention, reducing waiting times and improving waiting well initiatives, improving outcomes and addressing inequalities, which prevent early access for those most at risk of poor mental health. The refreshed plan will also deliver against the Core20plus5 for CYP. ”</a:t>
            </a:r>
          </a:p>
          <a:p>
            <a:pPr eaLnBrk="1" hangingPunct="1">
              <a:spcAft>
                <a:spcPts val="400"/>
              </a:spcAft>
            </a:pPr>
            <a:endParaRPr lang="en-US" altLang="en-US" sz="1100" b="1" dirty="0">
              <a:solidFill>
                <a:srgbClr val="2E2E2D"/>
              </a:solidFill>
              <a:highlight>
                <a:srgbClr val="FFFF00"/>
              </a:highlight>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0ACF93EA-120A-70B1-0271-8A7B146B98BB}"/>
              </a:ext>
            </a:extLst>
          </p:cNvPr>
          <p:cNvPicPr>
            <a:picLocks noChangeAspect="1"/>
          </p:cNvPicPr>
          <p:nvPr/>
        </p:nvPicPr>
        <p:blipFill>
          <a:blip r:embed="rId5"/>
          <a:stretch>
            <a:fillRect/>
          </a:stretch>
        </p:blipFill>
        <p:spPr>
          <a:xfrm>
            <a:off x="346292" y="1004392"/>
            <a:ext cx="4743474" cy="4081935"/>
          </a:xfrm>
          <a:prstGeom prst="rect">
            <a:avLst/>
          </a:prstGeom>
        </p:spPr>
      </p:pic>
    </p:spTree>
    <p:extLst>
      <p:ext uri="{BB962C8B-B14F-4D97-AF65-F5344CB8AC3E}">
        <p14:creationId xmlns:p14="http://schemas.microsoft.com/office/powerpoint/2010/main" val="850688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Executive Summary</a:t>
            </a:r>
          </a:p>
        </p:txBody>
      </p:sp>
      <p:sp>
        <p:nvSpPr>
          <p:cNvPr id="3" name="TextBox 2">
            <a:extLst>
              <a:ext uri="{FF2B5EF4-FFF2-40B4-BE49-F238E27FC236}">
                <a16:creationId xmlns:a16="http://schemas.microsoft.com/office/drawing/2014/main" id="{DD077E31-E12F-004D-A4B4-0A47024C99DB}"/>
              </a:ext>
            </a:extLst>
          </p:cNvPr>
          <p:cNvSpPr txBox="1"/>
          <p:nvPr/>
        </p:nvSpPr>
        <p:spPr>
          <a:xfrm>
            <a:off x="9876824" y="6503361"/>
            <a:ext cx="1379255" cy="215444"/>
          </a:xfrm>
          <a:prstGeom prst="rect">
            <a:avLst/>
          </a:prstGeom>
          <a:noFill/>
        </p:spPr>
        <p:txBody>
          <a:bodyPr wrap="square" rtlCol="0">
            <a:spAutoFit/>
          </a:bodyPr>
          <a:lstStyle/>
          <a:p>
            <a:r>
              <a:rPr lang="en-GB" sz="800" i="1">
                <a:solidFill>
                  <a:schemeClr val="bg1"/>
                </a:solidFill>
              </a:rPr>
              <a:t>Ms </a:t>
            </a:r>
            <a:r>
              <a:rPr lang="en-GB" sz="800" i="1" err="1">
                <a:solidFill>
                  <a:schemeClr val="bg1"/>
                </a:solidFill>
              </a:rPr>
              <a:t>Powerpoint</a:t>
            </a:r>
            <a:r>
              <a:rPr lang="en-GB" sz="800" i="1">
                <a:solidFill>
                  <a:schemeClr val="bg1"/>
                </a:solidFill>
              </a:rPr>
              <a:t> Stock Images</a:t>
            </a:r>
          </a:p>
        </p:txBody>
      </p:sp>
      <p:pic>
        <p:nvPicPr>
          <p:cNvPr id="6" name="Picture 5" descr="Nurse holding patient's hand">
            <a:extLst>
              <a:ext uri="{FF2B5EF4-FFF2-40B4-BE49-F238E27FC236}">
                <a16:creationId xmlns:a16="http://schemas.microsoft.com/office/drawing/2014/main" id="{911568A8-31C9-DFCA-37E8-E8DEFAC4E7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
        <p:nvSpPr>
          <p:cNvPr id="7" name="TextBox 6">
            <a:extLst>
              <a:ext uri="{FF2B5EF4-FFF2-40B4-BE49-F238E27FC236}">
                <a16:creationId xmlns:a16="http://schemas.microsoft.com/office/drawing/2014/main" id="{9F044F7C-8E4B-BD3A-A920-E2171C8B3247}"/>
              </a:ext>
            </a:extLst>
          </p:cNvPr>
          <p:cNvSpPr txBox="1"/>
          <p:nvPr/>
        </p:nvSpPr>
        <p:spPr>
          <a:xfrm>
            <a:off x="3291840" y="101600"/>
            <a:ext cx="6461760" cy="4770537"/>
          </a:xfrm>
          <a:prstGeom prst="rect">
            <a:avLst/>
          </a:prstGeom>
          <a:noFill/>
        </p:spPr>
        <p:txBody>
          <a:bodyPr wrap="square" rtlCol="0">
            <a:spAutoFit/>
          </a:bodyPr>
          <a:lstStyle/>
          <a:p>
            <a:r>
              <a:rPr lang="en-GB" sz="4000" b="1" dirty="0">
                <a:solidFill>
                  <a:schemeClr val="bg1"/>
                </a:solidFill>
              </a:rPr>
              <a:t>Appendices with further information relating to:</a:t>
            </a:r>
          </a:p>
          <a:p>
            <a:endParaRPr lang="en-GB" sz="3200" b="1" dirty="0">
              <a:solidFill>
                <a:schemeClr val="bg1"/>
              </a:solidFill>
            </a:endParaRPr>
          </a:p>
          <a:p>
            <a:pPr marL="457200" indent="-457200">
              <a:buFont typeface="Arial" panose="020B0604020202020204" pitchFamily="34" charset="0"/>
              <a:buChar char="•"/>
            </a:pPr>
            <a:r>
              <a:rPr lang="en-GB" sz="3200" b="1" dirty="0">
                <a:solidFill>
                  <a:schemeClr val="bg1"/>
                </a:solidFill>
              </a:rPr>
              <a:t>Non Access Indicators</a:t>
            </a:r>
          </a:p>
          <a:p>
            <a:endParaRPr lang="en-GB" sz="3200" b="1" dirty="0">
              <a:solidFill>
                <a:schemeClr val="bg1"/>
              </a:solidFill>
            </a:endParaRPr>
          </a:p>
          <a:p>
            <a:pPr marL="457200" indent="-457200">
              <a:buFont typeface="Arial" panose="020B0604020202020204" pitchFamily="34" charset="0"/>
              <a:buChar char="•"/>
            </a:pPr>
            <a:r>
              <a:rPr lang="en-GB" sz="3200" b="1" dirty="0">
                <a:solidFill>
                  <a:schemeClr val="bg1"/>
                </a:solidFill>
              </a:rPr>
              <a:t>Full list of operating Plan metrics</a:t>
            </a:r>
          </a:p>
          <a:p>
            <a:pPr marL="457200" indent="-457200">
              <a:buFont typeface="Arial" panose="020B0604020202020204" pitchFamily="34" charset="0"/>
              <a:buChar char="•"/>
            </a:pPr>
            <a:endParaRPr lang="en-GB" sz="3200" b="1" dirty="0">
              <a:solidFill>
                <a:schemeClr val="bg1"/>
              </a:solidFill>
            </a:endParaRPr>
          </a:p>
          <a:p>
            <a:pPr marL="457200" indent="-457200">
              <a:buFont typeface="Arial" panose="020B0604020202020204" pitchFamily="34" charset="0"/>
              <a:buChar char="•"/>
            </a:pPr>
            <a:r>
              <a:rPr lang="en-GB" sz="3200" b="1" dirty="0">
                <a:solidFill>
                  <a:schemeClr val="bg1"/>
                </a:solidFill>
              </a:rPr>
              <a:t>Extra supporting Information</a:t>
            </a:r>
          </a:p>
          <a:p>
            <a:pPr marL="457200" indent="-457200">
              <a:buFont typeface="Arial" panose="020B0604020202020204" pitchFamily="34" charset="0"/>
              <a:buChar char="•"/>
            </a:pPr>
            <a:endParaRPr lang="en-GB" sz="3200" b="1" dirty="0">
              <a:solidFill>
                <a:schemeClr val="bg1"/>
              </a:solidFill>
            </a:endParaRPr>
          </a:p>
        </p:txBody>
      </p:sp>
    </p:spTree>
    <p:extLst>
      <p:ext uri="{BB962C8B-B14F-4D97-AF65-F5344CB8AC3E}">
        <p14:creationId xmlns:p14="http://schemas.microsoft.com/office/powerpoint/2010/main" val="1053226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4">
            <a:extLst>
              <a:ext uri="{FF2B5EF4-FFF2-40B4-BE49-F238E27FC236}">
                <a16:creationId xmlns:a16="http://schemas.microsoft.com/office/drawing/2014/main" id="{7212B976-7735-48FE-BB42-6B64A6882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6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4" descr="Text&#10;&#10;Description automatically generated with medium confidence">
            <a:extLst>
              <a:ext uri="{FF2B5EF4-FFF2-40B4-BE49-F238E27FC236}">
                <a16:creationId xmlns:a16="http://schemas.microsoft.com/office/drawing/2014/main" id="{A97E7027-5984-483B-B112-1DAABFCC1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5505" y="240754"/>
            <a:ext cx="18621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2">
            <a:extLst>
              <a:ext uri="{FF2B5EF4-FFF2-40B4-BE49-F238E27FC236}">
                <a16:creationId xmlns:a16="http://schemas.microsoft.com/office/drawing/2014/main" id="{37EE0635-9389-93B4-B197-CB94E0172F23}"/>
              </a:ext>
            </a:extLst>
          </p:cNvPr>
          <p:cNvGraphicFramePr>
            <a:graphicFrameLocks noGrp="1"/>
          </p:cNvGraphicFramePr>
          <p:nvPr>
            <p:extLst>
              <p:ext uri="{D42A27DB-BD31-4B8C-83A1-F6EECF244321}">
                <p14:modId xmlns:p14="http://schemas.microsoft.com/office/powerpoint/2010/main" val="2696550100"/>
              </p:ext>
            </p:extLst>
          </p:nvPr>
        </p:nvGraphicFramePr>
        <p:xfrm>
          <a:off x="391160" y="1005840"/>
          <a:ext cx="11409680" cy="5679440"/>
        </p:xfrm>
        <a:graphic>
          <a:graphicData uri="http://schemas.openxmlformats.org/drawingml/2006/table">
            <a:tbl>
              <a:tblPr firstRow="1" bandRow="1">
                <a:tableStyleId>{5C22544A-7EE6-4342-B048-85BDC9FD1C3A}</a:tableStyleId>
              </a:tblPr>
              <a:tblGrid>
                <a:gridCol w="5704840">
                  <a:extLst>
                    <a:ext uri="{9D8B030D-6E8A-4147-A177-3AD203B41FA5}">
                      <a16:colId xmlns:a16="http://schemas.microsoft.com/office/drawing/2014/main" val="3574660134"/>
                    </a:ext>
                  </a:extLst>
                </a:gridCol>
                <a:gridCol w="5704840">
                  <a:extLst>
                    <a:ext uri="{9D8B030D-6E8A-4147-A177-3AD203B41FA5}">
                      <a16:colId xmlns:a16="http://schemas.microsoft.com/office/drawing/2014/main" val="2199132929"/>
                    </a:ext>
                  </a:extLst>
                </a:gridCol>
              </a:tblGrid>
              <a:tr h="2814320">
                <a:tc>
                  <a:txBody>
                    <a:bodyPr/>
                    <a:lstStyle/>
                    <a:p>
                      <a:pPr>
                        <a:spcAft>
                          <a:spcPts val="600"/>
                        </a:spcAft>
                      </a:pPr>
                      <a:r>
                        <a:rPr lang="en-GB">
                          <a:solidFill>
                            <a:schemeClr val="tx1"/>
                          </a:solidFill>
                        </a:rPr>
                        <a:t>Finance</a:t>
                      </a:r>
                      <a:endParaRPr lang="en-GB" sz="1400" b="0">
                        <a:solidFill>
                          <a:schemeClr val="tx1"/>
                        </a:solidFill>
                      </a:endParaRPr>
                    </a:p>
                    <a:p>
                      <a:pPr marL="0" indent="0">
                        <a:spcAft>
                          <a:spcPts val="600"/>
                        </a:spcAft>
                        <a:buFont typeface="Arial" panose="020B0604020202020204" pitchFamily="34" charset="0"/>
                        <a:buNone/>
                      </a:pPr>
                      <a:r>
                        <a:rPr lang="en-GB" sz="1400" b="0">
                          <a:solidFill>
                            <a:schemeClr val="tx1"/>
                          </a:solidFill>
                        </a:rPr>
                        <a:t>The following indicators are discussed at the Finance and Performance Committee, and escalated to the ICB Board via the Chief Finance Officer paper</a:t>
                      </a:r>
                    </a:p>
                    <a:p>
                      <a:pPr marL="285750" indent="-285750">
                        <a:spcAft>
                          <a:spcPts val="0"/>
                        </a:spcAft>
                        <a:buFont typeface="Arial" panose="020B0604020202020204" pitchFamily="34" charset="0"/>
                        <a:buChar char="•"/>
                      </a:pPr>
                      <a:r>
                        <a:rPr lang="en-GB" sz="1400" b="0">
                          <a:solidFill>
                            <a:schemeClr val="tx1"/>
                          </a:solidFill>
                        </a:rPr>
                        <a:t>Deliver net system balanced position</a:t>
                      </a:r>
                    </a:p>
                    <a:p>
                      <a:pPr marL="285750" indent="-285750">
                        <a:spcAft>
                          <a:spcPts val="0"/>
                        </a:spcAft>
                        <a:buFont typeface="Arial" panose="020B0604020202020204" pitchFamily="34" charset="0"/>
                        <a:buChar char="•"/>
                      </a:pPr>
                      <a:r>
                        <a:rPr lang="en-GB" sz="1400" b="0">
                          <a:solidFill>
                            <a:schemeClr val="tx1"/>
                          </a:solidFill>
                        </a:rPr>
                        <a:t>Reduce agency spend </a:t>
                      </a:r>
                    </a:p>
                    <a:p>
                      <a:pPr marL="285750" indent="-285750">
                        <a:spcAft>
                          <a:spcPts val="0"/>
                        </a:spcAft>
                        <a:buFont typeface="Arial" panose="020B0604020202020204" pitchFamily="34" charset="0"/>
                        <a:buChar char="•"/>
                      </a:pPr>
                      <a:r>
                        <a:rPr lang="en-GB" sz="1400" b="0">
                          <a:solidFill>
                            <a:schemeClr val="tx1"/>
                          </a:solidFill>
                        </a:rPr>
                        <a:t>Deliver VWA activity total – Income Target</a:t>
                      </a:r>
                    </a:p>
                    <a:p>
                      <a:endParaRPr lang="en-GB">
                        <a:solidFill>
                          <a:schemeClr val="tx1"/>
                        </a:solidFill>
                      </a:endParaRPr>
                    </a:p>
                  </a:txBody>
                  <a:tcPr>
                    <a:solidFill>
                      <a:schemeClr val="accent2">
                        <a:lumMod val="40000"/>
                        <a:lumOff val="60000"/>
                      </a:schemeClr>
                    </a:solidFill>
                  </a:tcPr>
                </a:tc>
                <a:tc>
                  <a:txBody>
                    <a:bodyPr/>
                    <a:lstStyle/>
                    <a:p>
                      <a:pPr>
                        <a:spcAft>
                          <a:spcPts val="600"/>
                        </a:spcAft>
                      </a:pPr>
                      <a:r>
                        <a:rPr lang="en-GB" dirty="0">
                          <a:solidFill>
                            <a:schemeClr val="tx1"/>
                          </a:solidFill>
                        </a:rPr>
                        <a:t>Workforce</a:t>
                      </a:r>
                      <a:endParaRPr lang="en-GB" sz="1400" b="0" dirty="0">
                        <a:solidFill>
                          <a:schemeClr val="tx1"/>
                        </a:solidFill>
                      </a:endParaRPr>
                    </a:p>
                    <a:p>
                      <a:pPr marL="0" indent="0">
                        <a:spcAft>
                          <a:spcPts val="600"/>
                        </a:spcAft>
                        <a:buFont typeface="+mj-lt"/>
                        <a:buNone/>
                      </a:pPr>
                      <a:r>
                        <a:rPr lang="en-GB" sz="1400" b="0" dirty="0">
                          <a:solidFill>
                            <a:schemeClr val="tx1"/>
                          </a:solidFill>
                        </a:rPr>
                        <a:t>The following indicators will form part of the update to Finance and Performance Committee along with any necessary escalations to ICB Board from the Director of HR. Key indicators are described below, with further information on the following slides.</a:t>
                      </a:r>
                    </a:p>
                    <a:p>
                      <a:pPr marL="285750" indent="-285750">
                        <a:spcAft>
                          <a:spcPts val="0"/>
                        </a:spcAft>
                        <a:buFont typeface="Arial" panose="020B0604020202020204" pitchFamily="34" charset="0"/>
                        <a:buChar char="•"/>
                      </a:pPr>
                      <a:r>
                        <a:rPr lang="en-GB" sz="1400" b="0" dirty="0">
                          <a:solidFill>
                            <a:schemeClr val="tx1"/>
                          </a:solidFill>
                        </a:rPr>
                        <a:t>Increase workforce turnover – </a:t>
                      </a:r>
                      <a:r>
                        <a:rPr lang="en-GB" sz="1400" b="1" dirty="0">
                          <a:solidFill>
                            <a:schemeClr val="tx1"/>
                          </a:solidFill>
                        </a:rPr>
                        <a:t>June 13.2% against target of 14%</a:t>
                      </a:r>
                    </a:p>
                    <a:p>
                      <a:pPr marL="285750" indent="-285750">
                        <a:spcAft>
                          <a:spcPts val="0"/>
                        </a:spcAft>
                        <a:buFont typeface="Arial" panose="020B0604020202020204" pitchFamily="34" charset="0"/>
                        <a:buChar char="•"/>
                      </a:pPr>
                      <a:r>
                        <a:rPr lang="en-GB" sz="1400" b="0" dirty="0">
                          <a:solidFill>
                            <a:schemeClr val="tx1"/>
                          </a:solidFill>
                        </a:rPr>
                        <a:t>Reduce staff absence –  </a:t>
                      </a:r>
                      <a:r>
                        <a:rPr lang="en-GB" sz="1400" b="1" dirty="0">
                          <a:solidFill>
                            <a:schemeClr val="tx1"/>
                          </a:solidFill>
                        </a:rPr>
                        <a:t>June 4.6% against a plan of 4.5%</a:t>
                      </a:r>
                    </a:p>
                    <a:p>
                      <a:pPr marL="285750" indent="-285750" rtl="0">
                        <a:buFont typeface="Arial" panose="020B0604020202020204" pitchFamily="34" charset="0"/>
                        <a:buChar char="•"/>
                      </a:pPr>
                      <a:r>
                        <a:rPr lang="en-GB" sz="1400" b="0" dirty="0">
                          <a:solidFill>
                            <a:schemeClr val="tx1"/>
                          </a:solidFill>
                        </a:rPr>
                        <a:t>WTE staff in post plan – </a:t>
                      </a:r>
                      <a:r>
                        <a:rPr lang="en-GB" sz="1400" b="1" dirty="0">
                          <a:solidFill>
                            <a:schemeClr val="tx1"/>
                          </a:solidFill>
                        </a:rPr>
                        <a:t>June 33,735 against a plan of 33,270</a:t>
                      </a:r>
                    </a:p>
                    <a:p>
                      <a:pPr rtl="0"/>
                      <a:r>
                        <a:rPr lang="en-GB" sz="1400" b="0" dirty="0">
                          <a:solidFill>
                            <a:schemeClr val="tx1"/>
                          </a:solidFill>
                        </a:rPr>
                        <a:t>Other measures:</a:t>
                      </a:r>
                    </a:p>
                    <a:p>
                      <a:pPr marL="285750" indent="-285750">
                        <a:spcAft>
                          <a:spcPts val="0"/>
                        </a:spcAft>
                        <a:buFont typeface="Arial" panose="020B0604020202020204" pitchFamily="34" charset="0"/>
                        <a:buChar char="•"/>
                      </a:pPr>
                      <a:r>
                        <a:rPr lang="en-GB" sz="1400" b="0" dirty="0">
                          <a:solidFill>
                            <a:schemeClr val="tx1"/>
                          </a:solidFill>
                        </a:rPr>
                        <a:t>Improve working lives of doctors</a:t>
                      </a:r>
                    </a:p>
                    <a:p>
                      <a:pPr marL="285750" indent="-285750">
                        <a:spcAft>
                          <a:spcPts val="0"/>
                        </a:spcAft>
                        <a:buFont typeface="Arial" panose="020B0604020202020204" pitchFamily="34" charset="0"/>
                        <a:buChar char="•"/>
                      </a:pPr>
                      <a:r>
                        <a:rPr lang="en-GB" sz="1400" b="0" dirty="0">
                          <a:solidFill>
                            <a:schemeClr val="tx1"/>
                          </a:solidFill>
                        </a:rPr>
                        <a:t>Provide sufficient clinical placements and apprenticeships</a:t>
                      </a:r>
                      <a:endParaRPr lang="en-GB"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accent2">
                        <a:lumMod val="60000"/>
                        <a:lumOff val="40000"/>
                      </a:schemeClr>
                    </a:solidFill>
                  </a:tcPr>
                </a:tc>
                <a:extLst>
                  <a:ext uri="{0D108BD9-81ED-4DB2-BD59-A6C34878D82A}">
                    <a16:rowId xmlns:a16="http://schemas.microsoft.com/office/drawing/2014/main" val="1258183609"/>
                  </a:ext>
                </a:extLst>
              </a:tr>
              <a:tr h="2814320">
                <a:tc>
                  <a:txBody>
                    <a:bodyPr/>
                    <a:lstStyle/>
                    <a:p>
                      <a:pPr>
                        <a:spcAft>
                          <a:spcPts val="600"/>
                        </a:spcAft>
                      </a:pPr>
                      <a:r>
                        <a:rPr lang="en-GB" b="1">
                          <a:solidFill>
                            <a:schemeClr val="tx1"/>
                          </a:solidFill>
                        </a:rPr>
                        <a:t>Prevention and Health Inequalities</a:t>
                      </a:r>
                      <a:endParaRPr lang="en-GB" sz="1400" b="0" strike="noStrike" baseline="0">
                        <a:solidFill>
                          <a:schemeClr val="tx1"/>
                        </a:solidFill>
                      </a:endParaRPr>
                    </a:p>
                    <a:p>
                      <a:pPr marL="0" indent="0">
                        <a:spcBef>
                          <a:spcPts val="0"/>
                        </a:spcBef>
                        <a:spcAft>
                          <a:spcPts val="600"/>
                        </a:spcAft>
                        <a:buFont typeface="+mj-lt"/>
                        <a:buNone/>
                      </a:pPr>
                      <a:r>
                        <a:rPr lang="en-GB" sz="1400" b="0" strike="noStrike" baseline="0">
                          <a:solidFill>
                            <a:schemeClr val="tx1"/>
                          </a:solidFill>
                        </a:rPr>
                        <a:t>The following indicators are discussed at the Population Health and Prevention Committee along with a wider number of metrics.  The Board will be updated via papers agreed at certain times in the year.</a:t>
                      </a:r>
                    </a:p>
                    <a:p>
                      <a:pPr marL="285750" indent="-285750">
                        <a:spcBef>
                          <a:spcPts val="0"/>
                        </a:spcBef>
                        <a:spcAft>
                          <a:spcPts val="0"/>
                        </a:spcAft>
                        <a:buFont typeface="Arial" panose="020B0604020202020204" pitchFamily="34" charset="0"/>
                        <a:buChar char="•"/>
                      </a:pPr>
                      <a:r>
                        <a:rPr lang="en-GB" sz="1400" b="0" strike="noStrike" baseline="0">
                          <a:solidFill>
                            <a:schemeClr val="tx1"/>
                          </a:solidFill>
                        </a:rPr>
                        <a:t>Improve vaccination uptake for CYP (WHO)</a:t>
                      </a:r>
                    </a:p>
                    <a:p>
                      <a:pPr marL="285750" indent="-285750">
                        <a:spcBef>
                          <a:spcPts val="0"/>
                        </a:spcBef>
                        <a:spcAft>
                          <a:spcPts val="0"/>
                        </a:spcAft>
                        <a:buFont typeface="Arial" panose="020B0604020202020204" pitchFamily="34" charset="0"/>
                        <a:buChar char="•"/>
                      </a:pPr>
                      <a:r>
                        <a:rPr lang="en-GB" sz="1400" b="0">
                          <a:solidFill>
                            <a:schemeClr val="tx1"/>
                          </a:solidFill>
                        </a:rPr>
                        <a:t>Deliver on the Core20Plus5 approach for adults, CYP </a:t>
                      </a:r>
                    </a:p>
                    <a:p>
                      <a:endParaRPr lang="en-GB">
                        <a:solidFill>
                          <a:schemeClr val="tx1"/>
                        </a:solidFill>
                      </a:endParaRPr>
                    </a:p>
                  </a:txBody>
                  <a:tcPr>
                    <a:solidFill>
                      <a:schemeClr val="accent1">
                        <a:lumMod val="40000"/>
                        <a:lumOff val="60000"/>
                      </a:schemeClr>
                    </a:solidFill>
                  </a:tcPr>
                </a:tc>
                <a:tc>
                  <a:txBody>
                    <a:bodyPr/>
                    <a:lstStyle/>
                    <a:p>
                      <a:pPr>
                        <a:spcAft>
                          <a:spcPts val="600"/>
                        </a:spcAft>
                      </a:pPr>
                      <a:r>
                        <a:rPr lang="en-GB" b="1" dirty="0">
                          <a:solidFill>
                            <a:schemeClr val="tx1"/>
                          </a:solidFill>
                        </a:rPr>
                        <a:t>Quality</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GB" sz="1400" b="0" dirty="0">
                          <a:solidFill>
                            <a:schemeClr val="tx1"/>
                          </a:solidFill>
                        </a:rPr>
                        <a:t>The following indicators are discussed at the Quality Committee along with a wider number of quality metrics.  Updates on the quality agenda and these three operating plan metrics will be escalated to the Board from the Quality Committee.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a:solidFill>
                            <a:schemeClr val="tx1"/>
                          </a:solidFill>
                        </a:rPr>
                        <a:t>Implement 3 year plan for maternity and neonates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a:solidFill>
                            <a:schemeClr val="tx1"/>
                          </a:solidFill>
                        </a:rPr>
                        <a:t>Develop at least one women’s Health Hub</a:t>
                      </a:r>
                    </a:p>
                    <a:p>
                      <a:pPr marL="285750" indent="-285750">
                        <a:buFont typeface="Arial" panose="020B0604020202020204" pitchFamily="34" charset="0"/>
                        <a:buChar char="•"/>
                      </a:pPr>
                      <a:r>
                        <a:rPr lang="en-GB" sz="1400" b="0" dirty="0">
                          <a:solidFill>
                            <a:schemeClr val="tx1"/>
                          </a:solidFill>
                        </a:rPr>
                        <a:t>Implement the patient safety incident response framework</a:t>
                      </a:r>
                    </a:p>
                    <a:p>
                      <a:pPr marL="0" indent="0">
                        <a:buFont typeface="Arial" panose="020B0604020202020204" pitchFamily="34" charset="0"/>
                        <a:buNone/>
                      </a:pPr>
                      <a:endParaRPr lang="en-GB" sz="1400" b="0" dirty="0">
                        <a:solidFill>
                          <a:schemeClr val="tx1"/>
                        </a:solidFill>
                      </a:endParaRPr>
                    </a:p>
                    <a:p>
                      <a:pPr marL="0" indent="0">
                        <a:buFont typeface="Arial" panose="020B0604020202020204" pitchFamily="34" charset="0"/>
                        <a:buNone/>
                      </a:pPr>
                      <a:r>
                        <a:rPr lang="en-GB" sz="1400" b="0" dirty="0">
                          <a:solidFill>
                            <a:schemeClr val="tx1"/>
                          </a:solidFill>
                        </a:rPr>
                        <a:t>The following slide gives a brief headline updates, and these will be updated quarterly for this report. (July Board, October, January, April to describe the previous quarters progress)</a:t>
                      </a:r>
                      <a:endParaRPr lang="en-GB" dirty="0">
                        <a:solidFill>
                          <a:schemeClr val="tx1"/>
                        </a:solidFill>
                      </a:endParaRPr>
                    </a:p>
                  </a:txBody>
                  <a:tcPr>
                    <a:solidFill>
                      <a:schemeClr val="accent1">
                        <a:lumMod val="60000"/>
                        <a:lumOff val="40000"/>
                      </a:schemeClr>
                    </a:solidFill>
                  </a:tcPr>
                </a:tc>
                <a:extLst>
                  <a:ext uri="{0D108BD9-81ED-4DB2-BD59-A6C34878D82A}">
                    <a16:rowId xmlns:a16="http://schemas.microsoft.com/office/drawing/2014/main" val="762106857"/>
                  </a:ext>
                </a:extLst>
              </a:tr>
            </a:tbl>
          </a:graphicData>
        </a:graphic>
      </p:graphicFrame>
      <p:sp>
        <p:nvSpPr>
          <p:cNvPr id="3" name="TextBox 2">
            <a:extLst>
              <a:ext uri="{FF2B5EF4-FFF2-40B4-BE49-F238E27FC236}">
                <a16:creationId xmlns:a16="http://schemas.microsoft.com/office/drawing/2014/main" id="{BED35979-4107-85EA-71D2-6B145A13BDB7}"/>
              </a:ext>
            </a:extLst>
          </p:cNvPr>
          <p:cNvSpPr txBox="1"/>
          <p:nvPr/>
        </p:nvSpPr>
        <p:spPr>
          <a:xfrm>
            <a:off x="391159" y="356423"/>
            <a:ext cx="9558383" cy="615553"/>
          </a:xfrm>
          <a:prstGeom prst="rect">
            <a:avLst/>
          </a:prstGeom>
          <a:noFill/>
        </p:spPr>
        <p:txBody>
          <a:bodyPr wrap="square" rtlCol="0">
            <a:spAutoFit/>
          </a:bodyPr>
          <a:lstStyle/>
          <a:p>
            <a:r>
              <a:rPr lang="en-GB" sz="1700" dirty="0"/>
              <a:t>The Indicators described in the quadrants below form part of the annual operating plan guidance but are picked up through other reporting routes. A high-level overview is provided on the following slides</a:t>
            </a:r>
          </a:p>
        </p:txBody>
      </p:sp>
    </p:spTree>
    <p:extLst>
      <p:ext uri="{BB962C8B-B14F-4D97-AF65-F5344CB8AC3E}">
        <p14:creationId xmlns:p14="http://schemas.microsoft.com/office/powerpoint/2010/main" val="3226436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4">
            <a:extLst>
              <a:ext uri="{FF2B5EF4-FFF2-40B4-BE49-F238E27FC236}">
                <a16:creationId xmlns:a16="http://schemas.microsoft.com/office/drawing/2014/main" id="{7212B976-7735-48FE-BB42-6B64A6882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6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4" descr="Text&#10;&#10;Description automatically generated with medium confidence">
            <a:extLst>
              <a:ext uri="{FF2B5EF4-FFF2-40B4-BE49-F238E27FC236}">
                <a16:creationId xmlns:a16="http://schemas.microsoft.com/office/drawing/2014/main" id="{A97E7027-5984-483B-B112-1DAABFCC1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5505" y="240754"/>
            <a:ext cx="18621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a:extLst>
              <a:ext uri="{FF2B5EF4-FFF2-40B4-BE49-F238E27FC236}">
                <a16:creationId xmlns:a16="http://schemas.microsoft.com/office/drawing/2014/main" id="{79050C4E-02BF-360E-61F8-E5CA0B494EC1}"/>
              </a:ext>
            </a:extLst>
          </p:cNvPr>
          <p:cNvGraphicFramePr>
            <a:graphicFrameLocks noGrp="1"/>
          </p:cNvGraphicFramePr>
          <p:nvPr/>
        </p:nvGraphicFramePr>
        <p:xfrm>
          <a:off x="391159" y="711925"/>
          <a:ext cx="11474269" cy="6037218"/>
        </p:xfrm>
        <a:graphic>
          <a:graphicData uri="http://schemas.openxmlformats.org/drawingml/2006/table">
            <a:tbl>
              <a:tblPr firstRow="1" bandRow="1">
                <a:tableStyleId>{5C22544A-7EE6-4342-B048-85BDC9FD1C3A}</a:tableStyleId>
              </a:tblPr>
              <a:tblGrid>
                <a:gridCol w="11474269">
                  <a:extLst>
                    <a:ext uri="{9D8B030D-6E8A-4147-A177-3AD203B41FA5}">
                      <a16:colId xmlns:a16="http://schemas.microsoft.com/office/drawing/2014/main" val="2199132929"/>
                    </a:ext>
                  </a:extLst>
                </a:gridCol>
              </a:tblGrid>
              <a:tr h="6037218">
                <a:tc>
                  <a:txBody>
                    <a:bodyPr/>
                    <a:lstStyle/>
                    <a:p>
                      <a:pPr>
                        <a:spcAft>
                          <a:spcPts val="600"/>
                        </a:spcAft>
                      </a:pPr>
                      <a:r>
                        <a:rPr lang="en-GB" dirty="0">
                          <a:solidFill>
                            <a:schemeClr val="tx1"/>
                          </a:solidFill>
                        </a:rPr>
                        <a:t>Workforce Summary</a:t>
                      </a:r>
                      <a:endParaRPr lang="en-GB" sz="1400" b="0" dirty="0">
                        <a:solidFill>
                          <a:schemeClr val="tx1"/>
                        </a:solidFill>
                      </a:endParaRPr>
                    </a:p>
                    <a:p>
                      <a:endParaRPr lang="en-GB" dirty="0">
                        <a:solidFill>
                          <a:schemeClr val="tx1"/>
                        </a:solidFill>
                      </a:endParaRPr>
                    </a:p>
                    <a:p>
                      <a:endParaRPr lang="en-GB" dirty="0">
                        <a:solidFill>
                          <a:schemeClr val="tx1"/>
                        </a:solidFill>
                      </a:endParaRPr>
                    </a:p>
                  </a:txBody>
                  <a:tcPr>
                    <a:solidFill>
                      <a:schemeClr val="accent2">
                        <a:lumMod val="60000"/>
                        <a:lumOff val="40000"/>
                      </a:schemeClr>
                    </a:solidFill>
                  </a:tcPr>
                </a:tc>
                <a:extLst>
                  <a:ext uri="{0D108BD9-81ED-4DB2-BD59-A6C34878D82A}">
                    <a16:rowId xmlns:a16="http://schemas.microsoft.com/office/drawing/2014/main" val="1258183609"/>
                  </a:ext>
                </a:extLst>
              </a:tr>
            </a:tbl>
          </a:graphicData>
        </a:graphic>
      </p:graphicFrame>
      <p:pic>
        <p:nvPicPr>
          <p:cNvPr id="1026" name="Picture 2">
            <a:extLst>
              <a:ext uri="{FF2B5EF4-FFF2-40B4-BE49-F238E27FC236}">
                <a16:creationId xmlns:a16="http://schemas.microsoft.com/office/drawing/2014/main" id="{4E801242-215D-A555-37E6-9BFED9B729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714" y="1129004"/>
            <a:ext cx="11018929" cy="5190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711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image ,image ,shape ,shape. Please refer to the notes on this slide for details">
            <a:hlinkClick r:id="rId3"/>
          </p:cNvPr>
          <p:cNvPicPr>
            <a:picLocks noChangeAspect="1"/>
          </p:cNvPicPr>
          <p:nvPr/>
        </p:nvPicPr>
        <p:blipFill>
          <a:blip r:embed="rId4"/>
          <a:stretch>
            <a:fillRect/>
          </a:stretch>
        </p:blipFill>
        <p:spPr>
          <a:xfrm>
            <a:off x="0" y="0"/>
            <a:ext cx="12182475" cy="6858000"/>
          </a:xfrm>
          <a:prstGeom prst="rect">
            <a:avLst/>
          </a:prstGeom>
          <a:noFill/>
        </p:spPr>
      </p:pic>
      <p:sp>
        <p:nvSpPr>
          <p:cNvPr id="4" name="Title" hidden="1"/>
          <p:cNvSpPr>
            <a:spLocks noGrp="1"/>
          </p:cNvSpPr>
          <p:nvPr>
            <p:ph type="title"/>
          </p:nvPr>
        </p:nvSpPr>
        <p:spPr/>
        <p:txBody>
          <a:bodyPr/>
          <a:lstStyle/>
          <a:p>
            <a:r>
              <a:t>Executive Summary</a:t>
            </a:r>
          </a:p>
        </p:txBody>
      </p:sp>
      <p:graphicFrame>
        <p:nvGraphicFramePr>
          <p:cNvPr id="2" name="Table 4">
            <a:extLst>
              <a:ext uri="{FF2B5EF4-FFF2-40B4-BE49-F238E27FC236}">
                <a16:creationId xmlns:a16="http://schemas.microsoft.com/office/drawing/2014/main" id="{FB3D4802-4BE6-6F73-7C3D-B7F210CC3BA2}"/>
              </a:ext>
            </a:extLst>
          </p:cNvPr>
          <p:cNvGraphicFramePr>
            <a:graphicFrameLocks noGrp="1"/>
          </p:cNvGraphicFramePr>
          <p:nvPr>
            <p:extLst>
              <p:ext uri="{D42A27DB-BD31-4B8C-83A1-F6EECF244321}">
                <p14:modId xmlns:p14="http://schemas.microsoft.com/office/powerpoint/2010/main" val="171140195"/>
              </p:ext>
            </p:extLst>
          </p:nvPr>
        </p:nvGraphicFramePr>
        <p:xfrm>
          <a:off x="46300" y="27457"/>
          <a:ext cx="12083970" cy="6871841"/>
        </p:xfrm>
        <a:graphic>
          <a:graphicData uri="http://schemas.openxmlformats.org/drawingml/2006/table">
            <a:tbl>
              <a:tblPr firstRow="1" bandRow="1">
                <a:tableStyleId>{FABFCF23-3B69-468F-B69F-88F6DE6A72F2}</a:tableStyleId>
              </a:tblPr>
              <a:tblGrid>
                <a:gridCol w="12083970">
                  <a:extLst>
                    <a:ext uri="{9D8B030D-6E8A-4147-A177-3AD203B41FA5}">
                      <a16:colId xmlns:a16="http://schemas.microsoft.com/office/drawing/2014/main" val="1814103434"/>
                    </a:ext>
                  </a:extLst>
                </a:gridCol>
              </a:tblGrid>
              <a:tr h="476862">
                <a:tc>
                  <a:txBody>
                    <a:bodyPr/>
                    <a:lstStyle/>
                    <a:p>
                      <a:pPr marL="0" algn="ctr" defTabSz="914400" rtl="0" eaLnBrk="1" latinLnBrk="0" hangingPunct="1"/>
                      <a:r>
                        <a:rPr lang="en-GB" sz="2800" b="1" kern="1200">
                          <a:solidFill>
                            <a:schemeClr val="lt1"/>
                          </a:solidFill>
                          <a:latin typeface="Segoe UI" panose="020B0502040204020203" pitchFamily="34" charset="0"/>
                          <a:ea typeface="+mn-ea"/>
                          <a:cs typeface="Segoe UI" panose="020B0502040204020203" pitchFamily="34" charset="0"/>
                        </a:rPr>
                        <a:t>Introduction</a:t>
                      </a:r>
                    </a:p>
                  </a:txBody>
                  <a:tcPr>
                    <a:solidFill>
                      <a:srgbClr val="005EB8"/>
                    </a:solidFill>
                  </a:tcPr>
                </a:tc>
                <a:extLst>
                  <a:ext uri="{0D108BD9-81ED-4DB2-BD59-A6C34878D82A}">
                    <a16:rowId xmlns:a16="http://schemas.microsoft.com/office/drawing/2014/main" val="848616898"/>
                  </a:ext>
                </a:extLst>
              </a:tr>
              <a:tr h="6353681">
                <a:tc>
                  <a:txBody>
                    <a:bodyPr/>
                    <a:lstStyle/>
                    <a:p>
                      <a:r>
                        <a:rPr lang="en-GB" sz="1800" b="1" i="0" dirty="0">
                          <a:effectLst/>
                          <a:latin typeface="Arial" panose="020B0604020202020204" pitchFamily="34" charset="0"/>
                          <a:ea typeface="Calibri" panose="020F0502020204030204" pitchFamily="34" charset="0"/>
                          <a:cs typeface="Arial" panose="020B0604020202020204" pitchFamily="34" charset="0"/>
                        </a:rPr>
                        <a:t>The monthly ICB operating plan </a:t>
                      </a:r>
                      <a:r>
                        <a:rPr lang="en-GB" sz="1800" b="1" i="0" dirty="0">
                          <a:solidFill>
                            <a:schemeClr val="tx1"/>
                          </a:solidFill>
                          <a:effectLst/>
                          <a:latin typeface="Arial" panose="020B0604020202020204" pitchFamily="34" charset="0"/>
                          <a:ea typeface="Calibri" panose="020F0502020204030204" pitchFamily="34" charset="0"/>
                          <a:cs typeface="Arial" panose="020B0604020202020204" pitchFamily="34" charset="0"/>
                        </a:rPr>
                        <a:t>performance report is specifically concerned with the short term annual objectives related to the HNY ICBs Annual Operating Plan 2024/25. </a:t>
                      </a:r>
                      <a:r>
                        <a:rPr lang="en-GB" sz="1800" i="0" dirty="0">
                          <a:solidFill>
                            <a:schemeClr val="tx1"/>
                          </a:solidFill>
                          <a:latin typeface="Arial" panose="020B0604020202020204" pitchFamily="34" charset="0"/>
                          <a:cs typeface="Arial" panose="020B0604020202020204" pitchFamily="34" charset="0"/>
                        </a:rPr>
                        <a:t>The report is a single part of a wider performance management framework across the ICB. </a:t>
                      </a:r>
                    </a:p>
                    <a:p>
                      <a:endParaRPr lang="en-GB" sz="1800" i="0" dirty="0">
                        <a:solidFill>
                          <a:schemeClr val="tx1"/>
                        </a:solidFill>
                        <a:latin typeface="Arial" panose="020B0604020202020204" pitchFamily="34" charset="0"/>
                        <a:cs typeface="Arial" panose="020B0604020202020204" pitchFamily="34" charset="0"/>
                      </a:endParaRPr>
                    </a:p>
                    <a:p>
                      <a:r>
                        <a:rPr lang="en-GB" sz="1800" i="0" dirty="0">
                          <a:solidFill>
                            <a:schemeClr val="tx1"/>
                          </a:solidFill>
                          <a:latin typeface="Arial" panose="020B0604020202020204" pitchFamily="34" charset="0"/>
                          <a:cs typeface="Arial" panose="020B0604020202020204" pitchFamily="34" charset="0"/>
                        </a:rPr>
                        <a:t>The overall framework has width and covers a wide range of aspects of performance relating to themes such as quality of care, patient experience, operating plan access metrics, public health statistics, and health prevention data.  It also has depth in that any of these themes are being considered at provider, place, in some cases condition level.  The framework also considers time frames in that some performance expectations are measured daily, weekly, monthly whereas others are to be reviewed annually.</a:t>
                      </a:r>
                    </a:p>
                    <a:p>
                      <a:endParaRPr lang="en-GB" sz="1800" i="0" dirty="0">
                        <a:solidFill>
                          <a:schemeClr val="tx1"/>
                        </a:solidFill>
                        <a:latin typeface="Arial" panose="020B0604020202020204" pitchFamily="34" charset="0"/>
                        <a:cs typeface="Arial" panose="020B0604020202020204" pitchFamily="34" charset="0"/>
                      </a:endParaRPr>
                    </a:p>
                    <a:p>
                      <a:pPr algn="just">
                        <a:lnSpc>
                          <a:spcPct val="107000"/>
                        </a:lnSpc>
                        <a:spcAft>
                          <a:spcPts val="800"/>
                        </a:spcAft>
                      </a:pPr>
                      <a:r>
                        <a:rPr lang="en-GB" sz="18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These different aspects of performance do not sit in isolation; improving access to cancer services this year, goes hand in hand with ICB mid term ambitions to increase engagement of vulnerable populations with cancer screening programmes, and reduce harm from cancer.  Both support the long term aim of increasing healthy life expectancy.</a:t>
                      </a:r>
                    </a:p>
                    <a:p>
                      <a:pPr algn="just">
                        <a:lnSpc>
                          <a:spcPct val="107000"/>
                        </a:lnSpc>
                        <a:spcAft>
                          <a:spcPts val="800"/>
                        </a:spcAft>
                      </a:pPr>
                      <a:r>
                        <a:rPr lang="en-GB" sz="18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report will demonstrate how these short term annual operating plan indicators support long term aims and ambitions of the ICB.  It will describe the full list of indicators in the 2024/25 planning guidance but will focus on areas that have been identified as priorities by NHSE.  </a:t>
                      </a:r>
                    </a:p>
                    <a:p>
                      <a:pPr algn="just">
                        <a:lnSpc>
                          <a:spcPct val="107000"/>
                        </a:lnSpc>
                        <a:spcAft>
                          <a:spcPts val="800"/>
                        </a:spcAft>
                      </a:pPr>
                      <a:r>
                        <a:rPr lang="en-GB" sz="18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A small number of indicators are better performance managed through other reporting mechanisms and these are identified in the report also.</a:t>
                      </a:r>
                    </a:p>
                    <a:p>
                      <a:pPr algn="just">
                        <a:lnSpc>
                          <a:spcPct val="107000"/>
                        </a:lnSpc>
                        <a:spcAft>
                          <a:spcPts val="800"/>
                        </a:spcAft>
                      </a:pPr>
                      <a:r>
                        <a:rPr lang="en-GB" sz="1800" i="0" dirty="0">
                          <a:solidFill>
                            <a:schemeClr val="tx1"/>
                          </a:solidFill>
                          <a:effectLst/>
                          <a:latin typeface="Arial" panose="020B0604020202020204" pitchFamily="34" charset="0"/>
                          <a:cs typeface="Arial" panose="020B0604020202020204" pitchFamily="34" charset="0"/>
                        </a:rPr>
                        <a:t>The report is supported each month with a deep dive into a theme along with</a:t>
                      </a:r>
                      <a:r>
                        <a:rPr lang="en-GB" sz="1800" i="0" dirty="0">
                          <a:effectLst/>
                          <a:latin typeface="Arial" panose="020B0604020202020204" pitchFamily="34" charset="0"/>
                          <a:cs typeface="Arial" panose="020B0604020202020204" pitchFamily="34" charset="0"/>
                        </a:rPr>
                        <a:t> Executive Director updates that will describe any escalations from sub committees.</a:t>
                      </a:r>
                      <a:endParaRPr lang="en-GB" sz="1800" i="0"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3450215681"/>
                  </a:ext>
                </a:extLst>
              </a:tr>
            </a:tbl>
          </a:graphicData>
        </a:graphic>
      </p:graphicFrame>
    </p:spTree>
    <p:extLst>
      <p:ext uri="{BB962C8B-B14F-4D97-AF65-F5344CB8AC3E}">
        <p14:creationId xmlns:p14="http://schemas.microsoft.com/office/powerpoint/2010/main" val="2770296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4">
            <a:extLst>
              <a:ext uri="{FF2B5EF4-FFF2-40B4-BE49-F238E27FC236}">
                <a16:creationId xmlns:a16="http://schemas.microsoft.com/office/drawing/2014/main" id="{7212B976-7735-48FE-BB42-6B64A6882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6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4" descr="Text&#10;&#10;Description automatically generated with medium confidence">
            <a:extLst>
              <a:ext uri="{FF2B5EF4-FFF2-40B4-BE49-F238E27FC236}">
                <a16:creationId xmlns:a16="http://schemas.microsoft.com/office/drawing/2014/main" id="{A97E7027-5984-483B-B112-1DAABFCC1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5505" y="240754"/>
            <a:ext cx="18621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a:extLst>
              <a:ext uri="{FF2B5EF4-FFF2-40B4-BE49-F238E27FC236}">
                <a16:creationId xmlns:a16="http://schemas.microsoft.com/office/drawing/2014/main" id="{79050C4E-02BF-360E-61F8-E5CA0B494EC1}"/>
              </a:ext>
            </a:extLst>
          </p:cNvPr>
          <p:cNvGraphicFramePr>
            <a:graphicFrameLocks noGrp="1"/>
          </p:cNvGraphicFramePr>
          <p:nvPr/>
        </p:nvGraphicFramePr>
        <p:xfrm>
          <a:off x="391159" y="711925"/>
          <a:ext cx="11474269" cy="6037218"/>
        </p:xfrm>
        <a:graphic>
          <a:graphicData uri="http://schemas.openxmlformats.org/drawingml/2006/table">
            <a:tbl>
              <a:tblPr firstRow="1" bandRow="1">
                <a:tableStyleId>{5C22544A-7EE6-4342-B048-85BDC9FD1C3A}</a:tableStyleId>
              </a:tblPr>
              <a:tblGrid>
                <a:gridCol w="11474269">
                  <a:extLst>
                    <a:ext uri="{9D8B030D-6E8A-4147-A177-3AD203B41FA5}">
                      <a16:colId xmlns:a16="http://schemas.microsoft.com/office/drawing/2014/main" val="2199132929"/>
                    </a:ext>
                  </a:extLst>
                </a:gridCol>
              </a:tblGrid>
              <a:tr h="6037218">
                <a:tc>
                  <a:txBody>
                    <a:bodyPr/>
                    <a:lstStyle/>
                    <a:p>
                      <a:pPr>
                        <a:spcAft>
                          <a:spcPts val="600"/>
                        </a:spcAft>
                      </a:pPr>
                      <a:r>
                        <a:rPr lang="en-GB" dirty="0">
                          <a:solidFill>
                            <a:schemeClr val="tx1"/>
                          </a:solidFill>
                        </a:rPr>
                        <a:t>Workforce Summary (Cont.)</a:t>
                      </a:r>
                      <a:endParaRPr lang="en-GB" sz="1400" b="0" dirty="0">
                        <a:solidFill>
                          <a:schemeClr val="tx1"/>
                        </a:solidFill>
                      </a:endParaRPr>
                    </a:p>
                    <a:p>
                      <a:endParaRPr lang="en-GB" dirty="0">
                        <a:solidFill>
                          <a:schemeClr val="tx1"/>
                        </a:solidFill>
                      </a:endParaRPr>
                    </a:p>
                    <a:p>
                      <a:endParaRPr lang="en-GB" dirty="0">
                        <a:solidFill>
                          <a:schemeClr val="tx1"/>
                        </a:solidFill>
                      </a:endParaRPr>
                    </a:p>
                  </a:txBody>
                  <a:tcPr>
                    <a:solidFill>
                      <a:schemeClr val="accent2">
                        <a:lumMod val="60000"/>
                        <a:lumOff val="40000"/>
                      </a:schemeClr>
                    </a:solidFill>
                  </a:tcPr>
                </a:tc>
                <a:extLst>
                  <a:ext uri="{0D108BD9-81ED-4DB2-BD59-A6C34878D82A}">
                    <a16:rowId xmlns:a16="http://schemas.microsoft.com/office/drawing/2014/main" val="1258183609"/>
                  </a:ext>
                </a:extLst>
              </a:tr>
            </a:tbl>
          </a:graphicData>
        </a:graphic>
      </p:graphicFrame>
      <p:pic>
        <p:nvPicPr>
          <p:cNvPr id="4" name="Picture 3">
            <a:extLst>
              <a:ext uri="{FF2B5EF4-FFF2-40B4-BE49-F238E27FC236}">
                <a16:creationId xmlns:a16="http://schemas.microsoft.com/office/drawing/2014/main" id="{CF8769AF-F121-9527-0CD2-4982CF443D43}"/>
              </a:ext>
            </a:extLst>
          </p:cNvPr>
          <p:cNvPicPr>
            <a:picLocks noChangeAspect="1"/>
          </p:cNvPicPr>
          <p:nvPr/>
        </p:nvPicPr>
        <p:blipFill>
          <a:blip r:embed="rId4"/>
          <a:stretch>
            <a:fillRect/>
          </a:stretch>
        </p:blipFill>
        <p:spPr>
          <a:xfrm>
            <a:off x="616404" y="1111703"/>
            <a:ext cx="11025652" cy="4951640"/>
          </a:xfrm>
          <a:prstGeom prst="rect">
            <a:avLst/>
          </a:prstGeom>
        </p:spPr>
      </p:pic>
    </p:spTree>
    <p:extLst>
      <p:ext uri="{BB962C8B-B14F-4D97-AF65-F5344CB8AC3E}">
        <p14:creationId xmlns:p14="http://schemas.microsoft.com/office/powerpoint/2010/main" val="2220943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4">
            <a:extLst>
              <a:ext uri="{FF2B5EF4-FFF2-40B4-BE49-F238E27FC236}">
                <a16:creationId xmlns:a16="http://schemas.microsoft.com/office/drawing/2014/main" id="{7212B976-7735-48FE-BB42-6B64A6882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6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4" descr="Text&#10;&#10;Description automatically generated with medium confidence">
            <a:extLst>
              <a:ext uri="{FF2B5EF4-FFF2-40B4-BE49-F238E27FC236}">
                <a16:creationId xmlns:a16="http://schemas.microsoft.com/office/drawing/2014/main" id="{A97E7027-5984-483B-B112-1DAABFCC1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5505" y="240754"/>
            <a:ext cx="18621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2">
            <a:extLst>
              <a:ext uri="{FF2B5EF4-FFF2-40B4-BE49-F238E27FC236}">
                <a16:creationId xmlns:a16="http://schemas.microsoft.com/office/drawing/2014/main" id="{37EE0635-9389-93B4-B197-CB94E0172F23}"/>
              </a:ext>
            </a:extLst>
          </p:cNvPr>
          <p:cNvGraphicFramePr>
            <a:graphicFrameLocks noGrp="1"/>
          </p:cNvGraphicFramePr>
          <p:nvPr>
            <p:extLst>
              <p:ext uri="{D42A27DB-BD31-4B8C-83A1-F6EECF244321}">
                <p14:modId xmlns:p14="http://schemas.microsoft.com/office/powerpoint/2010/main" val="3247987401"/>
              </p:ext>
            </p:extLst>
          </p:nvPr>
        </p:nvGraphicFramePr>
        <p:xfrm>
          <a:off x="383540" y="623296"/>
          <a:ext cx="11424920" cy="6143263"/>
        </p:xfrm>
        <a:graphic>
          <a:graphicData uri="http://schemas.openxmlformats.org/drawingml/2006/table">
            <a:tbl>
              <a:tblPr firstRow="1" bandRow="1">
                <a:tableStyleId>{5C22544A-7EE6-4342-B048-85BDC9FD1C3A}</a:tableStyleId>
              </a:tblPr>
              <a:tblGrid>
                <a:gridCol w="11424920">
                  <a:extLst>
                    <a:ext uri="{9D8B030D-6E8A-4147-A177-3AD203B41FA5}">
                      <a16:colId xmlns:a16="http://schemas.microsoft.com/office/drawing/2014/main" val="2199132929"/>
                    </a:ext>
                  </a:extLst>
                </a:gridCol>
              </a:tblGrid>
              <a:tr h="6143263">
                <a:tc>
                  <a:txBody>
                    <a:bodyPr/>
                    <a:lstStyle/>
                    <a:p>
                      <a:pPr>
                        <a:spcAft>
                          <a:spcPts val="600"/>
                        </a:spcAft>
                      </a:pPr>
                      <a:r>
                        <a:rPr lang="en-GB" b="1">
                          <a:solidFill>
                            <a:schemeClr val="tx1"/>
                          </a:solidFill>
                        </a:rPr>
                        <a:t>Quality Cont.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a:solidFill>
                            <a:schemeClr val="tx1"/>
                          </a:solidFill>
                        </a:rPr>
                        <a:t>Implement 3 year plan for maternity and neonates (this will be a quarterly update next one due in October Board relating to Q2 progress) </a:t>
                      </a:r>
                    </a:p>
                    <a:p>
                      <a:pPr marL="285750" indent="-285750">
                        <a:buFont typeface="Arial" panose="020B0604020202020204" pitchFamily="34" charset="0"/>
                        <a:buChar char="•"/>
                      </a:pPr>
                      <a:endParaRPr lang="en-GB" sz="1400" b="1">
                        <a:solidFill>
                          <a:schemeClr val="tx1"/>
                        </a:solidFill>
                      </a:endParaRPr>
                    </a:p>
                    <a:p>
                      <a:pPr marL="285750" indent="-285750">
                        <a:spcAft>
                          <a:spcPts val="400"/>
                        </a:spcAft>
                        <a:buFont typeface="Arial" panose="020B0604020202020204" pitchFamily="34" charset="0"/>
                        <a:buChar char="•"/>
                      </a:pPr>
                      <a:r>
                        <a:rPr lang="en-GB" sz="1400" b="0" kern="1200">
                          <a:solidFill>
                            <a:schemeClr val="tx1"/>
                          </a:solidFill>
                          <a:effectLst/>
                          <a:latin typeface="+mn-lt"/>
                          <a:ea typeface="+mn-ea"/>
                          <a:cs typeface="+mn-cs"/>
                        </a:rPr>
                        <a:t>Currently at Year 2, Q1; improvements noted for Year 1, Q4. The LMNS have an ongoing oversight process to assess progress at each Trust as well as leading system improvement projects, acknowledging that there are two Trusts working through the Maternity Safety Support Programme and there is a lot of crossover between these and Ockenden requirements. </a:t>
                      </a:r>
                    </a:p>
                    <a:p>
                      <a:pPr marL="285750" indent="-285750">
                        <a:spcAft>
                          <a:spcPts val="400"/>
                        </a:spcAft>
                        <a:buFont typeface="Arial" panose="020B0604020202020204" pitchFamily="34" charset="0"/>
                        <a:buChar char="•"/>
                      </a:pPr>
                      <a:r>
                        <a:rPr lang="en-GB" sz="1400" b="0" kern="1200">
                          <a:solidFill>
                            <a:schemeClr val="tx1"/>
                          </a:solidFill>
                          <a:effectLst/>
                          <a:latin typeface="+mn-lt"/>
                          <a:ea typeface="+mn-ea"/>
                          <a:cs typeface="+mn-cs"/>
                        </a:rPr>
                        <a:t>Theme 1:  Working with women and families; significant improvement in Maternity &amp; Neonatal Voices Partnerships input, baby passport introduced, good progress with Perinatal Pelvic Health. </a:t>
                      </a:r>
                    </a:p>
                    <a:p>
                      <a:pPr marL="285750" indent="-285750">
                        <a:spcAft>
                          <a:spcPts val="400"/>
                        </a:spcAft>
                        <a:buFont typeface="Arial" panose="020B0604020202020204" pitchFamily="34" charset="0"/>
                        <a:buChar char="•"/>
                      </a:pPr>
                      <a:r>
                        <a:rPr lang="en-GB" sz="1400" b="0" kern="1200">
                          <a:solidFill>
                            <a:schemeClr val="tx1"/>
                          </a:solidFill>
                          <a:effectLst/>
                          <a:latin typeface="+mn-lt"/>
                          <a:ea typeface="+mn-ea"/>
                          <a:cs typeface="+mn-cs"/>
                        </a:rPr>
                        <a:t>Theme 2: Workforce development; first cohort of Midwifery Support Workers through programme, plan for workforce &amp; equity lead progressed, QI work with bereavement midwives to establish robust teams</a:t>
                      </a:r>
                    </a:p>
                    <a:p>
                      <a:pPr marL="285750" indent="-285750">
                        <a:spcAft>
                          <a:spcPts val="400"/>
                        </a:spcAft>
                        <a:buFont typeface="Arial" panose="020B0604020202020204" pitchFamily="34" charset="0"/>
                        <a:buChar char="•"/>
                      </a:pPr>
                      <a:r>
                        <a:rPr lang="en-GB" sz="1400" b="0" kern="1200">
                          <a:solidFill>
                            <a:schemeClr val="tx1"/>
                          </a:solidFill>
                          <a:effectLst/>
                          <a:latin typeface="+mn-lt"/>
                          <a:ea typeface="+mn-ea"/>
                          <a:cs typeface="+mn-cs"/>
                        </a:rPr>
                        <a:t>Theme 3: Safety &amp; learning culture; supporting system wide improvements from CQC/Score surveys, induction of labour project commenced, escalation and mutual aid processes in place</a:t>
                      </a:r>
                    </a:p>
                    <a:p>
                      <a:pPr marL="285750" indent="-285750">
                        <a:spcAft>
                          <a:spcPts val="400"/>
                        </a:spcAft>
                        <a:buFont typeface="Arial" panose="020B0604020202020204" pitchFamily="34" charset="0"/>
                        <a:buChar char="•"/>
                      </a:pPr>
                      <a:r>
                        <a:rPr lang="en-GB" sz="1400" b="0" kern="1200">
                          <a:solidFill>
                            <a:schemeClr val="tx1"/>
                          </a:solidFill>
                          <a:effectLst/>
                          <a:latin typeface="+mn-lt"/>
                          <a:ea typeface="+mn-ea"/>
                          <a:cs typeface="+mn-cs"/>
                        </a:rPr>
                        <a:t>Theme 4: Underpinning standards &amp; structures; Badgernet now in place in 3/4 Trusts, Maternity Incentive Scheme trajectories agreed and scheduled, MBRRACE data review completed</a:t>
                      </a:r>
                    </a:p>
                    <a:p>
                      <a:pPr marL="0" indent="0">
                        <a:spcAft>
                          <a:spcPts val="400"/>
                        </a:spcAft>
                        <a:buFont typeface="Arial" panose="020B0604020202020204" pitchFamily="34" charset="0"/>
                        <a:buNone/>
                      </a:pPr>
                      <a:endParaRPr lang="en-GB" sz="1400" b="0">
                        <a:solidFill>
                          <a:schemeClr val="tx1"/>
                        </a:solidFill>
                      </a:endParaRPr>
                    </a:p>
                    <a:p>
                      <a:pPr marL="0" indent="0">
                        <a:spcAft>
                          <a:spcPts val="400"/>
                        </a:spcAft>
                        <a:buFont typeface="Arial" panose="020B0604020202020204" pitchFamily="34" charset="0"/>
                        <a:buNone/>
                      </a:pPr>
                      <a:r>
                        <a:rPr lang="en-GB" sz="1400" b="1">
                          <a:solidFill>
                            <a:schemeClr val="tx1"/>
                          </a:solidFill>
                        </a:rPr>
                        <a:t>Implement the patient safety incident response framework (this will be a quarterly update next one due in October Board relating to Q2 progress) </a:t>
                      </a:r>
                    </a:p>
                    <a:p>
                      <a:pPr marL="285750" indent="-285750">
                        <a:spcAft>
                          <a:spcPts val="400"/>
                        </a:spcAft>
                        <a:buFont typeface="Arial" panose="020B0604020202020204" pitchFamily="34" charset="0"/>
                        <a:buChar char="•"/>
                      </a:pPr>
                      <a:r>
                        <a:rPr lang="en-GB" sz="1400" b="0">
                          <a:solidFill>
                            <a:schemeClr val="tx1"/>
                          </a:solidFill>
                        </a:rPr>
                        <a:t>All of the larger providers have made the transition to PSIRF. Providers continue to work through their legacy serious incidents to expected timescales. TEWV in particular have made extremely positive progress in addressing their backlog.</a:t>
                      </a:r>
                    </a:p>
                    <a:p>
                      <a:pPr marL="285750" indent="-285750">
                        <a:spcAft>
                          <a:spcPts val="400"/>
                        </a:spcAft>
                        <a:buFont typeface="Arial" panose="020B0604020202020204" pitchFamily="34" charset="0"/>
                        <a:buChar char="•"/>
                      </a:pPr>
                      <a:r>
                        <a:rPr lang="en-GB" sz="1400" b="0">
                          <a:solidFill>
                            <a:schemeClr val="tx1"/>
                          </a:solidFill>
                        </a:rPr>
                        <a:t>The Patient Safety Committee has been established and is considering the system based quality improvement initiatives that will be commissioned to address the main safety themes arising from provider patient safety priorities. The oversight framework is in development and will be presented to the PSIRF Implementation group in August 2024.</a:t>
                      </a:r>
                    </a:p>
                    <a:p>
                      <a:pPr marL="285750" indent="-285750">
                        <a:spcAft>
                          <a:spcPts val="400"/>
                        </a:spcAft>
                        <a:buFont typeface="Arial" panose="020B0604020202020204" pitchFamily="34" charset="0"/>
                        <a:buChar char="•"/>
                      </a:pPr>
                      <a:r>
                        <a:rPr lang="en-GB" sz="1400" b="0">
                          <a:solidFill>
                            <a:schemeClr val="tx1"/>
                          </a:solidFill>
                        </a:rPr>
                        <a:t>The ICB has submitted an expression of interest to the National Team to be a pilot ICB for the development of PSIRF in GP Practices.</a:t>
                      </a:r>
                      <a:endParaRPr lang="en-GB" sz="1400">
                        <a:solidFill>
                          <a:schemeClr val="tx1"/>
                        </a:solidFill>
                      </a:endParaRPr>
                    </a:p>
                    <a:p>
                      <a:pPr marL="285750" indent="-285750">
                        <a:buFont typeface="Arial" panose="020B0604020202020204" pitchFamily="34" charset="0"/>
                        <a:buChar char="•"/>
                      </a:pPr>
                      <a:endParaRPr lang="en-GB" sz="1400" b="0">
                        <a:solidFill>
                          <a:schemeClr val="tx1"/>
                        </a:solidFill>
                      </a:endParaRPr>
                    </a:p>
                    <a:p>
                      <a:endParaRPr lang="en-GB">
                        <a:solidFill>
                          <a:schemeClr val="tx1"/>
                        </a:solidFill>
                      </a:endParaRPr>
                    </a:p>
                  </a:txBody>
                  <a:tcPr>
                    <a:solidFill>
                      <a:schemeClr val="accent1">
                        <a:lumMod val="60000"/>
                        <a:lumOff val="40000"/>
                      </a:schemeClr>
                    </a:solidFill>
                  </a:tcPr>
                </a:tc>
                <a:extLst>
                  <a:ext uri="{0D108BD9-81ED-4DB2-BD59-A6C34878D82A}">
                    <a16:rowId xmlns:a16="http://schemas.microsoft.com/office/drawing/2014/main" val="762106857"/>
                  </a:ext>
                </a:extLst>
              </a:tr>
            </a:tbl>
          </a:graphicData>
        </a:graphic>
      </p:graphicFrame>
    </p:spTree>
    <p:extLst>
      <p:ext uri="{BB962C8B-B14F-4D97-AF65-F5344CB8AC3E}">
        <p14:creationId xmlns:p14="http://schemas.microsoft.com/office/powerpoint/2010/main" val="1491320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E0FCB2-B16B-21BA-15CE-76E8DB518539}"/>
              </a:ext>
            </a:extLst>
          </p:cNvPr>
          <p:cNvSpPr txBox="1"/>
          <p:nvPr/>
        </p:nvSpPr>
        <p:spPr>
          <a:xfrm>
            <a:off x="3631679" y="0"/>
            <a:ext cx="8560321" cy="523220"/>
          </a:xfrm>
          <a:prstGeom prst="rect">
            <a:avLst/>
          </a:prstGeom>
          <a:noFill/>
        </p:spPr>
        <p:txBody>
          <a:bodyPr wrap="square" rtlCol="0">
            <a:spAutoFit/>
          </a:bodyPr>
          <a:lstStyle/>
          <a:p>
            <a:r>
              <a:rPr lang="en-GB" sz="2800" b="1">
                <a:solidFill>
                  <a:srgbClr val="243774"/>
                </a:solidFill>
                <a:latin typeface="Trebuchet MS" panose="020B0603020202020204" pitchFamily="34" charset="0"/>
              </a:rPr>
              <a:t>View by Month – Other Operating Plan Indicators</a:t>
            </a:r>
          </a:p>
        </p:txBody>
      </p:sp>
      <p:sp>
        <p:nvSpPr>
          <p:cNvPr id="3" name="TextBox 2">
            <a:extLst>
              <a:ext uri="{FF2B5EF4-FFF2-40B4-BE49-F238E27FC236}">
                <a16:creationId xmlns:a16="http://schemas.microsoft.com/office/drawing/2014/main" id="{CA44F6EA-3418-4AA2-F55F-B1EBF6309801}"/>
              </a:ext>
            </a:extLst>
          </p:cNvPr>
          <p:cNvSpPr txBox="1"/>
          <p:nvPr/>
        </p:nvSpPr>
        <p:spPr>
          <a:xfrm>
            <a:off x="6782458" y="815405"/>
            <a:ext cx="5242560" cy="584775"/>
          </a:xfrm>
          <a:prstGeom prst="rect">
            <a:avLst/>
          </a:prstGeom>
          <a:noFill/>
        </p:spPr>
        <p:txBody>
          <a:bodyPr wrap="square" rtlCol="0">
            <a:spAutoFit/>
          </a:bodyPr>
          <a:lstStyle/>
          <a:p>
            <a:r>
              <a:rPr lang="en-GB" sz="1600"/>
              <a:t>In line with Making Data Count recommendations, blue equals achieving, orange equals failing to achieve.</a:t>
            </a:r>
          </a:p>
        </p:txBody>
      </p:sp>
      <p:pic>
        <p:nvPicPr>
          <p:cNvPr id="5" name="Picture 4">
            <a:extLst>
              <a:ext uri="{FF2B5EF4-FFF2-40B4-BE49-F238E27FC236}">
                <a16:creationId xmlns:a16="http://schemas.microsoft.com/office/drawing/2014/main" id="{0758A766-2D4C-0B75-1BB3-ED90E7C18CC5}"/>
              </a:ext>
            </a:extLst>
          </p:cNvPr>
          <p:cNvPicPr>
            <a:picLocks noChangeAspect="1"/>
          </p:cNvPicPr>
          <p:nvPr/>
        </p:nvPicPr>
        <p:blipFill>
          <a:blip r:embed="rId2"/>
          <a:stretch>
            <a:fillRect/>
          </a:stretch>
        </p:blipFill>
        <p:spPr>
          <a:xfrm>
            <a:off x="1" y="8824"/>
            <a:ext cx="3204516" cy="578654"/>
          </a:xfrm>
          <a:prstGeom prst="rect">
            <a:avLst/>
          </a:prstGeom>
        </p:spPr>
      </p:pic>
      <p:pic>
        <p:nvPicPr>
          <p:cNvPr id="6" name="Picture 5">
            <a:extLst>
              <a:ext uri="{FF2B5EF4-FFF2-40B4-BE49-F238E27FC236}">
                <a16:creationId xmlns:a16="http://schemas.microsoft.com/office/drawing/2014/main" id="{00CA1EEF-CFEB-5315-F5AE-D94A207BBC00}"/>
              </a:ext>
            </a:extLst>
          </p:cNvPr>
          <p:cNvPicPr>
            <a:picLocks noChangeAspect="1"/>
          </p:cNvPicPr>
          <p:nvPr/>
        </p:nvPicPr>
        <p:blipFill>
          <a:blip r:embed="rId3"/>
          <a:stretch>
            <a:fillRect/>
          </a:stretch>
        </p:blipFill>
        <p:spPr>
          <a:xfrm>
            <a:off x="0" y="1400180"/>
            <a:ext cx="12192000" cy="5290457"/>
          </a:xfrm>
          <a:prstGeom prst="rect">
            <a:avLst/>
          </a:prstGeom>
        </p:spPr>
      </p:pic>
    </p:spTree>
    <p:extLst>
      <p:ext uri="{BB962C8B-B14F-4D97-AF65-F5344CB8AC3E}">
        <p14:creationId xmlns:p14="http://schemas.microsoft.com/office/powerpoint/2010/main" val="1473989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E0FCB2-B16B-21BA-15CE-76E8DB518539}"/>
              </a:ext>
            </a:extLst>
          </p:cNvPr>
          <p:cNvSpPr txBox="1"/>
          <p:nvPr/>
        </p:nvSpPr>
        <p:spPr>
          <a:xfrm>
            <a:off x="3631679" y="0"/>
            <a:ext cx="8560321" cy="523220"/>
          </a:xfrm>
          <a:prstGeom prst="rect">
            <a:avLst/>
          </a:prstGeom>
          <a:noFill/>
        </p:spPr>
        <p:txBody>
          <a:bodyPr wrap="square" rtlCol="0">
            <a:spAutoFit/>
          </a:bodyPr>
          <a:lstStyle/>
          <a:p>
            <a:r>
              <a:rPr lang="en-GB" sz="2800" b="1">
                <a:solidFill>
                  <a:srgbClr val="243774"/>
                </a:solidFill>
                <a:latin typeface="Trebuchet MS" panose="020B0603020202020204" pitchFamily="34" charset="0"/>
              </a:rPr>
              <a:t>View by Month – Other Operating Plan Indicators</a:t>
            </a:r>
          </a:p>
        </p:txBody>
      </p:sp>
      <p:sp>
        <p:nvSpPr>
          <p:cNvPr id="3" name="TextBox 2">
            <a:extLst>
              <a:ext uri="{FF2B5EF4-FFF2-40B4-BE49-F238E27FC236}">
                <a16:creationId xmlns:a16="http://schemas.microsoft.com/office/drawing/2014/main" id="{CA44F6EA-3418-4AA2-F55F-B1EBF6309801}"/>
              </a:ext>
            </a:extLst>
          </p:cNvPr>
          <p:cNvSpPr txBox="1"/>
          <p:nvPr/>
        </p:nvSpPr>
        <p:spPr>
          <a:xfrm>
            <a:off x="6746947" y="549927"/>
            <a:ext cx="5242560" cy="584775"/>
          </a:xfrm>
          <a:prstGeom prst="rect">
            <a:avLst/>
          </a:prstGeom>
          <a:noFill/>
        </p:spPr>
        <p:txBody>
          <a:bodyPr wrap="square" rtlCol="0">
            <a:spAutoFit/>
          </a:bodyPr>
          <a:lstStyle/>
          <a:p>
            <a:r>
              <a:rPr lang="en-GB" sz="1600"/>
              <a:t>In line with Making Data Count recommendations, blue equals achieving, orange equals failing to achieve.</a:t>
            </a:r>
          </a:p>
        </p:txBody>
      </p:sp>
      <p:pic>
        <p:nvPicPr>
          <p:cNvPr id="5" name="Picture 4">
            <a:extLst>
              <a:ext uri="{FF2B5EF4-FFF2-40B4-BE49-F238E27FC236}">
                <a16:creationId xmlns:a16="http://schemas.microsoft.com/office/drawing/2014/main" id="{0758A766-2D4C-0B75-1BB3-ED90E7C18CC5}"/>
              </a:ext>
            </a:extLst>
          </p:cNvPr>
          <p:cNvPicPr>
            <a:picLocks noChangeAspect="1"/>
          </p:cNvPicPr>
          <p:nvPr/>
        </p:nvPicPr>
        <p:blipFill>
          <a:blip r:embed="rId2"/>
          <a:stretch>
            <a:fillRect/>
          </a:stretch>
        </p:blipFill>
        <p:spPr>
          <a:xfrm>
            <a:off x="1" y="8824"/>
            <a:ext cx="3204516" cy="578654"/>
          </a:xfrm>
          <a:prstGeom prst="rect">
            <a:avLst/>
          </a:prstGeom>
        </p:spPr>
      </p:pic>
      <p:pic>
        <p:nvPicPr>
          <p:cNvPr id="9" name="Picture 8">
            <a:extLst>
              <a:ext uri="{FF2B5EF4-FFF2-40B4-BE49-F238E27FC236}">
                <a16:creationId xmlns:a16="http://schemas.microsoft.com/office/drawing/2014/main" id="{EFA5DB79-3CC2-0BE3-8421-B1D7B3BFAD68}"/>
              </a:ext>
            </a:extLst>
          </p:cNvPr>
          <p:cNvPicPr>
            <a:picLocks noChangeAspect="1"/>
          </p:cNvPicPr>
          <p:nvPr/>
        </p:nvPicPr>
        <p:blipFill>
          <a:blip r:embed="rId3"/>
          <a:stretch>
            <a:fillRect/>
          </a:stretch>
        </p:blipFill>
        <p:spPr>
          <a:xfrm>
            <a:off x="0" y="1097151"/>
            <a:ext cx="12192000" cy="5888816"/>
          </a:xfrm>
          <a:prstGeom prst="rect">
            <a:avLst/>
          </a:prstGeom>
        </p:spPr>
      </p:pic>
    </p:spTree>
    <p:extLst>
      <p:ext uri="{BB962C8B-B14F-4D97-AF65-F5344CB8AC3E}">
        <p14:creationId xmlns:p14="http://schemas.microsoft.com/office/powerpoint/2010/main" val="2770420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E0FCB2-B16B-21BA-15CE-76E8DB518539}"/>
              </a:ext>
            </a:extLst>
          </p:cNvPr>
          <p:cNvSpPr txBox="1"/>
          <p:nvPr/>
        </p:nvSpPr>
        <p:spPr>
          <a:xfrm>
            <a:off x="3631679" y="0"/>
            <a:ext cx="8560321" cy="523220"/>
          </a:xfrm>
          <a:prstGeom prst="rect">
            <a:avLst/>
          </a:prstGeom>
          <a:noFill/>
        </p:spPr>
        <p:txBody>
          <a:bodyPr wrap="square" rtlCol="0">
            <a:spAutoFit/>
          </a:bodyPr>
          <a:lstStyle/>
          <a:p>
            <a:r>
              <a:rPr lang="en-GB" sz="2800" b="1">
                <a:solidFill>
                  <a:srgbClr val="243774"/>
                </a:solidFill>
                <a:latin typeface="Trebuchet MS" panose="020B0603020202020204" pitchFamily="34" charset="0"/>
              </a:rPr>
              <a:t>View by Month – Other Operating Plan Indicators</a:t>
            </a:r>
          </a:p>
        </p:txBody>
      </p:sp>
      <p:sp>
        <p:nvSpPr>
          <p:cNvPr id="3" name="TextBox 2">
            <a:extLst>
              <a:ext uri="{FF2B5EF4-FFF2-40B4-BE49-F238E27FC236}">
                <a16:creationId xmlns:a16="http://schemas.microsoft.com/office/drawing/2014/main" id="{CA44F6EA-3418-4AA2-F55F-B1EBF6309801}"/>
              </a:ext>
            </a:extLst>
          </p:cNvPr>
          <p:cNvSpPr txBox="1"/>
          <p:nvPr/>
        </p:nvSpPr>
        <p:spPr>
          <a:xfrm>
            <a:off x="6782458" y="815405"/>
            <a:ext cx="5242560" cy="584775"/>
          </a:xfrm>
          <a:prstGeom prst="rect">
            <a:avLst/>
          </a:prstGeom>
          <a:noFill/>
        </p:spPr>
        <p:txBody>
          <a:bodyPr wrap="square" rtlCol="0">
            <a:spAutoFit/>
          </a:bodyPr>
          <a:lstStyle/>
          <a:p>
            <a:r>
              <a:rPr lang="en-GB" sz="1600"/>
              <a:t>In line with Making Data Count recommendations, blue equals achieving, orange equals failing to achieve.</a:t>
            </a:r>
          </a:p>
        </p:txBody>
      </p:sp>
      <p:pic>
        <p:nvPicPr>
          <p:cNvPr id="5" name="Picture 4">
            <a:extLst>
              <a:ext uri="{FF2B5EF4-FFF2-40B4-BE49-F238E27FC236}">
                <a16:creationId xmlns:a16="http://schemas.microsoft.com/office/drawing/2014/main" id="{0758A766-2D4C-0B75-1BB3-ED90E7C18CC5}"/>
              </a:ext>
            </a:extLst>
          </p:cNvPr>
          <p:cNvPicPr>
            <a:picLocks noChangeAspect="1"/>
          </p:cNvPicPr>
          <p:nvPr/>
        </p:nvPicPr>
        <p:blipFill>
          <a:blip r:embed="rId2"/>
          <a:stretch>
            <a:fillRect/>
          </a:stretch>
        </p:blipFill>
        <p:spPr>
          <a:xfrm>
            <a:off x="1" y="8824"/>
            <a:ext cx="3204516" cy="578654"/>
          </a:xfrm>
          <a:prstGeom prst="rect">
            <a:avLst/>
          </a:prstGeom>
        </p:spPr>
      </p:pic>
      <p:pic>
        <p:nvPicPr>
          <p:cNvPr id="6" name="Picture 5">
            <a:extLst>
              <a:ext uri="{FF2B5EF4-FFF2-40B4-BE49-F238E27FC236}">
                <a16:creationId xmlns:a16="http://schemas.microsoft.com/office/drawing/2014/main" id="{27C8B84A-9891-A126-C3D7-C08B3D6EAC25}"/>
              </a:ext>
            </a:extLst>
          </p:cNvPr>
          <p:cNvPicPr>
            <a:picLocks noChangeAspect="1"/>
          </p:cNvPicPr>
          <p:nvPr/>
        </p:nvPicPr>
        <p:blipFill>
          <a:blip r:embed="rId3"/>
          <a:stretch>
            <a:fillRect/>
          </a:stretch>
        </p:blipFill>
        <p:spPr>
          <a:xfrm>
            <a:off x="65103" y="1400180"/>
            <a:ext cx="12126897" cy="4915918"/>
          </a:xfrm>
          <a:prstGeom prst="rect">
            <a:avLst/>
          </a:prstGeom>
        </p:spPr>
      </p:pic>
      <p:pic>
        <p:nvPicPr>
          <p:cNvPr id="7" name="Picture 6">
            <a:extLst>
              <a:ext uri="{FF2B5EF4-FFF2-40B4-BE49-F238E27FC236}">
                <a16:creationId xmlns:a16="http://schemas.microsoft.com/office/drawing/2014/main" id="{8A512987-F4B6-377A-F91A-0A1578860B01}"/>
              </a:ext>
            </a:extLst>
          </p:cNvPr>
          <p:cNvPicPr>
            <a:picLocks noChangeAspect="1"/>
          </p:cNvPicPr>
          <p:nvPr/>
        </p:nvPicPr>
        <p:blipFill>
          <a:blip r:embed="rId4"/>
          <a:stretch>
            <a:fillRect/>
          </a:stretch>
        </p:blipFill>
        <p:spPr>
          <a:xfrm>
            <a:off x="63971" y="5954148"/>
            <a:ext cx="3076575" cy="361950"/>
          </a:xfrm>
          <a:prstGeom prst="rect">
            <a:avLst/>
          </a:prstGeom>
        </p:spPr>
      </p:pic>
    </p:spTree>
    <p:extLst>
      <p:ext uri="{BB962C8B-B14F-4D97-AF65-F5344CB8AC3E}">
        <p14:creationId xmlns:p14="http://schemas.microsoft.com/office/powerpoint/2010/main" val="243514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65A6F9-4213-4142-7D06-5030B3EAFEBF}"/>
              </a:ext>
            </a:extLst>
          </p:cNvPr>
          <p:cNvSpPr txBox="1"/>
          <p:nvPr/>
        </p:nvSpPr>
        <p:spPr>
          <a:xfrm>
            <a:off x="9503005" y="195412"/>
            <a:ext cx="1947969" cy="461665"/>
          </a:xfrm>
          <a:prstGeom prst="rect">
            <a:avLst/>
          </a:prstGeom>
          <a:noFill/>
        </p:spPr>
        <p:txBody>
          <a:bodyPr wrap="none" rtlCol="0">
            <a:spAutoFit/>
          </a:bodyPr>
          <a:lstStyle/>
          <a:p>
            <a:r>
              <a:rPr lang="en-GB" sz="2400" b="1">
                <a:solidFill>
                  <a:srgbClr val="243774"/>
                </a:solidFill>
                <a:latin typeface="Arial" panose="020B0604020202020204" pitchFamily="34" charset="0"/>
                <a:cs typeface="Arial" panose="020B0604020202020204" pitchFamily="34" charset="0"/>
              </a:rPr>
              <a:t>Urgent Care</a:t>
            </a:r>
            <a:endParaRPr lang="en-GB" sz="2400" b="1" dirty="0">
              <a:solidFill>
                <a:srgbClr val="243774"/>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737E857E-505C-F3E2-317A-F84F3D6D0BFC}"/>
              </a:ext>
            </a:extLst>
          </p:cNvPr>
          <p:cNvGrpSpPr/>
          <p:nvPr/>
        </p:nvGrpSpPr>
        <p:grpSpPr>
          <a:xfrm>
            <a:off x="11409224" y="99993"/>
            <a:ext cx="678358" cy="652504"/>
            <a:chOff x="1636827" y="646206"/>
            <a:chExt cx="678358" cy="652504"/>
          </a:xfrm>
        </p:grpSpPr>
        <p:sp>
          <p:nvSpPr>
            <p:cNvPr id="6" name="Flowchart: Connector 5">
              <a:extLst>
                <a:ext uri="{FF2B5EF4-FFF2-40B4-BE49-F238E27FC236}">
                  <a16:creationId xmlns:a16="http://schemas.microsoft.com/office/drawing/2014/main" id="{29E9B8A6-2B92-74FA-F7CE-3602DF2240EB}"/>
                </a:ext>
              </a:extLst>
            </p:cNvPr>
            <p:cNvSpPr/>
            <p:nvPr/>
          </p:nvSpPr>
          <p:spPr>
            <a:xfrm>
              <a:off x="1636827" y="646206"/>
              <a:ext cx="678358" cy="652504"/>
            </a:xfrm>
            <a:prstGeom prst="flowChartConnector">
              <a:avLst/>
            </a:prstGeom>
            <a:solidFill>
              <a:srgbClr val="E8F4FF"/>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black background with a black square&#10;&#10;Description automatically generated with medium confidence">
              <a:extLst>
                <a:ext uri="{FF2B5EF4-FFF2-40B4-BE49-F238E27FC236}">
                  <a16:creationId xmlns:a16="http://schemas.microsoft.com/office/drawing/2014/main" id="{90787EFF-AE56-E50D-43FF-6BB98ABCF538}"/>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1720328" y="730523"/>
              <a:ext cx="511356" cy="495223"/>
            </a:xfrm>
            <a:prstGeom prst="rect">
              <a:avLst/>
            </a:prstGeom>
          </p:spPr>
        </p:pic>
      </p:grpSp>
      <p:sp>
        <p:nvSpPr>
          <p:cNvPr id="4" name="TextBox 3">
            <a:extLst>
              <a:ext uri="{FF2B5EF4-FFF2-40B4-BE49-F238E27FC236}">
                <a16:creationId xmlns:a16="http://schemas.microsoft.com/office/drawing/2014/main" id="{9DFBF1B0-C70B-B496-FD35-ABB042AB075B}"/>
              </a:ext>
            </a:extLst>
          </p:cNvPr>
          <p:cNvSpPr txBox="1"/>
          <p:nvPr/>
        </p:nvSpPr>
        <p:spPr>
          <a:xfrm>
            <a:off x="-110578" y="685225"/>
            <a:ext cx="4266974" cy="415498"/>
          </a:xfrm>
          <a:prstGeom prst="rect">
            <a:avLst/>
          </a:prstGeom>
          <a:noFill/>
        </p:spPr>
        <p:txBody>
          <a:bodyPr wrap="square" rtlCol="0">
            <a:spAutoFit/>
          </a:bodyPr>
          <a:lstStyle/>
          <a:p>
            <a:pPr algn="ctr"/>
            <a:r>
              <a:rPr lang="en-GB" sz="2000" b="1">
                <a:solidFill>
                  <a:srgbClr val="002060"/>
                </a:solidFill>
                <a:latin typeface="Arial" panose="020B0604020202020204" pitchFamily="34" charset="0"/>
                <a:cs typeface="Arial" panose="020B0604020202020204" pitchFamily="34" charset="0"/>
              </a:rPr>
              <a:t>Additional Key Indicators</a:t>
            </a:r>
          </a:p>
        </p:txBody>
      </p:sp>
      <p:sp>
        <p:nvSpPr>
          <p:cNvPr id="8" name="TextBox 7">
            <a:extLst>
              <a:ext uri="{FF2B5EF4-FFF2-40B4-BE49-F238E27FC236}">
                <a16:creationId xmlns:a16="http://schemas.microsoft.com/office/drawing/2014/main" id="{60DDD551-8B4A-4C18-AC8A-C8BB5716CBED}"/>
              </a:ext>
            </a:extLst>
          </p:cNvPr>
          <p:cNvSpPr txBox="1"/>
          <p:nvPr/>
        </p:nvSpPr>
        <p:spPr>
          <a:xfrm>
            <a:off x="4371393" y="679532"/>
            <a:ext cx="6954328" cy="415498"/>
          </a:xfrm>
          <a:prstGeom prst="rect">
            <a:avLst/>
          </a:prstGeom>
          <a:noFill/>
        </p:spPr>
        <p:txBody>
          <a:bodyPr wrap="square" rtlCol="0">
            <a:spAutoFit/>
          </a:bodyPr>
          <a:lstStyle/>
          <a:p>
            <a:pPr algn="ctr"/>
            <a:r>
              <a:rPr lang="en-GB" sz="2100" b="1" dirty="0">
                <a:latin typeface="Arial" panose="020B0604020202020204" pitchFamily="34" charset="0"/>
                <a:cs typeface="Arial" panose="020B0604020202020204" pitchFamily="34" charset="0"/>
              </a:rPr>
              <a:t>Supporting Indicators and Intelligence: </a:t>
            </a:r>
          </a:p>
        </p:txBody>
      </p:sp>
      <p:cxnSp>
        <p:nvCxnSpPr>
          <p:cNvPr id="9" name="Straight Connector 8">
            <a:extLst>
              <a:ext uri="{FF2B5EF4-FFF2-40B4-BE49-F238E27FC236}">
                <a16:creationId xmlns:a16="http://schemas.microsoft.com/office/drawing/2014/main" id="{28C70109-9021-A513-0453-3872C49F6CC8}"/>
              </a:ext>
            </a:extLst>
          </p:cNvPr>
          <p:cNvCxnSpPr/>
          <p:nvPr/>
        </p:nvCxnSpPr>
        <p:spPr>
          <a:xfrm>
            <a:off x="3902275" y="847438"/>
            <a:ext cx="0" cy="5700947"/>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A8DF2C8-0A7D-A15C-0391-79C2F77FEC50}"/>
              </a:ext>
            </a:extLst>
          </p:cNvPr>
          <p:cNvPicPr>
            <a:picLocks noChangeAspect="1"/>
          </p:cNvPicPr>
          <p:nvPr/>
        </p:nvPicPr>
        <p:blipFill>
          <a:blip r:embed="rId4"/>
          <a:stretch>
            <a:fillRect/>
          </a:stretch>
        </p:blipFill>
        <p:spPr>
          <a:xfrm>
            <a:off x="0" y="0"/>
            <a:ext cx="3204516" cy="578654"/>
          </a:xfrm>
          <a:prstGeom prst="rect">
            <a:avLst/>
          </a:prstGeom>
        </p:spPr>
      </p:pic>
      <p:sp>
        <p:nvSpPr>
          <p:cNvPr id="13" name="TextBox 12">
            <a:extLst>
              <a:ext uri="{FF2B5EF4-FFF2-40B4-BE49-F238E27FC236}">
                <a16:creationId xmlns:a16="http://schemas.microsoft.com/office/drawing/2014/main" id="{91A200EB-F2F7-92C3-2412-609669515CB8}"/>
              </a:ext>
            </a:extLst>
          </p:cNvPr>
          <p:cNvSpPr txBox="1"/>
          <p:nvPr/>
        </p:nvSpPr>
        <p:spPr>
          <a:xfrm>
            <a:off x="173038" y="4734932"/>
            <a:ext cx="3486806" cy="2031325"/>
          </a:xfrm>
          <a:prstGeom prst="rect">
            <a:avLst/>
          </a:prstGeom>
          <a:noFill/>
        </p:spPr>
        <p:txBody>
          <a:bodyPr wrap="square" rtlCol="0">
            <a:spAutoFit/>
          </a:bodyPr>
          <a:lstStyle/>
          <a:p>
            <a:r>
              <a:rPr lang="en-GB" sz="1400" dirty="0"/>
              <a:t>At a place level we see variation from Hull (31:30) through to N Lincs (44:06) – No place is achieving the 30 minute target.</a:t>
            </a:r>
          </a:p>
          <a:p>
            <a:endParaRPr lang="en-GB" sz="1400" dirty="0"/>
          </a:p>
          <a:p>
            <a:r>
              <a:rPr lang="en-GB" sz="1400" dirty="0"/>
              <a:t>At a provider level July data is available and is showing an improving position from last month - YAS performance was 27:58 and EMAS at 36:08 against June numbers of 30:43 and 38:04 respectively.</a:t>
            </a:r>
            <a:endParaRPr lang="en-GB" sz="1400" dirty="0">
              <a:highlight>
                <a:srgbClr val="FFFF00"/>
              </a:highlight>
            </a:endParaRPr>
          </a:p>
        </p:txBody>
      </p:sp>
      <p:sp>
        <p:nvSpPr>
          <p:cNvPr id="2" name="TextBox 1">
            <a:extLst>
              <a:ext uri="{FF2B5EF4-FFF2-40B4-BE49-F238E27FC236}">
                <a16:creationId xmlns:a16="http://schemas.microsoft.com/office/drawing/2014/main" id="{FC8E55D0-41CE-4BAC-F032-E96D3CD9E9FC}"/>
              </a:ext>
            </a:extLst>
          </p:cNvPr>
          <p:cNvSpPr txBox="1"/>
          <p:nvPr/>
        </p:nvSpPr>
        <p:spPr>
          <a:xfrm>
            <a:off x="3999038" y="1201601"/>
            <a:ext cx="7832181" cy="369332"/>
          </a:xfrm>
          <a:prstGeom prst="rect">
            <a:avLst/>
          </a:prstGeom>
          <a:noFill/>
        </p:spPr>
        <p:txBody>
          <a:bodyPr wrap="square" rtlCol="0">
            <a:spAutoFit/>
          </a:bodyPr>
          <a:lstStyle/>
          <a:p>
            <a:r>
              <a:rPr lang="en-GB"/>
              <a:t>Ambulance Handovers:</a:t>
            </a:r>
          </a:p>
        </p:txBody>
      </p:sp>
      <p:pic>
        <p:nvPicPr>
          <p:cNvPr id="15" name="Picture 14">
            <a:extLst>
              <a:ext uri="{FF2B5EF4-FFF2-40B4-BE49-F238E27FC236}">
                <a16:creationId xmlns:a16="http://schemas.microsoft.com/office/drawing/2014/main" id="{D406552D-740B-D8C7-7D1D-74E08EEF00BA}"/>
              </a:ext>
            </a:extLst>
          </p:cNvPr>
          <p:cNvPicPr>
            <a:picLocks noChangeAspect="1"/>
          </p:cNvPicPr>
          <p:nvPr/>
        </p:nvPicPr>
        <p:blipFill>
          <a:blip r:embed="rId5"/>
          <a:stretch>
            <a:fillRect/>
          </a:stretch>
        </p:blipFill>
        <p:spPr>
          <a:xfrm>
            <a:off x="60045" y="1095030"/>
            <a:ext cx="3790519" cy="3639902"/>
          </a:xfrm>
          <a:prstGeom prst="rect">
            <a:avLst/>
          </a:prstGeom>
        </p:spPr>
      </p:pic>
      <p:pic>
        <p:nvPicPr>
          <p:cNvPr id="12" name="Picture 11">
            <a:extLst>
              <a:ext uri="{FF2B5EF4-FFF2-40B4-BE49-F238E27FC236}">
                <a16:creationId xmlns:a16="http://schemas.microsoft.com/office/drawing/2014/main" id="{D017C074-8E4C-F38F-D512-74570CA72B55}"/>
              </a:ext>
            </a:extLst>
          </p:cNvPr>
          <p:cNvPicPr>
            <a:picLocks noChangeAspect="1"/>
          </p:cNvPicPr>
          <p:nvPr/>
        </p:nvPicPr>
        <p:blipFill>
          <a:blip r:embed="rId6"/>
          <a:stretch>
            <a:fillRect/>
          </a:stretch>
        </p:blipFill>
        <p:spPr>
          <a:xfrm>
            <a:off x="6716924" y="1372587"/>
            <a:ext cx="2581369" cy="1485740"/>
          </a:xfrm>
          <a:prstGeom prst="rect">
            <a:avLst/>
          </a:prstGeom>
        </p:spPr>
      </p:pic>
      <p:pic>
        <p:nvPicPr>
          <p:cNvPr id="18" name="Picture 17">
            <a:extLst>
              <a:ext uri="{FF2B5EF4-FFF2-40B4-BE49-F238E27FC236}">
                <a16:creationId xmlns:a16="http://schemas.microsoft.com/office/drawing/2014/main" id="{27C62573-F99A-15A6-14BF-B533289F2BD6}"/>
              </a:ext>
            </a:extLst>
          </p:cNvPr>
          <p:cNvPicPr>
            <a:picLocks noChangeAspect="1"/>
          </p:cNvPicPr>
          <p:nvPr/>
        </p:nvPicPr>
        <p:blipFill>
          <a:blip r:embed="rId7"/>
          <a:stretch>
            <a:fillRect/>
          </a:stretch>
        </p:blipFill>
        <p:spPr>
          <a:xfrm>
            <a:off x="4892951" y="2996445"/>
            <a:ext cx="6155083" cy="3666143"/>
          </a:xfrm>
          <a:prstGeom prst="rect">
            <a:avLst/>
          </a:prstGeom>
        </p:spPr>
      </p:pic>
    </p:spTree>
    <p:extLst>
      <p:ext uri="{BB962C8B-B14F-4D97-AF65-F5344CB8AC3E}">
        <p14:creationId xmlns:p14="http://schemas.microsoft.com/office/powerpoint/2010/main" val="2785049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65A6F9-4213-4142-7D06-5030B3EAFEBF}"/>
              </a:ext>
            </a:extLst>
          </p:cNvPr>
          <p:cNvSpPr txBox="1"/>
          <p:nvPr/>
        </p:nvSpPr>
        <p:spPr>
          <a:xfrm>
            <a:off x="9503005" y="195412"/>
            <a:ext cx="1947969" cy="461665"/>
          </a:xfrm>
          <a:prstGeom prst="rect">
            <a:avLst/>
          </a:prstGeom>
          <a:noFill/>
        </p:spPr>
        <p:txBody>
          <a:bodyPr wrap="none" rtlCol="0">
            <a:spAutoFit/>
          </a:bodyPr>
          <a:lstStyle/>
          <a:p>
            <a:r>
              <a:rPr lang="en-GB" sz="2400" b="1">
                <a:solidFill>
                  <a:srgbClr val="243774"/>
                </a:solidFill>
                <a:latin typeface="Arial" panose="020B0604020202020204" pitchFamily="34" charset="0"/>
                <a:cs typeface="Arial" panose="020B0604020202020204" pitchFamily="34" charset="0"/>
              </a:rPr>
              <a:t>Urgent Care</a:t>
            </a:r>
          </a:p>
        </p:txBody>
      </p:sp>
      <p:grpSp>
        <p:nvGrpSpPr>
          <p:cNvPr id="5" name="Group 4">
            <a:extLst>
              <a:ext uri="{FF2B5EF4-FFF2-40B4-BE49-F238E27FC236}">
                <a16:creationId xmlns:a16="http://schemas.microsoft.com/office/drawing/2014/main" id="{737E857E-505C-F3E2-317A-F84F3D6D0BFC}"/>
              </a:ext>
            </a:extLst>
          </p:cNvPr>
          <p:cNvGrpSpPr/>
          <p:nvPr/>
        </p:nvGrpSpPr>
        <p:grpSpPr>
          <a:xfrm>
            <a:off x="11409224" y="99993"/>
            <a:ext cx="678358" cy="652504"/>
            <a:chOff x="1636827" y="646206"/>
            <a:chExt cx="678358" cy="652504"/>
          </a:xfrm>
        </p:grpSpPr>
        <p:sp>
          <p:nvSpPr>
            <p:cNvPr id="6" name="Flowchart: Connector 5">
              <a:extLst>
                <a:ext uri="{FF2B5EF4-FFF2-40B4-BE49-F238E27FC236}">
                  <a16:creationId xmlns:a16="http://schemas.microsoft.com/office/drawing/2014/main" id="{29E9B8A6-2B92-74FA-F7CE-3602DF2240EB}"/>
                </a:ext>
              </a:extLst>
            </p:cNvPr>
            <p:cNvSpPr/>
            <p:nvPr/>
          </p:nvSpPr>
          <p:spPr>
            <a:xfrm>
              <a:off x="1636827" y="646206"/>
              <a:ext cx="678358" cy="652504"/>
            </a:xfrm>
            <a:prstGeom prst="flowChartConnector">
              <a:avLst/>
            </a:prstGeom>
            <a:solidFill>
              <a:srgbClr val="E8F4FF"/>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black background with a black square&#10;&#10;Description automatically generated with medium confidence">
              <a:extLst>
                <a:ext uri="{FF2B5EF4-FFF2-40B4-BE49-F238E27FC236}">
                  <a16:creationId xmlns:a16="http://schemas.microsoft.com/office/drawing/2014/main" id="{90787EFF-AE56-E50D-43FF-6BB98ABCF538}"/>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1720328" y="730523"/>
              <a:ext cx="511356" cy="495223"/>
            </a:xfrm>
            <a:prstGeom prst="rect">
              <a:avLst/>
            </a:prstGeom>
          </p:spPr>
        </p:pic>
      </p:grpSp>
      <p:sp>
        <p:nvSpPr>
          <p:cNvPr id="8" name="TextBox 7">
            <a:extLst>
              <a:ext uri="{FF2B5EF4-FFF2-40B4-BE49-F238E27FC236}">
                <a16:creationId xmlns:a16="http://schemas.microsoft.com/office/drawing/2014/main" id="{60DDD551-8B4A-4C18-AC8A-C8BB5716CBED}"/>
              </a:ext>
            </a:extLst>
          </p:cNvPr>
          <p:cNvSpPr txBox="1"/>
          <p:nvPr/>
        </p:nvSpPr>
        <p:spPr>
          <a:xfrm>
            <a:off x="2873830" y="220314"/>
            <a:ext cx="6553199" cy="415498"/>
          </a:xfrm>
          <a:prstGeom prst="rect">
            <a:avLst/>
          </a:prstGeom>
          <a:noFill/>
        </p:spPr>
        <p:txBody>
          <a:bodyPr wrap="square" rtlCol="0">
            <a:spAutoFit/>
          </a:bodyPr>
          <a:lstStyle/>
          <a:p>
            <a:pPr algn="ctr"/>
            <a:r>
              <a:rPr lang="en-GB" sz="2100" b="1" dirty="0">
                <a:latin typeface="Arial" panose="020B0604020202020204" pitchFamily="34" charset="0"/>
                <a:cs typeface="Arial" panose="020B0604020202020204" pitchFamily="34" charset="0"/>
              </a:rPr>
              <a:t>Supporting Indicators and Intelligence:</a:t>
            </a:r>
          </a:p>
        </p:txBody>
      </p:sp>
      <p:pic>
        <p:nvPicPr>
          <p:cNvPr id="10" name="Picture 9">
            <a:extLst>
              <a:ext uri="{FF2B5EF4-FFF2-40B4-BE49-F238E27FC236}">
                <a16:creationId xmlns:a16="http://schemas.microsoft.com/office/drawing/2014/main" id="{CA8DF2C8-0A7D-A15C-0391-79C2F77FEC50}"/>
              </a:ext>
            </a:extLst>
          </p:cNvPr>
          <p:cNvPicPr>
            <a:picLocks noChangeAspect="1"/>
          </p:cNvPicPr>
          <p:nvPr/>
        </p:nvPicPr>
        <p:blipFill>
          <a:blip r:embed="rId4"/>
          <a:stretch>
            <a:fillRect/>
          </a:stretch>
        </p:blipFill>
        <p:spPr>
          <a:xfrm>
            <a:off x="0" y="0"/>
            <a:ext cx="3204516" cy="578654"/>
          </a:xfrm>
          <a:prstGeom prst="rect">
            <a:avLst/>
          </a:prstGeom>
        </p:spPr>
      </p:pic>
      <p:pic>
        <p:nvPicPr>
          <p:cNvPr id="2" name="Picture 2">
            <a:extLst>
              <a:ext uri="{FF2B5EF4-FFF2-40B4-BE49-F238E27FC236}">
                <a16:creationId xmlns:a16="http://schemas.microsoft.com/office/drawing/2014/main" id="{88FD95E8-FD88-2AB0-7657-A25C7B6DE8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278" y="1311049"/>
            <a:ext cx="4323458" cy="2588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1CA7B4B-0DC6-9103-8A74-757BF1655AA7}"/>
              </a:ext>
            </a:extLst>
          </p:cNvPr>
          <p:cNvSpPr txBox="1"/>
          <p:nvPr/>
        </p:nvSpPr>
        <p:spPr>
          <a:xfrm>
            <a:off x="4332514" y="3913810"/>
            <a:ext cx="4572000" cy="369332"/>
          </a:xfrm>
          <a:prstGeom prst="rect">
            <a:avLst/>
          </a:prstGeom>
          <a:noFill/>
        </p:spPr>
        <p:txBody>
          <a:bodyPr wrap="square" rtlCol="0">
            <a:spAutoFit/>
          </a:bodyPr>
          <a:lstStyle/>
          <a:p>
            <a:r>
              <a:rPr lang="en-GB" sz="1800" dirty="0">
                <a:solidFill>
                  <a:srgbClr val="000000"/>
                </a:solidFill>
                <a:effectLst/>
                <a:latin typeface="Aptos" panose="020B0004020202020204" pitchFamily="34" charset="0"/>
                <a:ea typeface="Times New Roman" panose="02020603050405020304" pitchFamily="18" charset="0"/>
              </a:rPr>
              <a:t>PCN Rate of Attendance by Decile (2024)</a:t>
            </a:r>
            <a:endParaRPr lang="en-GB" sz="1800" dirty="0">
              <a:effectLst/>
              <a:latin typeface="Calibri" panose="020F0502020204030204" pitchFamily="34" charset="0"/>
              <a:ea typeface="Calibri" panose="020F0502020204030204" pitchFamily="34" charset="0"/>
            </a:endParaRPr>
          </a:p>
        </p:txBody>
      </p:sp>
      <p:pic>
        <p:nvPicPr>
          <p:cNvPr id="1027" name="image_0">
            <a:extLst>
              <a:ext uri="{FF2B5EF4-FFF2-40B4-BE49-F238E27FC236}">
                <a16:creationId xmlns:a16="http://schemas.microsoft.com/office/drawing/2014/main" id="{F78833FC-722F-EE43-DF8E-8480C20DD5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1049" y="4239598"/>
            <a:ext cx="8990607" cy="258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046EBD9C-54BE-83C2-F949-84BD78A23297}"/>
              </a:ext>
            </a:extLst>
          </p:cNvPr>
          <p:cNvSpPr txBox="1"/>
          <p:nvPr/>
        </p:nvSpPr>
        <p:spPr>
          <a:xfrm>
            <a:off x="5508172" y="836814"/>
            <a:ext cx="6095999" cy="461665"/>
          </a:xfrm>
          <a:prstGeom prst="rect">
            <a:avLst/>
          </a:prstGeom>
          <a:noFill/>
        </p:spPr>
        <p:txBody>
          <a:bodyPr wrap="square" rtlCol="0">
            <a:spAutoFit/>
          </a:bodyPr>
          <a:lstStyle/>
          <a:p>
            <a:r>
              <a:rPr lang="en-GB" sz="1200" dirty="0">
                <a:solidFill>
                  <a:srgbClr val="000000"/>
                </a:solidFill>
                <a:effectLst/>
                <a:ea typeface="Times New Roman" panose="02020603050405020304" pitchFamily="18" charset="0"/>
              </a:rPr>
              <a:t>Crowding - Although activity has increased by </a:t>
            </a:r>
            <a:r>
              <a:rPr lang="en-GB" sz="1200" dirty="0" err="1">
                <a:solidFill>
                  <a:srgbClr val="000000"/>
                </a:solidFill>
                <a:effectLst/>
                <a:ea typeface="Times New Roman" panose="02020603050405020304" pitchFamily="18" charset="0"/>
              </a:rPr>
              <a:t>approx</a:t>
            </a:r>
            <a:r>
              <a:rPr lang="en-GB" sz="1200" dirty="0">
                <a:solidFill>
                  <a:srgbClr val="000000"/>
                </a:solidFill>
                <a:effectLst/>
                <a:ea typeface="Times New Roman" panose="02020603050405020304" pitchFamily="18" charset="0"/>
              </a:rPr>
              <a:t> 12% across the period, the numbers in department have nearly doubled. This is driven from longer average times in department.</a:t>
            </a:r>
            <a:endParaRPr lang="en-GB" sz="1200" dirty="0">
              <a:effectLst/>
              <a:ea typeface="Calibri" panose="020F0502020204030204" pitchFamily="34" charset="0"/>
            </a:endParaRPr>
          </a:p>
        </p:txBody>
      </p:sp>
      <p:pic>
        <p:nvPicPr>
          <p:cNvPr id="1028" name="Picture 4">
            <a:extLst>
              <a:ext uri="{FF2B5EF4-FFF2-40B4-BE49-F238E27FC236}">
                <a16:creationId xmlns:a16="http://schemas.microsoft.com/office/drawing/2014/main" id="{E6FAC3CD-65BE-0405-8192-EF543572BA5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63013" y="1277673"/>
            <a:ext cx="6702415" cy="265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9911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911812-DD1C-7169-EEA3-A19CFD177B88}"/>
              </a:ext>
            </a:extLst>
          </p:cNvPr>
          <p:cNvSpPr txBox="1"/>
          <p:nvPr/>
        </p:nvSpPr>
        <p:spPr>
          <a:xfrm>
            <a:off x="-626099" y="672566"/>
            <a:ext cx="4975573" cy="400110"/>
          </a:xfrm>
          <a:prstGeom prst="rect">
            <a:avLst/>
          </a:prstGeom>
          <a:noFill/>
        </p:spPr>
        <p:txBody>
          <a:bodyPr wrap="square" rtlCol="0">
            <a:spAutoFit/>
          </a:bodyPr>
          <a:lstStyle/>
          <a:p>
            <a:pPr algn="ctr"/>
            <a:r>
              <a:rPr lang="en-GB" sz="2000" b="1">
                <a:solidFill>
                  <a:srgbClr val="002060"/>
                </a:solidFill>
                <a:latin typeface="Arial" panose="020B0604020202020204" pitchFamily="34" charset="0"/>
                <a:cs typeface="Arial" panose="020B0604020202020204" pitchFamily="34" charset="0"/>
              </a:rPr>
              <a:t>Additional Key Indicators</a:t>
            </a:r>
          </a:p>
        </p:txBody>
      </p:sp>
      <p:sp>
        <p:nvSpPr>
          <p:cNvPr id="8" name="TextBox 7">
            <a:extLst>
              <a:ext uri="{FF2B5EF4-FFF2-40B4-BE49-F238E27FC236}">
                <a16:creationId xmlns:a16="http://schemas.microsoft.com/office/drawing/2014/main" id="{00F95729-9257-ACA8-6D37-8D1AA4D8A50A}"/>
              </a:ext>
            </a:extLst>
          </p:cNvPr>
          <p:cNvSpPr txBox="1"/>
          <p:nvPr/>
        </p:nvSpPr>
        <p:spPr>
          <a:xfrm>
            <a:off x="5012005" y="689618"/>
            <a:ext cx="5069343" cy="415498"/>
          </a:xfrm>
          <a:prstGeom prst="rect">
            <a:avLst/>
          </a:prstGeom>
          <a:noFill/>
        </p:spPr>
        <p:txBody>
          <a:bodyPr wrap="square" rtlCol="0">
            <a:spAutoFit/>
          </a:bodyPr>
          <a:lstStyle/>
          <a:p>
            <a:pPr algn="ctr"/>
            <a:r>
              <a:rPr lang="en-GB" sz="2100" b="1" dirty="0">
                <a:latin typeface="Arial" panose="020B0604020202020204" pitchFamily="34" charset="0"/>
                <a:cs typeface="Arial" panose="020B0604020202020204" pitchFamily="34" charset="0"/>
              </a:rPr>
              <a:t>Supporting Indicators and Intelligence</a:t>
            </a:r>
          </a:p>
        </p:txBody>
      </p:sp>
      <p:cxnSp>
        <p:nvCxnSpPr>
          <p:cNvPr id="9" name="Straight Connector 8">
            <a:extLst>
              <a:ext uri="{FF2B5EF4-FFF2-40B4-BE49-F238E27FC236}">
                <a16:creationId xmlns:a16="http://schemas.microsoft.com/office/drawing/2014/main" id="{D92A4652-3570-BD2B-C2A2-70BECC78BB76}"/>
              </a:ext>
            </a:extLst>
          </p:cNvPr>
          <p:cNvCxnSpPr/>
          <p:nvPr/>
        </p:nvCxnSpPr>
        <p:spPr>
          <a:xfrm>
            <a:off x="3769360" y="812609"/>
            <a:ext cx="0" cy="5700947"/>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C761D186-9206-9189-50F1-39CD0F9F7434}"/>
              </a:ext>
            </a:extLst>
          </p:cNvPr>
          <p:cNvPicPr>
            <a:picLocks noChangeAspect="1"/>
          </p:cNvPicPr>
          <p:nvPr/>
        </p:nvPicPr>
        <p:blipFill>
          <a:blip r:embed="rId3"/>
          <a:stretch>
            <a:fillRect/>
          </a:stretch>
        </p:blipFill>
        <p:spPr>
          <a:xfrm>
            <a:off x="0" y="6514"/>
            <a:ext cx="3204516" cy="578654"/>
          </a:xfrm>
          <a:prstGeom prst="rect">
            <a:avLst/>
          </a:prstGeom>
        </p:spPr>
      </p:pic>
      <p:sp>
        <p:nvSpPr>
          <p:cNvPr id="6" name="TextBox 5">
            <a:extLst>
              <a:ext uri="{FF2B5EF4-FFF2-40B4-BE49-F238E27FC236}">
                <a16:creationId xmlns:a16="http://schemas.microsoft.com/office/drawing/2014/main" id="{4384E502-982D-ED84-8E71-7A810FF2A90C}"/>
              </a:ext>
            </a:extLst>
          </p:cNvPr>
          <p:cNvSpPr txBox="1"/>
          <p:nvPr/>
        </p:nvSpPr>
        <p:spPr>
          <a:xfrm>
            <a:off x="10081348" y="188241"/>
            <a:ext cx="1348446" cy="461665"/>
          </a:xfrm>
          <a:prstGeom prst="rect">
            <a:avLst/>
          </a:prstGeom>
          <a:noFill/>
        </p:spPr>
        <p:txBody>
          <a:bodyPr wrap="none" rtlCol="0">
            <a:spAutoFit/>
          </a:bodyPr>
          <a:lstStyle/>
          <a:p>
            <a:r>
              <a:rPr lang="en-GB" sz="2400" b="1">
                <a:solidFill>
                  <a:srgbClr val="243774"/>
                </a:solidFill>
                <a:latin typeface="Arial" panose="020B0604020202020204" pitchFamily="34" charset="0"/>
                <a:cs typeface="Arial" panose="020B0604020202020204" pitchFamily="34" charset="0"/>
              </a:rPr>
              <a:t>Elective</a:t>
            </a:r>
          </a:p>
        </p:txBody>
      </p:sp>
      <p:grpSp>
        <p:nvGrpSpPr>
          <p:cNvPr id="7" name="Group 6">
            <a:extLst>
              <a:ext uri="{FF2B5EF4-FFF2-40B4-BE49-F238E27FC236}">
                <a16:creationId xmlns:a16="http://schemas.microsoft.com/office/drawing/2014/main" id="{EE5FB44D-AC93-AE91-4895-7BB0805132A3}"/>
              </a:ext>
            </a:extLst>
          </p:cNvPr>
          <p:cNvGrpSpPr/>
          <p:nvPr/>
        </p:nvGrpSpPr>
        <p:grpSpPr>
          <a:xfrm>
            <a:off x="11429796" y="82194"/>
            <a:ext cx="678356" cy="673761"/>
            <a:chOff x="1869540" y="4178307"/>
            <a:chExt cx="678358" cy="673761"/>
          </a:xfrm>
        </p:grpSpPr>
        <p:sp>
          <p:nvSpPr>
            <p:cNvPr id="13" name="Flowchart: Connector 12">
              <a:extLst>
                <a:ext uri="{FF2B5EF4-FFF2-40B4-BE49-F238E27FC236}">
                  <a16:creationId xmlns:a16="http://schemas.microsoft.com/office/drawing/2014/main" id="{02B3DE38-156D-9D5B-FCEC-D8D04725D759}"/>
                </a:ext>
              </a:extLst>
            </p:cNvPr>
            <p:cNvSpPr/>
            <p:nvPr/>
          </p:nvSpPr>
          <p:spPr>
            <a:xfrm>
              <a:off x="1869540" y="4178307"/>
              <a:ext cx="678358" cy="673761"/>
            </a:xfrm>
            <a:prstGeom prst="flowChartConnector">
              <a:avLst/>
            </a:prstGeom>
            <a:solidFill>
              <a:srgbClr val="EDECED"/>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A black background with a black square&#10;&#10;Description automatically generated with medium confidence">
              <a:extLst>
                <a:ext uri="{FF2B5EF4-FFF2-40B4-BE49-F238E27FC236}">
                  <a16:creationId xmlns:a16="http://schemas.microsoft.com/office/drawing/2014/main" id="{1113F0D5-8216-C2C3-9F6F-6E97CCA17C82}"/>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1953040" y="4259512"/>
              <a:ext cx="511356" cy="511356"/>
            </a:xfrm>
            <a:prstGeom prst="rect">
              <a:avLst/>
            </a:prstGeom>
          </p:spPr>
        </p:pic>
      </p:grpSp>
      <p:sp>
        <p:nvSpPr>
          <p:cNvPr id="21" name="TextBox 20">
            <a:extLst>
              <a:ext uri="{FF2B5EF4-FFF2-40B4-BE49-F238E27FC236}">
                <a16:creationId xmlns:a16="http://schemas.microsoft.com/office/drawing/2014/main" id="{08F39EE6-279D-E6CE-BAF8-13B6D307B068}"/>
              </a:ext>
            </a:extLst>
          </p:cNvPr>
          <p:cNvSpPr txBox="1"/>
          <p:nvPr/>
        </p:nvSpPr>
        <p:spPr>
          <a:xfrm>
            <a:off x="708309" y="4010033"/>
            <a:ext cx="3214737" cy="307777"/>
          </a:xfrm>
          <a:prstGeom prst="rect">
            <a:avLst/>
          </a:prstGeom>
          <a:noFill/>
        </p:spPr>
        <p:txBody>
          <a:bodyPr wrap="square" rtlCol="0">
            <a:spAutoFit/>
          </a:bodyPr>
          <a:lstStyle/>
          <a:p>
            <a:r>
              <a:rPr lang="en-GB" sz="1400" dirty="0"/>
              <a:t>Proportion of 1</a:t>
            </a:r>
            <a:r>
              <a:rPr lang="en-GB" sz="1400" baseline="30000" dirty="0"/>
              <a:t>st</a:t>
            </a:r>
            <a:r>
              <a:rPr lang="en-GB" sz="1400" dirty="0"/>
              <a:t> to FUs to 46%</a:t>
            </a:r>
          </a:p>
        </p:txBody>
      </p:sp>
      <p:sp>
        <p:nvSpPr>
          <p:cNvPr id="10" name="TextBox 9">
            <a:extLst>
              <a:ext uri="{FF2B5EF4-FFF2-40B4-BE49-F238E27FC236}">
                <a16:creationId xmlns:a16="http://schemas.microsoft.com/office/drawing/2014/main" id="{923E07D0-D1BB-4A6C-EDD2-E57A9DD4C629}"/>
              </a:ext>
            </a:extLst>
          </p:cNvPr>
          <p:cNvSpPr txBox="1"/>
          <p:nvPr/>
        </p:nvSpPr>
        <p:spPr>
          <a:xfrm>
            <a:off x="254318" y="995752"/>
            <a:ext cx="3214737" cy="307777"/>
          </a:xfrm>
          <a:prstGeom prst="rect">
            <a:avLst/>
          </a:prstGeom>
          <a:noFill/>
        </p:spPr>
        <p:txBody>
          <a:bodyPr wrap="square" rtlCol="0">
            <a:spAutoFit/>
          </a:bodyPr>
          <a:lstStyle/>
          <a:p>
            <a:pPr algn="ctr"/>
            <a:r>
              <a:rPr lang="en-GB" sz="1400" dirty="0"/>
              <a:t>Total Waiting List Size</a:t>
            </a:r>
          </a:p>
        </p:txBody>
      </p:sp>
      <p:sp>
        <p:nvSpPr>
          <p:cNvPr id="15" name="TextBox 14">
            <a:extLst>
              <a:ext uri="{FF2B5EF4-FFF2-40B4-BE49-F238E27FC236}">
                <a16:creationId xmlns:a16="http://schemas.microsoft.com/office/drawing/2014/main" id="{E9512E5D-65E4-05F3-BE4F-2E0280CADE72}"/>
              </a:ext>
            </a:extLst>
          </p:cNvPr>
          <p:cNvSpPr txBox="1"/>
          <p:nvPr/>
        </p:nvSpPr>
        <p:spPr>
          <a:xfrm>
            <a:off x="3923046" y="1079511"/>
            <a:ext cx="8044855" cy="1015663"/>
          </a:xfrm>
          <a:prstGeom prst="rect">
            <a:avLst/>
          </a:prstGeom>
          <a:noFill/>
        </p:spPr>
        <p:txBody>
          <a:bodyPr wrap="square" rtlCol="0">
            <a:spAutoFit/>
          </a:bodyPr>
          <a:lstStyle/>
          <a:p>
            <a:pPr>
              <a:spcAft>
                <a:spcPts val="600"/>
              </a:spcAft>
            </a:pPr>
            <a:r>
              <a:rPr lang="en-US" altLang="en-US" sz="1200" dirty="0">
                <a:solidFill>
                  <a:schemeClr val="tx1"/>
                </a:solidFill>
                <a:latin typeface="Arial" panose="020B0604020202020204" pitchFamily="34" charset="0"/>
                <a:cs typeface="Arial" panose="020B0604020202020204" pitchFamily="34" charset="0"/>
              </a:rPr>
              <a:t>From September, th</a:t>
            </a:r>
            <a:r>
              <a:rPr lang="en-US" altLang="en-US" sz="1200" dirty="0">
                <a:latin typeface="Arial" panose="020B0604020202020204" pitchFamily="34" charset="0"/>
                <a:cs typeface="Arial" panose="020B0604020202020204" pitchFamily="34" charset="0"/>
              </a:rPr>
              <a:t>e plan is for 65 weeks to have been delivered, at which point total elective waiting list size will become the priority indicator in the Board report.  In the meantime, SOAG will have an update to maintain visibility.  June performance demonstrated </a:t>
            </a:r>
            <a:r>
              <a:rPr lang="en-US" altLang="en-US" sz="1200" dirty="0">
                <a:solidFill>
                  <a:schemeClr val="tx1"/>
                </a:solidFill>
                <a:latin typeface="Arial" panose="020B0604020202020204" pitchFamily="34" charset="0"/>
                <a:cs typeface="Arial" panose="020B0604020202020204" pitchFamily="34" charset="0"/>
              </a:rPr>
              <a:t>continued </a:t>
            </a:r>
            <a:r>
              <a:rPr lang="en-US" altLang="en-US" sz="1200" b="1" dirty="0">
                <a:solidFill>
                  <a:schemeClr val="tx1"/>
                </a:solidFill>
                <a:latin typeface="Arial" panose="020B0604020202020204" pitchFamily="34" charset="0"/>
                <a:cs typeface="Arial" panose="020B0604020202020204" pitchFamily="34" charset="0"/>
              </a:rPr>
              <a:t>growth in the overall waiting list</a:t>
            </a:r>
            <a:r>
              <a:rPr lang="en-US" altLang="en-US" sz="1200" dirty="0">
                <a:solidFill>
                  <a:schemeClr val="tx1"/>
                </a:solidFill>
                <a:latin typeface="Arial" panose="020B0604020202020204" pitchFamily="34" charset="0"/>
                <a:cs typeface="Arial" panose="020B0604020202020204" pitchFamily="34" charset="0"/>
              </a:rPr>
              <a:t> which </a:t>
            </a:r>
            <a:r>
              <a:rPr lang="en-GB" sz="1200" b="0" i="0" dirty="0">
                <a:solidFill>
                  <a:schemeClr val="tx1"/>
                </a:solidFill>
                <a:effectLst/>
                <a:latin typeface="Arial" panose="020B0604020202020204" pitchFamily="34" charset="0"/>
                <a:cs typeface="Arial" panose="020B0604020202020204" pitchFamily="34" charset="0"/>
              </a:rPr>
              <a:t>at the end </a:t>
            </a:r>
            <a:r>
              <a:rPr lang="en-GB" sz="1200" b="0" i="0" dirty="0">
                <a:effectLst/>
                <a:latin typeface="Arial" panose="020B0604020202020204" pitchFamily="34" charset="0"/>
                <a:cs typeface="Arial" panose="020B0604020202020204" pitchFamily="34" charset="0"/>
              </a:rPr>
              <a:t>of May was 191,516 </a:t>
            </a:r>
            <a:r>
              <a:rPr lang="en-GB" sz="1200" i="0" dirty="0">
                <a:effectLst/>
                <a:latin typeface="Arial" panose="020B0604020202020204" pitchFamily="34" charset="0"/>
                <a:cs typeface="Arial" panose="020B0604020202020204" pitchFamily="34" charset="0"/>
              </a:rPr>
              <a:t>a </a:t>
            </a:r>
            <a:r>
              <a:rPr lang="en-GB" sz="1200" b="1" i="0" dirty="0">
                <a:effectLst/>
                <a:latin typeface="Arial" panose="020B0604020202020204" pitchFamily="34" charset="0"/>
                <a:cs typeface="Arial" panose="020B0604020202020204" pitchFamily="34" charset="0"/>
              </a:rPr>
              <a:t>growth of 5,904 </a:t>
            </a:r>
            <a:r>
              <a:rPr lang="en-GB" sz="1200" b="0" i="0" dirty="0">
                <a:effectLst/>
                <a:latin typeface="Arial" panose="020B0604020202020204" pitchFamily="34" charset="0"/>
                <a:cs typeface="Arial" panose="020B0604020202020204" pitchFamily="34" charset="0"/>
              </a:rPr>
              <a:t>since March (186,592).  </a:t>
            </a:r>
            <a:r>
              <a:rPr lang="en-GB" sz="1200" b="1" dirty="0">
                <a:latin typeface="Arial" panose="020B0604020202020204" pitchFamily="34" charset="0"/>
                <a:cs typeface="Arial" panose="020B0604020202020204" pitchFamily="34" charset="0"/>
              </a:rPr>
              <a:t>NLAG and HUTH are both showing cause for concern </a:t>
            </a:r>
            <a:r>
              <a:rPr lang="en-GB" sz="1200" dirty="0">
                <a:latin typeface="Arial" panose="020B0604020202020204" pitchFamily="34" charset="0"/>
                <a:cs typeface="Arial" panose="020B0604020202020204" pitchFamily="34" charset="0"/>
              </a:rPr>
              <a:t>with growth above the upper control limits.  In general, the </a:t>
            </a:r>
            <a:r>
              <a:rPr lang="en-GB" sz="1200" b="1" dirty="0">
                <a:latin typeface="Arial" panose="020B0604020202020204" pitchFamily="34" charset="0"/>
                <a:cs typeface="Arial" panose="020B0604020202020204" pitchFamily="34" charset="0"/>
              </a:rPr>
              <a:t>growth is on the non admitted waiting list</a:t>
            </a:r>
            <a:r>
              <a:rPr lang="en-GB" sz="1200" dirty="0">
                <a:latin typeface="Arial" panose="020B0604020202020204" pitchFamily="34" charset="0"/>
                <a:cs typeface="Arial" panose="020B0604020202020204" pitchFamily="34" charset="0"/>
              </a:rPr>
              <a:t>.</a:t>
            </a:r>
            <a:endParaRPr lang="en-GB" sz="1200" i="0" dirty="0">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93132B7-57F1-9B66-BBBF-31474F2E6494}"/>
              </a:ext>
            </a:extLst>
          </p:cNvPr>
          <p:cNvPicPr>
            <a:picLocks noChangeAspect="1"/>
          </p:cNvPicPr>
          <p:nvPr/>
        </p:nvPicPr>
        <p:blipFill>
          <a:blip r:embed="rId5"/>
          <a:stretch>
            <a:fillRect/>
          </a:stretch>
        </p:blipFill>
        <p:spPr>
          <a:xfrm>
            <a:off x="300425" y="1253147"/>
            <a:ext cx="3122521" cy="2708256"/>
          </a:xfrm>
          <a:prstGeom prst="rect">
            <a:avLst/>
          </a:prstGeom>
        </p:spPr>
      </p:pic>
      <p:pic>
        <p:nvPicPr>
          <p:cNvPr id="22" name="Picture 21">
            <a:extLst>
              <a:ext uri="{FF2B5EF4-FFF2-40B4-BE49-F238E27FC236}">
                <a16:creationId xmlns:a16="http://schemas.microsoft.com/office/drawing/2014/main" id="{99CA95A6-8624-D4A3-FA8C-A89EF9CA7B07}"/>
              </a:ext>
            </a:extLst>
          </p:cNvPr>
          <p:cNvPicPr>
            <a:picLocks noChangeAspect="1"/>
          </p:cNvPicPr>
          <p:nvPr/>
        </p:nvPicPr>
        <p:blipFill>
          <a:blip r:embed="rId6"/>
          <a:stretch>
            <a:fillRect/>
          </a:stretch>
        </p:blipFill>
        <p:spPr>
          <a:xfrm>
            <a:off x="8038947" y="4322478"/>
            <a:ext cx="3619499" cy="2453327"/>
          </a:xfrm>
          <a:prstGeom prst="rect">
            <a:avLst/>
          </a:prstGeom>
        </p:spPr>
      </p:pic>
      <p:pic>
        <p:nvPicPr>
          <p:cNvPr id="14" name="Picture 13">
            <a:extLst>
              <a:ext uri="{FF2B5EF4-FFF2-40B4-BE49-F238E27FC236}">
                <a16:creationId xmlns:a16="http://schemas.microsoft.com/office/drawing/2014/main" id="{07D34FE1-9E5D-9C9D-C0FB-55965791B22F}"/>
              </a:ext>
            </a:extLst>
          </p:cNvPr>
          <p:cNvPicPr>
            <a:picLocks noChangeAspect="1"/>
          </p:cNvPicPr>
          <p:nvPr/>
        </p:nvPicPr>
        <p:blipFill>
          <a:blip r:embed="rId7"/>
          <a:stretch>
            <a:fillRect/>
          </a:stretch>
        </p:blipFill>
        <p:spPr>
          <a:xfrm>
            <a:off x="3867751" y="2143804"/>
            <a:ext cx="3695542" cy="1994146"/>
          </a:xfrm>
          <a:prstGeom prst="rect">
            <a:avLst/>
          </a:prstGeom>
        </p:spPr>
      </p:pic>
      <p:pic>
        <p:nvPicPr>
          <p:cNvPr id="26" name="Picture 25">
            <a:extLst>
              <a:ext uri="{FF2B5EF4-FFF2-40B4-BE49-F238E27FC236}">
                <a16:creationId xmlns:a16="http://schemas.microsoft.com/office/drawing/2014/main" id="{AD5631E6-2631-12AA-3605-537944D13257}"/>
              </a:ext>
            </a:extLst>
          </p:cNvPr>
          <p:cNvPicPr>
            <a:picLocks noChangeAspect="1"/>
          </p:cNvPicPr>
          <p:nvPr/>
        </p:nvPicPr>
        <p:blipFill>
          <a:blip r:embed="rId8"/>
          <a:stretch>
            <a:fillRect/>
          </a:stretch>
        </p:blipFill>
        <p:spPr>
          <a:xfrm>
            <a:off x="7945473" y="2113724"/>
            <a:ext cx="4079448" cy="2024225"/>
          </a:xfrm>
          <a:prstGeom prst="rect">
            <a:avLst/>
          </a:prstGeom>
        </p:spPr>
      </p:pic>
      <p:pic>
        <p:nvPicPr>
          <p:cNvPr id="28" name="Picture 27">
            <a:extLst>
              <a:ext uri="{FF2B5EF4-FFF2-40B4-BE49-F238E27FC236}">
                <a16:creationId xmlns:a16="http://schemas.microsoft.com/office/drawing/2014/main" id="{B972607E-9A78-9253-9185-3E60977205CF}"/>
              </a:ext>
            </a:extLst>
          </p:cNvPr>
          <p:cNvPicPr>
            <a:picLocks noChangeAspect="1"/>
          </p:cNvPicPr>
          <p:nvPr/>
        </p:nvPicPr>
        <p:blipFill>
          <a:blip r:embed="rId9"/>
          <a:stretch>
            <a:fillRect/>
          </a:stretch>
        </p:blipFill>
        <p:spPr>
          <a:xfrm>
            <a:off x="3830369" y="4352722"/>
            <a:ext cx="3893053" cy="2266555"/>
          </a:xfrm>
          <a:prstGeom prst="rect">
            <a:avLst/>
          </a:prstGeom>
        </p:spPr>
      </p:pic>
      <p:pic>
        <p:nvPicPr>
          <p:cNvPr id="3" name="Picture 2">
            <a:extLst>
              <a:ext uri="{FF2B5EF4-FFF2-40B4-BE49-F238E27FC236}">
                <a16:creationId xmlns:a16="http://schemas.microsoft.com/office/drawing/2014/main" id="{E92F48C3-8BE4-BBC3-45A8-408F56A911F1}"/>
              </a:ext>
            </a:extLst>
          </p:cNvPr>
          <p:cNvPicPr>
            <a:picLocks noChangeAspect="1"/>
          </p:cNvPicPr>
          <p:nvPr/>
        </p:nvPicPr>
        <p:blipFill>
          <a:blip r:embed="rId10"/>
          <a:stretch>
            <a:fillRect/>
          </a:stretch>
        </p:blipFill>
        <p:spPr>
          <a:xfrm>
            <a:off x="300425" y="4240886"/>
            <a:ext cx="3168630" cy="2500313"/>
          </a:xfrm>
          <a:prstGeom prst="rect">
            <a:avLst/>
          </a:prstGeom>
        </p:spPr>
      </p:pic>
    </p:spTree>
    <p:extLst>
      <p:ext uri="{BB962C8B-B14F-4D97-AF65-F5344CB8AC3E}">
        <p14:creationId xmlns:p14="http://schemas.microsoft.com/office/powerpoint/2010/main" val="2747959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C4A97E-CD22-E4D5-A220-3569E905FC06}"/>
              </a:ext>
            </a:extLst>
          </p:cNvPr>
          <p:cNvSpPr txBox="1"/>
          <p:nvPr/>
        </p:nvSpPr>
        <p:spPr>
          <a:xfrm>
            <a:off x="9574294" y="168870"/>
            <a:ext cx="1928733" cy="461665"/>
          </a:xfrm>
          <a:prstGeom prst="rect">
            <a:avLst/>
          </a:prstGeom>
          <a:noFill/>
        </p:spPr>
        <p:txBody>
          <a:bodyPr wrap="none" rtlCol="0">
            <a:spAutoFit/>
          </a:bodyPr>
          <a:lstStyle/>
          <a:p>
            <a:r>
              <a:rPr lang="en-GB" sz="2400" b="1">
                <a:solidFill>
                  <a:srgbClr val="243774"/>
                </a:solidFill>
                <a:latin typeface="Arial" panose="020B0604020202020204" pitchFamily="34" charset="0"/>
                <a:cs typeface="Arial" panose="020B0604020202020204" pitchFamily="34" charset="0"/>
              </a:rPr>
              <a:t>Diagnostics</a:t>
            </a:r>
          </a:p>
        </p:txBody>
      </p:sp>
      <p:grpSp>
        <p:nvGrpSpPr>
          <p:cNvPr id="8" name="Group 7">
            <a:extLst>
              <a:ext uri="{FF2B5EF4-FFF2-40B4-BE49-F238E27FC236}">
                <a16:creationId xmlns:a16="http://schemas.microsoft.com/office/drawing/2014/main" id="{071541ED-C5D6-88EA-CE87-B2BCF6094758}"/>
              </a:ext>
            </a:extLst>
          </p:cNvPr>
          <p:cNvGrpSpPr/>
          <p:nvPr/>
        </p:nvGrpSpPr>
        <p:grpSpPr>
          <a:xfrm>
            <a:off x="11419525" y="24411"/>
            <a:ext cx="678357" cy="652504"/>
            <a:chOff x="5211621" y="643511"/>
            <a:chExt cx="678358" cy="673761"/>
          </a:xfrm>
        </p:grpSpPr>
        <p:sp>
          <p:nvSpPr>
            <p:cNvPr id="9" name="Flowchart: Connector 8">
              <a:extLst>
                <a:ext uri="{FF2B5EF4-FFF2-40B4-BE49-F238E27FC236}">
                  <a16:creationId xmlns:a16="http://schemas.microsoft.com/office/drawing/2014/main" id="{A22F3D62-73FB-6198-B0E8-0E4B9FBA7FAB}"/>
                </a:ext>
              </a:extLst>
            </p:cNvPr>
            <p:cNvSpPr/>
            <p:nvPr/>
          </p:nvSpPr>
          <p:spPr>
            <a:xfrm>
              <a:off x="5211621" y="643511"/>
              <a:ext cx="678358" cy="673761"/>
            </a:xfrm>
            <a:prstGeom prst="flowChartConnector">
              <a:avLst/>
            </a:prstGeom>
            <a:solidFill>
              <a:srgbClr val="CECAD8"/>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7F48FCFA-63EB-A45C-9DE8-DB91A97D491A}"/>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5295123" y="725718"/>
              <a:ext cx="511356" cy="511356"/>
            </a:xfrm>
            <a:prstGeom prst="rect">
              <a:avLst/>
            </a:prstGeom>
          </p:spPr>
        </p:pic>
      </p:grpSp>
      <p:sp>
        <p:nvSpPr>
          <p:cNvPr id="12" name="TextBox 11">
            <a:extLst>
              <a:ext uri="{FF2B5EF4-FFF2-40B4-BE49-F238E27FC236}">
                <a16:creationId xmlns:a16="http://schemas.microsoft.com/office/drawing/2014/main" id="{82B2837B-001F-0838-1F1A-9E8529478CAB}"/>
              </a:ext>
            </a:extLst>
          </p:cNvPr>
          <p:cNvSpPr txBox="1"/>
          <p:nvPr/>
        </p:nvSpPr>
        <p:spPr>
          <a:xfrm>
            <a:off x="3372934" y="285898"/>
            <a:ext cx="5336560" cy="415498"/>
          </a:xfrm>
          <a:prstGeom prst="rect">
            <a:avLst/>
          </a:prstGeom>
          <a:noFill/>
        </p:spPr>
        <p:txBody>
          <a:bodyPr wrap="square" rtlCol="0">
            <a:spAutoFit/>
          </a:bodyPr>
          <a:lstStyle/>
          <a:p>
            <a:pPr algn="ctr"/>
            <a:r>
              <a:rPr lang="en-GB" sz="2100" b="1" dirty="0">
                <a:solidFill>
                  <a:srgbClr val="002060"/>
                </a:solidFill>
                <a:latin typeface="Arial" panose="020B0604020202020204" pitchFamily="34" charset="0"/>
                <a:cs typeface="Arial" panose="020B0604020202020204" pitchFamily="34" charset="0"/>
              </a:rPr>
              <a:t>Supporting Indicators and Intelligence</a:t>
            </a:r>
          </a:p>
        </p:txBody>
      </p:sp>
      <p:pic>
        <p:nvPicPr>
          <p:cNvPr id="15" name="Picture 14">
            <a:extLst>
              <a:ext uri="{FF2B5EF4-FFF2-40B4-BE49-F238E27FC236}">
                <a16:creationId xmlns:a16="http://schemas.microsoft.com/office/drawing/2014/main" id="{951A5A9C-9A30-DD2C-F588-8A05E7429BB1}"/>
              </a:ext>
            </a:extLst>
          </p:cNvPr>
          <p:cNvPicPr>
            <a:picLocks noChangeAspect="1"/>
          </p:cNvPicPr>
          <p:nvPr/>
        </p:nvPicPr>
        <p:blipFill>
          <a:blip r:embed="rId4"/>
          <a:stretch>
            <a:fillRect/>
          </a:stretch>
        </p:blipFill>
        <p:spPr>
          <a:xfrm>
            <a:off x="0" y="0"/>
            <a:ext cx="3204516" cy="578654"/>
          </a:xfrm>
          <a:prstGeom prst="rect">
            <a:avLst/>
          </a:prstGeom>
        </p:spPr>
      </p:pic>
      <p:pic>
        <p:nvPicPr>
          <p:cNvPr id="13" name="Picture 6">
            <a:extLst>
              <a:ext uri="{FF2B5EF4-FFF2-40B4-BE49-F238E27FC236}">
                <a16:creationId xmlns:a16="http://schemas.microsoft.com/office/drawing/2014/main" id="{B767E95A-F243-2351-E172-AE97B19473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814" y="817051"/>
            <a:ext cx="10032372" cy="2497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9F767D1C-2349-1F0B-3FD6-83E70ECC39E7}"/>
              </a:ext>
            </a:extLst>
          </p:cNvPr>
          <p:cNvSpPr txBox="1"/>
          <p:nvPr/>
        </p:nvSpPr>
        <p:spPr>
          <a:xfrm>
            <a:off x="6106530" y="3641151"/>
            <a:ext cx="5880720" cy="3139321"/>
          </a:xfrm>
          <a:prstGeom prst="rect">
            <a:avLst/>
          </a:prstGeom>
          <a:noFill/>
        </p:spPr>
        <p:txBody>
          <a:bodyPr wrap="square" rtlCol="0">
            <a:spAutoFit/>
          </a:bodyPr>
          <a:lstStyle/>
          <a:p>
            <a:r>
              <a:rPr lang="en-GB" dirty="0"/>
              <a:t>Continued reduction in total waiting list size, and the longer waits are being squeezed which is positive.</a:t>
            </a:r>
          </a:p>
          <a:p>
            <a:endParaRPr lang="en-GB" dirty="0"/>
          </a:p>
          <a:p>
            <a:r>
              <a:rPr lang="en-GB" dirty="0"/>
              <a:t>By reducing the proportion over 6 weeks the % performance has improved.</a:t>
            </a:r>
          </a:p>
          <a:p>
            <a:endParaRPr lang="en-GB" dirty="0"/>
          </a:p>
          <a:p>
            <a:r>
              <a:rPr lang="en-GB" dirty="0"/>
              <a:t>At a test level, CT position worsened from 1,794 to 1,891, however DEXA, Audiology, Echo, NOUS and MRI all improved to different degrees.  </a:t>
            </a:r>
          </a:p>
          <a:p>
            <a:endParaRPr lang="en-GB" dirty="0"/>
          </a:p>
          <a:p>
            <a:r>
              <a:rPr lang="en-GB" dirty="0"/>
              <a:t>Y&amp;SFT remains of concern but improved from 4,460 to 3,624</a:t>
            </a:r>
          </a:p>
        </p:txBody>
      </p:sp>
      <p:pic>
        <p:nvPicPr>
          <p:cNvPr id="3" name="Picture 2">
            <a:extLst>
              <a:ext uri="{FF2B5EF4-FFF2-40B4-BE49-F238E27FC236}">
                <a16:creationId xmlns:a16="http://schemas.microsoft.com/office/drawing/2014/main" id="{F7C20FCE-123B-E26A-74FD-0CA358AA93DE}"/>
              </a:ext>
            </a:extLst>
          </p:cNvPr>
          <p:cNvPicPr>
            <a:picLocks noChangeAspect="1"/>
          </p:cNvPicPr>
          <p:nvPr/>
        </p:nvPicPr>
        <p:blipFill>
          <a:blip r:embed="rId6"/>
          <a:stretch>
            <a:fillRect/>
          </a:stretch>
        </p:blipFill>
        <p:spPr>
          <a:xfrm>
            <a:off x="118399" y="3914699"/>
            <a:ext cx="2429434" cy="2876659"/>
          </a:xfrm>
          <a:prstGeom prst="rect">
            <a:avLst/>
          </a:prstGeom>
        </p:spPr>
      </p:pic>
      <p:sp>
        <p:nvSpPr>
          <p:cNvPr id="6" name="TextBox 5">
            <a:extLst>
              <a:ext uri="{FF2B5EF4-FFF2-40B4-BE49-F238E27FC236}">
                <a16:creationId xmlns:a16="http://schemas.microsoft.com/office/drawing/2014/main" id="{5D901679-F44C-1013-7286-89B689DEB72D}"/>
              </a:ext>
            </a:extLst>
          </p:cNvPr>
          <p:cNvSpPr txBox="1"/>
          <p:nvPr/>
        </p:nvSpPr>
        <p:spPr>
          <a:xfrm>
            <a:off x="881359" y="3545367"/>
            <a:ext cx="903514" cy="369332"/>
          </a:xfrm>
          <a:prstGeom prst="rect">
            <a:avLst/>
          </a:prstGeom>
          <a:noFill/>
        </p:spPr>
        <p:txBody>
          <a:bodyPr wrap="square" rtlCol="0">
            <a:spAutoFit/>
          </a:bodyPr>
          <a:lstStyle/>
          <a:p>
            <a:r>
              <a:rPr lang="en-GB" dirty="0"/>
              <a:t>May 24</a:t>
            </a:r>
          </a:p>
        </p:txBody>
      </p:sp>
      <p:pic>
        <p:nvPicPr>
          <p:cNvPr id="16" name="Picture 15">
            <a:extLst>
              <a:ext uri="{FF2B5EF4-FFF2-40B4-BE49-F238E27FC236}">
                <a16:creationId xmlns:a16="http://schemas.microsoft.com/office/drawing/2014/main" id="{F52BD946-C945-4506-D8F0-6CD9D2883197}"/>
              </a:ext>
            </a:extLst>
          </p:cNvPr>
          <p:cNvPicPr>
            <a:picLocks noChangeAspect="1"/>
          </p:cNvPicPr>
          <p:nvPr/>
        </p:nvPicPr>
        <p:blipFill>
          <a:blip r:embed="rId7"/>
          <a:stretch>
            <a:fillRect/>
          </a:stretch>
        </p:blipFill>
        <p:spPr>
          <a:xfrm>
            <a:off x="2591980" y="3914698"/>
            <a:ext cx="3057706" cy="2865774"/>
          </a:xfrm>
          <a:prstGeom prst="rect">
            <a:avLst/>
          </a:prstGeom>
        </p:spPr>
      </p:pic>
      <p:sp>
        <p:nvSpPr>
          <p:cNvPr id="17" name="TextBox 16">
            <a:extLst>
              <a:ext uri="{FF2B5EF4-FFF2-40B4-BE49-F238E27FC236}">
                <a16:creationId xmlns:a16="http://schemas.microsoft.com/office/drawing/2014/main" id="{E118D7A2-4370-11F9-927E-ACDC1A0AE99E}"/>
              </a:ext>
            </a:extLst>
          </p:cNvPr>
          <p:cNvSpPr txBox="1"/>
          <p:nvPr/>
        </p:nvSpPr>
        <p:spPr>
          <a:xfrm>
            <a:off x="3669076" y="3567138"/>
            <a:ext cx="903514" cy="369332"/>
          </a:xfrm>
          <a:prstGeom prst="rect">
            <a:avLst/>
          </a:prstGeom>
          <a:noFill/>
        </p:spPr>
        <p:txBody>
          <a:bodyPr wrap="square" rtlCol="0">
            <a:spAutoFit/>
          </a:bodyPr>
          <a:lstStyle/>
          <a:p>
            <a:r>
              <a:rPr lang="en-GB" dirty="0"/>
              <a:t>June 24</a:t>
            </a:r>
          </a:p>
        </p:txBody>
      </p:sp>
    </p:spTree>
    <p:extLst>
      <p:ext uri="{BB962C8B-B14F-4D97-AF65-F5344CB8AC3E}">
        <p14:creationId xmlns:p14="http://schemas.microsoft.com/office/powerpoint/2010/main" val="2560952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911812-DD1C-7169-EEA3-A19CFD177B88}"/>
              </a:ext>
            </a:extLst>
          </p:cNvPr>
          <p:cNvSpPr txBox="1"/>
          <p:nvPr/>
        </p:nvSpPr>
        <p:spPr>
          <a:xfrm>
            <a:off x="75356" y="754879"/>
            <a:ext cx="3328714" cy="400110"/>
          </a:xfrm>
          <a:prstGeom prst="rect">
            <a:avLst/>
          </a:prstGeom>
          <a:noFill/>
        </p:spPr>
        <p:txBody>
          <a:bodyPr wrap="square" rtlCol="0">
            <a:spAutoFit/>
          </a:bodyPr>
          <a:lstStyle/>
          <a:p>
            <a:pPr algn="ctr"/>
            <a:r>
              <a:rPr lang="en-GB" sz="2000" b="1">
                <a:solidFill>
                  <a:srgbClr val="002060"/>
                </a:solidFill>
                <a:latin typeface="Arial" panose="020B0604020202020204" pitchFamily="34" charset="0"/>
                <a:cs typeface="Arial" panose="020B0604020202020204" pitchFamily="34" charset="0"/>
              </a:rPr>
              <a:t>Additional Key Indicators</a:t>
            </a:r>
          </a:p>
        </p:txBody>
      </p:sp>
      <p:sp>
        <p:nvSpPr>
          <p:cNvPr id="8" name="TextBox 7">
            <a:extLst>
              <a:ext uri="{FF2B5EF4-FFF2-40B4-BE49-F238E27FC236}">
                <a16:creationId xmlns:a16="http://schemas.microsoft.com/office/drawing/2014/main" id="{00F95729-9257-ACA8-6D37-8D1AA4D8A50A}"/>
              </a:ext>
            </a:extLst>
          </p:cNvPr>
          <p:cNvSpPr txBox="1"/>
          <p:nvPr/>
        </p:nvSpPr>
        <p:spPr>
          <a:xfrm>
            <a:off x="5320783" y="739491"/>
            <a:ext cx="5336560" cy="415498"/>
          </a:xfrm>
          <a:prstGeom prst="rect">
            <a:avLst/>
          </a:prstGeom>
          <a:noFill/>
        </p:spPr>
        <p:txBody>
          <a:bodyPr wrap="square" rtlCol="0">
            <a:spAutoFit/>
          </a:bodyPr>
          <a:lstStyle/>
          <a:p>
            <a:pPr algn="ctr"/>
            <a:r>
              <a:rPr lang="en-GB" sz="2100" b="1" dirty="0">
                <a:solidFill>
                  <a:srgbClr val="002060"/>
                </a:solidFill>
                <a:latin typeface="Arial" panose="020B0604020202020204" pitchFamily="34" charset="0"/>
                <a:cs typeface="Arial" panose="020B0604020202020204" pitchFamily="34" charset="0"/>
              </a:rPr>
              <a:t>Supporting Indicators and Intelligence</a:t>
            </a:r>
          </a:p>
        </p:txBody>
      </p:sp>
      <p:cxnSp>
        <p:nvCxnSpPr>
          <p:cNvPr id="9" name="Straight Connector 8">
            <a:extLst>
              <a:ext uri="{FF2B5EF4-FFF2-40B4-BE49-F238E27FC236}">
                <a16:creationId xmlns:a16="http://schemas.microsoft.com/office/drawing/2014/main" id="{D92A4652-3570-BD2B-C2A2-70BECC78BB76}"/>
              </a:ext>
            </a:extLst>
          </p:cNvPr>
          <p:cNvCxnSpPr/>
          <p:nvPr/>
        </p:nvCxnSpPr>
        <p:spPr>
          <a:xfrm>
            <a:off x="3529148" y="1079641"/>
            <a:ext cx="0" cy="570094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54B208C-F67F-59EE-612E-7C4E8E72171C}"/>
              </a:ext>
            </a:extLst>
          </p:cNvPr>
          <p:cNvSpPr txBox="1"/>
          <p:nvPr/>
        </p:nvSpPr>
        <p:spPr>
          <a:xfrm>
            <a:off x="10201627" y="196480"/>
            <a:ext cx="1229824" cy="461665"/>
          </a:xfrm>
          <a:prstGeom prst="rect">
            <a:avLst/>
          </a:prstGeom>
          <a:noFill/>
        </p:spPr>
        <p:txBody>
          <a:bodyPr wrap="none" rtlCol="0">
            <a:spAutoFit/>
          </a:bodyPr>
          <a:lstStyle/>
          <a:p>
            <a:r>
              <a:rPr lang="en-GB" sz="2400" b="1">
                <a:solidFill>
                  <a:srgbClr val="243774"/>
                </a:solidFill>
                <a:latin typeface="Arial" panose="020B0604020202020204" pitchFamily="34" charset="0"/>
                <a:cs typeface="Arial" panose="020B0604020202020204" pitchFamily="34" charset="0"/>
              </a:rPr>
              <a:t>Cancer</a:t>
            </a:r>
          </a:p>
        </p:txBody>
      </p:sp>
      <p:grpSp>
        <p:nvGrpSpPr>
          <p:cNvPr id="14" name="Group 13">
            <a:extLst>
              <a:ext uri="{FF2B5EF4-FFF2-40B4-BE49-F238E27FC236}">
                <a16:creationId xmlns:a16="http://schemas.microsoft.com/office/drawing/2014/main" id="{CF7AFA62-3083-39A5-7B8D-29C61E4B069E}"/>
              </a:ext>
            </a:extLst>
          </p:cNvPr>
          <p:cNvGrpSpPr/>
          <p:nvPr/>
        </p:nvGrpSpPr>
        <p:grpSpPr>
          <a:xfrm>
            <a:off x="11431451" y="90433"/>
            <a:ext cx="678356" cy="673761"/>
            <a:chOff x="4472197" y="4180408"/>
            <a:chExt cx="678359" cy="673762"/>
          </a:xfrm>
        </p:grpSpPr>
        <p:sp>
          <p:nvSpPr>
            <p:cNvPr id="15" name="Flowchart: Connector 14">
              <a:extLst>
                <a:ext uri="{FF2B5EF4-FFF2-40B4-BE49-F238E27FC236}">
                  <a16:creationId xmlns:a16="http://schemas.microsoft.com/office/drawing/2014/main" id="{0D52138D-83C4-888E-8044-66CF1E3B0775}"/>
                </a:ext>
              </a:extLst>
            </p:cNvPr>
            <p:cNvSpPr/>
            <p:nvPr/>
          </p:nvSpPr>
          <p:spPr>
            <a:xfrm>
              <a:off x="4472197" y="4180408"/>
              <a:ext cx="678359" cy="673762"/>
            </a:xfrm>
            <a:prstGeom prst="flowChartConnector">
              <a:avLst/>
            </a:prstGeom>
            <a:solidFill>
              <a:srgbClr val="FAEFE0"/>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 black background with a black square&#10;&#10;Description automatically generated with medium confidence">
              <a:extLst>
                <a:ext uri="{FF2B5EF4-FFF2-40B4-BE49-F238E27FC236}">
                  <a16:creationId xmlns:a16="http://schemas.microsoft.com/office/drawing/2014/main" id="{8B589179-A0EF-653B-6355-9AF65FD6729E}"/>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4555698" y="4266559"/>
              <a:ext cx="511356" cy="511357"/>
            </a:xfrm>
            <a:prstGeom prst="rect">
              <a:avLst/>
            </a:prstGeom>
          </p:spPr>
        </p:pic>
      </p:grpSp>
      <p:pic>
        <p:nvPicPr>
          <p:cNvPr id="19" name="Picture 18">
            <a:extLst>
              <a:ext uri="{FF2B5EF4-FFF2-40B4-BE49-F238E27FC236}">
                <a16:creationId xmlns:a16="http://schemas.microsoft.com/office/drawing/2014/main" id="{C761D186-9206-9189-50F1-39CD0F9F7434}"/>
              </a:ext>
            </a:extLst>
          </p:cNvPr>
          <p:cNvPicPr>
            <a:picLocks noChangeAspect="1"/>
          </p:cNvPicPr>
          <p:nvPr/>
        </p:nvPicPr>
        <p:blipFill>
          <a:blip r:embed="rId4"/>
          <a:stretch>
            <a:fillRect/>
          </a:stretch>
        </p:blipFill>
        <p:spPr>
          <a:xfrm>
            <a:off x="0" y="0"/>
            <a:ext cx="3204516" cy="578654"/>
          </a:xfrm>
          <a:prstGeom prst="rect">
            <a:avLst/>
          </a:prstGeom>
        </p:spPr>
      </p:pic>
      <p:sp>
        <p:nvSpPr>
          <p:cNvPr id="7" name="TextBox 6">
            <a:extLst>
              <a:ext uri="{FF2B5EF4-FFF2-40B4-BE49-F238E27FC236}">
                <a16:creationId xmlns:a16="http://schemas.microsoft.com/office/drawing/2014/main" id="{1D741EFE-97DB-4A09-7388-325A1EA39ECB}"/>
              </a:ext>
            </a:extLst>
          </p:cNvPr>
          <p:cNvSpPr txBox="1"/>
          <p:nvPr/>
        </p:nvSpPr>
        <p:spPr>
          <a:xfrm>
            <a:off x="3669309" y="1203607"/>
            <a:ext cx="8286949" cy="1066959"/>
          </a:xfrm>
          <a:prstGeom prst="rect">
            <a:avLst/>
          </a:prstGeom>
          <a:solidFill>
            <a:srgbClr val="FAEFE0"/>
          </a:solidFill>
          <a:ln>
            <a:noFill/>
          </a:ln>
        </p:spPr>
        <p:txBody>
          <a:bodyPr wrap="square" rtlCol="0">
            <a:spAutoFit/>
          </a:bodyPr>
          <a:lstStyle/>
          <a:p>
            <a:pPr>
              <a:spcAft>
                <a:spcPts val="400"/>
              </a:spcAft>
            </a:pPr>
            <a:r>
              <a:rPr lang="en-GB" sz="1200" b="1" dirty="0">
                <a:solidFill>
                  <a:srgbClr val="444444"/>
                </a:solidFill>
                <a:latin typeface="Arial" panose="020B0604020202020204" pitchFamily="34" charset="0"/>
                <a:cs typeface="Arial" panose="020B0604020202020204" pitchFamily="34" charset="0"/>
              </a:rPr>
              <a:t>Faster diagnosis </a:t>
            </a:r>
            <a:r>
              <a:rPr lang="en-GB" sz="1200" dirty="0">
                <a:solidFill>
                  <a:srgbClr val="444444"/>
                </a:solidFill>
                <a:latin typeface="Arial" panose="020B0604020202020204" pitchFamily="34" charset="0"/>
                <a:cs typeface="Arial" panose="020B0604020202020204" pitchFamily="34" charset="0"/>
              </a:rPr>
              <a:t>performance was </a:t>
            </a:r>
            <a:r>
              <a:rPr lang="en-GB" sz="1200" b="1" dirty="0">
                <a:solidFill>
                  <a:srgbClr val="444444"/>
                </a:solidFill>
                <a:latin typeface="Arial" panose="020B0604020202020204" pitchFamily="34" charset="0"/>
                <a:cs typeface="Arial" panose="020B0604020202020204" pitchFamily="34" charset="0"/>
              </a:rPr>
              <a:t>75.6%</a:t>
            </a:r>
            <a:r>
              <a:rPr lang="en-GB" sz="1200" dirty="0">
                <a:solidFill>
                  <a:srgbClr val="444444"/>
                </a:solidFill>
                <a:latin typeface="Arial" panose="020B0604020202020204" pitchFamily="34" charset="0"/>
                <a:cs typeface="Arial" panose="020B0604020202020204" pitchFamily="34" charset="0"/>
              </a:rPr>
              <a:t> against a target of </a:t>
            </a:r>
            <a:r>
              <a:rPr lang="en-GB" sz="1200" b="1" dirty="0">
                <a:solidFill>
                  <a:srgbClr val="444444"/>
                </a:solidFill>
                <a:latin typeface="Arial" panose="020B0604020202020204" pitchFamily="34" charset="0"/>
                <a:cs typeface="Arial" panose="020B0604020202020204" pitchFamily="34" charset="0"/>
              </a:rPr>
              <a:t>74.4%</a:t>
            </a:r>
            <a:r>
              <a:rPr lang="en-GB" sz="1200" dirty="0">
                <a:solidFill>
                  <a:srgbClr val="444444"/>
                </a:solidFill>
                <a:latin typeface="Arial" panose="020B0604020202020204" pitchFamily="34" charset="0"/>
                <a:cs typeface="Arial" panose="020B0604020202020204" pitchFamily="34" charset="0"/>
              </a:rPr>
              <a:t>.  Although recent months have been comparatively high compared to 2023, trends on the chart opposite are showing common cause variation no significant change; which reflects a fluctuating position over the mid point against this standard. </a:t>
            </a:r>
          </a:p>
          <a:p>
            <a:pPr>
              <a:spcAft>
                <a:spcPts val="400"/>
              </a:spcAft>
            </a:pPr>
            <a:r>
              <a:rPr lang="en-GB" sz="1200" dirty="0">
                <a:solidFill>
                  <a:srgbClr val="444444"/>
                </a:solidFill>
                <a:latin typeface="Arial" panose="020B0604020202020204" pitchFamily="34" charset="0"/>
                <a:cs typeface="Arial" panose="020B0604020202020204" pitchFamily="34" charset="0"/>
              </a:rPr>
              <a:t>However, although they are red against plan in May (74.8% against a plan of 77%), </a:t>
            </a:r>
            <a:r>
              <a:rPr lang="en-GB" sz="1200" b="1" dirty="0">
                <a:solidFill>
                  <a:srgbClr val="444444"/>
                </a:solidFill>
                <a:latin typeface="Arial" panose="020B0604020202020204" pitchFamily="34" charset="0"/>
                <a:cs typeface="Arial" panose="020B0604020202020204" pitchFamily="34" charset="0"/>
              </a:rPr>
              <a:t>NLAG have demonstrated special cause variation of an improving nature. </a:t>
            </a:r>
            <a:endParaRPr lang="en-GB" sz="1200" dirty="0">
              <a:solidFill>
                <a:srgbClr val="444444"/>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BBEA3D77-F956-F6DB-070A-395C974DD56D}"/>
              </a:ext>
            </a:extLst>
          </p:cNvPr>
          <p:cNvPicPr>
            <a:picLocks noChangeAspect="1"/>
          </p:cNvPicPr>
          <p:nvPr/>
        </p:nvPicPr>
        <p:blipFill>
          <a:blip r:embed="rId5"/>
          <a:stretch>
            <a:fillRect/>
          </a:stretch>
        </p:blipFill>
        <p:spPr>
          <a:xfrm>
            <a:off x="90714" y="1123184"/>
            <a:ext cx="3383436" cy="2951389"/>
          </a:xfrm>
          <a:prstGeom prst="rect">
            <a:avLst/>
          </a:prstGeom>
        </p:spPr>
      </p:pic>
      <p:pic>
        <p:nvPicPr>
          <p:cNvPr id="13" name="Picture 12">
            <a:extLst>
              <a:ext uri="{FF2B5EF4-FFF2-40B4-BE49-F238E27FC236}">
                <a16:creationId xmlns:a16="http://schemas.microsoft.com/office/drawing/2014/main" id="{8A657831-C536-FB93-6753-F7CAC476465A}"/>
              </a:ext>
            </a:extLst>
          </p:cNvPr>
          <p:cNvPicPr>
            <a:picLocks noChangeAspect="1"/>
          </p:cNvPicPr>
          <p:nvPr/>
        </p:nvPicPr>
        <p:blipFill>
          <a:blip r:embed="rId6"/>
          <a:stretch>
            <a:fillRect/>
          </a:stretch>
        </p:blipFill>
        <p:spPr>
          <a:xfrm>
            <a:off x="102997" y="4074573"/>
            <a:ext cx="3371153" cy="2706776"/>
          </a:xfrm>
          <a:prstGeom prst="rect">
            <a:avLst/>
          </a:prstGeom>
        </p:spPr>
      </p:pic>
      <p:pic>
        <p:nvPicPr>
          <p:cNvPr id="5" name="Picture 4">
            <a:extLst>
              <a:ext uri="{FF2B5EF4-FFF2-40B4-BE49-F238E27FC236}">
                <a16:creationId xmlns:a16="http://schemas.microsoft.com/office/drawing/2014/main" id="{9DE8B7D2-1029-B4BE-6C75-9D945FC11A88}"/>
              </a:ext>
            </a:extLst>
          </p:cNvPr>
          <p:cNvPicPr>
            <a:picLocks noChangeAspect="1"/>
          </p:cNvPicPr>
          <p:nvPr/>
        </p:nvPicPr>
        <p:blipFill>
          <a:blip r:embed="rId7"/>
          <a:stretch>
            <a:fillRect/>
          </a:stretch>
        </p:blipFill>
        <p:spPr>
          <a:xfrm>
            <a:off x="3654227" y="2960697"/>
            <a:ext cx="8286950" cy="3738052"/>
          </a:xfrm>
          <a:prstGeom prst="rect">
            <a:avLst/>
          </a:prstGeom>
        </p:spPr>
      </p:pic>
      <p:sp>
        <p:nvSpPr>
          <p:cNvPr id="6" name="TextBox 5">
            <a:extLst>
              <a:ext uri="{FF2B5EF4-FFF2-40B4-BE49-F238E27FC236}">
                <a16:creationId xmlns:a16="http://schemas.microsoft.com/office/drawing/2014/main" id="{0C4B0DF5-2A6D-2DA9-7520-5B70998E4C82}"/>
              </a:ext>
            </a:extLst>
          </p:cNvPr>
          <p:cNvSpPr txBox="1"/>
          <p:nvPr/>
        </p:nvSpPr>
        <p:spPr>
          <a:xfrm>
            <a:off x="5320783" y="2391129"/>
            <a:ext cx="5336560" cy="415498"/>
          </a:xfrm>
          <a:prstGeom prst="rect">
            <a:avLst/>
          </a:prstGeom>
          <a:noFill/>
        </p:spPr>
        <p:txBody>
          <a:bodyPr wrap="square" rtlCol="0">
            <a:spAutoFit/>
          </a:bodyPr>
          <a:lstStyle/>
          <a:p>
            <a:pPr algn="ctr"/>
            <a:r>
              <a:rPr lang="en-GB" sz="2100" b="1" dirty="0">
                <a:solidFill>
                  <a:srgbClr val="002060"/>
                </a:solidFill>
                <a:latin typeface="Arial" panose="020B0604020202020204" pitchFamily="34" charset="0"/>
                <a:cs typeface="Arial" panose="020B0604020202020204" pitchFamily="34" charset="0"/>
              </a:rPr>
              <a:t>Waiting time by site</a:t>
            </a:r>
          </a:p>
        </p:txBody>
      </p:sp>
    </p:spTree>
    <p:extLst>
      <p:ext uri="{BB962C8B-B14F-4D97-AF65-F5344CB8AC3E}">
        <p14:creationId xmlns:p14="http://schemas.microsoft.com/office/powerpoint/2010/main" val="2164083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82F018F-0862-764C-5F86-1B4F08E3E737}"/>
              </a:ext>
            </a:extLst>
          </p:cNvPr>
          <p:cNvSpPr txBox="1"/>
          <p:nvPr/>
        </p:nvSpPr>
        <p:spPr>
          <a:xfrm>
            <a:off x="2456120" y="-37174"/>
            <a:ext cx="9165265" cy="523220"/>
          </a:xfrm>
          <a:prstGeom prst="rect">
            <a:avLst/>
          </a:prstGeom>
          <a:noFill/>
        </p:spPr>
        <p:txBody>
          <a:bodyPr wrap="square" rtlCol="0">
            <a:spAutoFit/>
          </a:bodyPr>
          <a:lstStyle/>
          <a:p>
            <a:r>
              <a:rPr lang="en-GB" sz="2800" b="1">
                <a:latin typeface="Calibri" panose="020F0502020204030204" pitchFamily="34" charset="0"/>
                <a:cs typeface="Calibri" panose="020F0502020204030204" pitchFamily="34" charset="0"/>
              </a:rPr>
              <a:t>HNY ICB Strategy, Planning and Reporting Framework</a:t>
            </a:r>
          </a:p>
        </p:txBody>
      </p:sp>
      <p:pic>
        <p:nvPicPr>
          <p:cNvPr id="4" name="Picture 3">
            <a:extLst>
              <a:ext uri="{FF2B5EF4-FFF2-40B4-BE49-F238E27FC236}">
                <a16:creationId xmlns:a16="http://schemas.microsoft.com/office/drawing/2014/main" id="{5E5E4E3C-AF8B-6F43-8DF9-B8AEFD0D3130}"/>
              </a:ext>
            </a:extLst>
          </p:cNvPr>
          <p:cNvPicPr>
            <a:picLocks noChangeAspect="1"/>
          </p:cNvPicPr>
          <p:nvPr/>
        </p:nvPicPr>
        <p:blipFill>
          <a:blip r:embed="rId2"/>
          <a:stretch>
            <a:fillRect/>
          </a:stretch>
        </p:blipFill>
        <p:spPr>
          <a:xfrm>
            <a:off x="944242" y="568959"/>
            <a:ext cx="10303515" cy="6215383"/>
          </a:xfrm>
          <a:prstGeom prst="rect">
            <a:avLst/>
          </a:prstGeom>
        </p:spPr>
      </p:pic>
    </p:spTree>
    <p:extLst>
      <p:ext uri="{BB962C8B-B14F-4D97-AF65-F5344CB8AC3E}">
        <p14:creationId xmlns:p14="http://schemas.microsoft.com/office/powerpoint/2010/main" val="111399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F28863-8285-CD16-27FB-9040002FC85E}"/>
              </a:ext>
            </a:extLst>
          </p:cNvPr>
          <p:cNvSpPr txBox="1"/>
          <p:nvPr/>
        </p:nvSpPr>
        <p:spPr>
          <a:xfrm>
            <a:off x="8821559" y="214596"/>
            <a:ext cx="2648482" cy="461665"/>
          </a:xfrm>
          <a:prstGeom prst="rect">
            <a:avLst/>
          </a:prstGeom>
          <a:noFill/>
        </p:spPr>
        <p:txBody>
          <a:bodyPr wrap="none" rtlCol="0">
            <a:spAutoFit/>
          </a:bodyPr>
          <a:lstStyle/>
          <a:p>
            <a:r>
              <a:rPr lang="en-GB" sz="2400" b="1">
                <a:solidFill>
                  <a:srgbClr val="243774"/>
                </a:solidFill>
                <a:latin typeface="Arial" panose="020B0604020202020204" pitchFamily="34" charset="0"/>
                <a:cs typeface="Arial" panose="020B0604020202020204" pitchFamily="34" charset="0"/>
              </a:rPr>
              <a:t>Community Care</a:t>
            </a:r>
          </a:p>
        </p:txBody>
      </p:sp>
      <p:sp>
        <p:nvSpPr>
          <p:cNvPr id="12" name="TextBox 11">
            <a:extLst>
              <a:ext uri="{FF2B5EF4-FFF2-40B4-BE49-F238E27FC236}">
                <a16:creationId xmlns:a16="http://schemas.microsoft.com/office/drawing/2014/main" id="{01EC6D53-4949-6B6A-B8E3-0488625A0773}"/>
              </a:ext>
            </a:extLst>
          </p:cNvPr>
          <p:cNvSpPr txBox="1"/>
          <p:nvPr/>
        </p:nvSpPr>
        <p:spPr>
          <a:xfrm>
            <a:off x="61461" y="724716"/>
            <a:ext cx="3352298" cy="400110"/>
          </a:xfrm>
          <a:prstGeom prst="rect">
            <a:avLst/>
          </a:prstGeom>
          <a:noFill/>
        </p:spPr>
        <p:txBody>
          <a:bodyPr wrap="square" rtlCol="0">
            <a:spAutoFit/>
          </a:bodyPr>
          <a:lstStyle/>
          <a:p>
            <a:pPr algn="ctr"/>
            <a:r>
              <a:rPr lang="en-GB" sz="2000" b="1">
                <a:solidFill>
                  <a:srgbClr val="002060"/>
                </a:solidFill>
                <a:latin typeface="Arial" panose="020B0604020202020204" pitchFamily="34" charset="0"/>
                <a:cs typeface="Arial" panose="020B0604020202020204" pitchFamily="34" charset="0"/>
              </a:rPr>
              <a:t>Additional Key Indicators</a:t>
            </a:r>
          </a:p>
        </p:txBody>
      </p:sp>
      <p:sp>
        <p:nvSpPr>
          <p:cNvPr id="14" name="TextBox 13">
            <a:extLst>
              <a:ext uri="{FF2B5EF4-FFF2-40B4-BE49-F238E27FC236}">
                <a16:creationId xmlns:a16="http://schemas.microsoft.com/office/drawing/2014/main" id="{970C9FBE-4F87-0543-21CA-94DF712AC618}"/>
              </a:ext>
            </a:extLst>
          </p:cNvPr>
          <p:cNvSpPr txBox="1"/>
          <p:nvPr/>
        </p:nvSpPr>
        <p:spPr>
          <a:xfrm>
            <a:off x="5658937" y="709328"/>
            <a:ext cx="5336560" cy="415498"/>
          </a:xfrm>
          <a:prstGeom prst="rect">
            <a:avLst/>
          </a:prstGeom>
          <a:noFill/>
        </p:spPr>
        <p:txBody>
          <a:bodyPr wrap="square" rtlCol="0">
            <a:spAutoFit/>
          </a:bodyPr>
          <a:lstStyle/>
          <a:p>
            <a:pPr algn="ctr"/>
            <a:r>
              <a:rPr lang="en-GB" sz="2100" b="1" dirty="0">
                <a:solidFill>
                  <a:srgbClr val="002060"/>
                </a:solidFill>
                <a:latin typeface="Arial" panose="020B0604020202020204" pitchFamily="34" charset="0"/>
                <a:cs typeface="Arial" panose="020B0604020202020204" pitchFamily="34" charset="0"/>
              </a:rPr>
              <a:t>Supporting Indicators and Intelligence</a:t>
            </a:r>
          </a:p>
        </p:txBody>
      </p:sp>
      <p:cxnSp>
        <p:nvCxnSpPr>
          <p:cNvPr id="15" name="Straight Connector 14">
            <a:extLst>
              <a:ext uri="{FF2B5EF4-FFF2-40B4-BE49-F238E27FC236}">
                <a16:creationId xmlns:a16="http://schemas.microsoft.com/office/drawing/2014/main" id="{781B1F69-F347-305A-37DE-7A7D3C5027C8}"/>
              </a:ext>
            </a:extLst>
          </p:cNvPr>
          <p:cNvCxnSpPr>
            <a:cxnSpLocks/>
          </p:cNvCxnSpPr>
          <p:nvPr/>
        </p:nvCxnSpPr>
        <p:spPr>
          <a:xfrm>
            <a:off x="3657599" y="932287"/>
            <a:ext cx="0" cy="5700947"/>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299D6E44-05E5-3D6C-7194-6769775DE223}"/>
              </a:ext>
            </a:extLst>
          </p:cNvPr>
          <p:cNvPicPr>
            <a:picLocks noChangeAspect="1"/>
          </p:cNvPicPr>
          <p:nvPr/>
        </p:nvPicPr>
        <p:blipFill>
          <a:blip r:embed="rId3"/>
          <a:stretch>
            <a:fillRect/>
          </a:stretch>
        </p:blipFill>
        <p:spPr>
          <a:xfrm>
            <a:off x="0" y="0"/>
            <a:ext cx="3204516" cy="578654"/>
          </a:xfrm>
          <a:prstGeom prst="rect">
            <a:avLst/>
          </a:prstGeom>
        </p:spPr>
      </p:pic>
      <p:sp>
        <p:nvSpPr>
          <p:cNvPr id="5" name="TextBox 4">
            <a:extLst>
              <a:ext uri="{FF2B5EF4-FFF2-40B4-BE49-F238E27FC236}">
                <a16:creationId xmlns:a16="http://schemas.microsoft.com/office/drawing/2014/main" id="{5E4CFD3C-8FE9-9ABE-82D7-25604535EE63}"/>
              </a:ext>
            </a:extLst>
          </p:cNvPr>
          <p:cNvSpPr txBox="1"/>
          <p:nvPr/>
        </p:nvSpPr>
        <p:spPr>
          <a:xfrm>
            <a:off x="3657599" y="1157893"/>
            <a:ext cx="5762561" cy="276999"/>
          </a:xfrm>
          <a:prstGeom prst="rect">
            <a:avLst/>
          </a:prstGeom>
          <a:noFill/>
        </p:spPr>
        <p:txBody>
          <a:bodyPr wrap="square" rtlCol="0">
            <a:spAutoFit/>
          </a:bodyPr>
          <a:lstStyle/>
          <a:p>
            <a:r>
              <a:rPr lang="en-GB" sz="1200" b="1" dirty="0">
                <a:solidFill>
                  <a:srgbClr val="002060"/>
                </a:solidFill>
                <a:latin typeface="Arial" panose="020B0604020202020204" pitchFamily="34" charset="0"/>
                <a:cs typeface="Arial" panose="020B0604020202020204" pitchFamily="34" charset="0"/>
              </a:rPr>
              <a:t>Number of patients waiting over 52 weeks split by service and provider </a:t>
            </a:r>
          </a:p>
        </p:txBody>
      </p:sp>
      <p:grpSp>
        <p:nvGrpSpPr>
          <p:cNvPr id="3" name="Group 2">
            <a:extLst>
              <a:ext uri="{FF2B5EF4-FFF2-40B4-BE49-F238E27FC236}">
                <a16:creationId xmlns:a16="http://schemas.microsoft.com/office/drawing/2014/main" id="{86F626BD-9145-5509-770A-7E0D4A2D9EE7}"/>
              </a:ext>
            </a:extLst>
          </p:cNvPr>
          <p:cNvGrpSpPr/>
          <p:nvPr/>
        </p:nvGrpSpPr>
        <p:grpSpPr>
          <a:xfrm>
            <a:off x="11392572" y="56824"/>
            <a:ext cx="678358" cy="652504"/>
            <a:chOff x="4415572" y="51548"/>
            <a:chExt cx="678358" cy="652504"/>
          </a:xfrm>
        </p:grpSpPr>
        <p:sp>
          <p:nvSpPr>
            <p:cNvPr id="9" name="Flowchart: Connector 8">
              <a:extLst>
                <a:ext uri="{FF2B5EF4-FFF2-40B4-BE49-F238E27FC236}">
                  <a16:creationId xmlns:a16="http://schemas.microsoft.com/office/drawing/2014/main" id="{6B15CD69-5DA7-7C8F-A2A6-C96D638C4F14}"/>
                </a:ext>
              </a:extLst>
            </p:cNvPr>
            <p:cNvSpPr/>
            <p:nvPr/>
          </p:nvSpPr>
          <p:spPr>
            <a:xfrm>
              <a:off x="4415572" y="51548"/>
              <a:ext cx="678358" cy="652504"/>
            </a:xfrm>
            <a:prstGeom prst="flowChartConnector">
              <a:avLst/>
            </a:prstGeom>
            <a:solidFill>
              <a:srgbClr val="D5EB74"/>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AF786E8A-0D92-0D18-6EE7-2B675CBF31ED}"/>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502884" y="120406"/>
              <a:ext cx="520206" cy="520206"/>
            </a:xfrm>
            <a:prstGeom prst="rect">
              <a:avLst/>
            </a:prstGeom>
          </p:spPr>
        </p:pic>
      </p:grpSp>
      <p:sp>
        <p:nvSpPr>
          <p:cNvPr id="17" name="TextBox 16">
            <a:extLst>
              <a:ext uri="{FF2B5EF4-FFF2-40B4-BE49-F238E27FC236}">
                <a16:creationId xmlns:a16="http://schemas.microsoft.com/office/drawing/2014/main" id="{67C58993-9971-2D08-1FDE-18FC17109C52}"/>
              </a:ext>
            </a:extLst>
          </p:cNvPr>
          <p:cNvSpPr txBox="1"/>
          <p:nvPr/>
        </p:nvSpPr>
        <p:spPr>
          <a:xfrm>
            <a:off x="3755027" y="4164620"/>
            <a:ext cx="8207850" cy="2677656"/>
          </a:xfrm>
          <a:prstGeom prst="rect">
            <a:avLst/>
          </a:prstGeom>
          <a:noFill/>
        </p:spPr>
        <p:txBody>
          <a:bodyPr wrap="square" lIns="91440" tIns="45720" rIns="91440" bIns="45720" rtlCol="0" anchor="t">
            <a:spAutoFit/>
          </a:bodyPr>
          <a:lstStyle/>
          <a:p>
            <a:r>
              <a:rPr lang="en-US" sz="1200" b="1" dirty="0"/>
              <a:t>Community Waiting Lists</a:t>
            </a:r>
          </a:p>
          <a:p>
            <a:pPr marL="285750" indent="-285750">
              <a:buFont typeface="Arial" panose="020B0604020202020204" pitchFamily="34" charset="0"/>
              <a:buChar char="•"/>
            </a:pPr>
            <a:r>
              <a:rPr lang="en-US" sz="1200" dirty="0"/>
              <a:t>Y&amp;SFT have developed an options appraisal to review improvement opportunities in CYP therapy areas which has been completed and will be presented at the communications session in September. </a:t>
            </a:r>
          </a:p>
          <a:p>
            <a:pPr marL="285750" indent="-285750">
              <a:buFont typeface="Arial" panose="020B0604020202020204" pitchFamily="34" charset="0"/>
              <a:buChar char="•"/>
            </a:pPr>
            <a:r>
              <a:rPr lang="en-US" sz="1200" dirty="0"/>
              <a:t>HNY have nominated a representative to attend the newly established NEY Community Services waiting times recovery steering group with focus to be on improvement in; MSK, Audiology, Community </a:t>
            </a:r>
            <a:r>
              <a:rPr lang="en-US" sz="1200" dirty="0" err="1"/>
              <a:t>Paediatrics</a:t>
            </a:r>
            <a:r>
              <a:rPr lang="en-US" sz="1200" dirty="0"/>
              <a:t> and CYP </a:t>
            </a:r>
            <a:r>
              <a:rPr lang="en-US" sz="1200" dirty="0" err="1"/>
              <a:t>SaLT</a:t>
            </a:r>
            <a:r>
              <a:rPr lang="en-US" sz="1200" dirty="0"/>
              <a:t>.  </a:t>
            </a:r>
          </a:p>
          <a:p>
            <a:endParaRPr lang="en-GB" sz="1200" dirty="0"/>
          </a:p>
          <a:p>
            <a:r>
              <a:rPr lang="en-GB" sz="1200" b="1" dirty="0"/>
              <a:t>Virtual Wards</a:t>
            </a:r>
            <a:endParaRPr lang="en-GB" sz="1200" dirty="0"/>
          </a:p>
          <a:p>
            <a:pPr marL="285750" indent="-285750">
              <a:buFont typeface="Arial" panose="020B0604020202020204" pitchFamily="34" charset="0"/>
              <a:buChar char="•"/>
            </a:pPr>
            <a:r>
              <a:rPr lang="en-US" sz="1200" dirty="0"/>
              <a:t>95% capacity delivery against plan. </a:t>
            </a:r>
          </a:p>
          <a:p>
            <a:pPr marL="285750" indent="-285750">
              <a:buFont typeface="Arial" panose="020B0604020202020204" pitchFamily="34" charset="0"/>
              <a:buChar char="•"/>
            </a:pPr>
            <a:r>
              <a:rPr lang="en-US" sz="1200" dirty="0"/>
              <a:t>The shortfall is as a result of DQ issues associated with </a:t>
            </a:r>
            <a:r>
              <a:rPr lang="en-US" sz="1200" dirty="0" err="1"/>
              <a:t>NLaG’s</a:t>
            </a:r>
            <a:r>
              <a:rPr lang="en-US" sz="1200" dirty="0"/>
              <a:t> reporting, meaning open beds are omitted from the </a:t>
            </a:r>
            <a:r>
              <a:rPr lang="en-US" sz="1200" dirty="0" err="1"/>
              <a:t>SitRep</a:t>
            </a:r>
            <a:r>
              <a:rPr lang="en-US" sz="1200" dirty="0"/>
              <a:t>. YSFT have also re-profiled their cystic fibrosis virtual ward which has reduced from 10 virtual beds to 3. This is as a result of the acuity of patients which is a very specifically monitored patient cohort and them never having more than 2-3 patients on the virtual ward at any one time. </a:t>
            </a:r>
          </a:p>
          <a:p>
            <a:pPr marL="285750" indent="-285750">
              <a:buFont typeface="Arial" panose="020B0604020202020204" pitchFamily="34" charset="0"/>
              <a:buChar char="•"/>
            </a:pPr>
            <a:r>
              <a:rPr lang="en-US" sz="1200" dirty="0" err="1"/>
              <a:t>Utilisation</a:t>
            </a:r>
            <a:r>
              <a:rPr lang="en-US" sz="1200" dirty="0"/>
              <a:t> and occupancy rates are fluctuating but continue to incrementally trend positively. </a:t>
            </a:r>
          </a:p>
          <a:p>
            <a:endParaRPr lang="en-GB" sz="1200" b="1" dirty="0"/>
          </a:p>
        </p:txBody>
      </p:sp>
      <p:pic>
        <p:nvPicPr>
          <p:cNvPr id="8" name="Picture 7">
            <a:extLst>
              <a:ext uri="{FF2B5EF4-FFF2-40B4-BE49-F238E27FC236}">
                <a16:creationId xmlns:a16="http://schemas.microsoft.com/office/drawing/2014/main" id="{45950FE2-7837-A697-BCBE-5C6D6866B1D4}"/>
              </a:ext>
            </a:extLst>
          </p:cNvPr>
          <p:cNvPicPr>
            <a:picLocks noChangeAspect="1"/>
          </p:cNvPicPr>
          <p:nvPr/>
        </p:nvPicPr>
        <p:blipFill>
          <a:blip r:embed="rId5"/>
          <a:stretch>
            <a:fillRect/>
          </a:stretch>
        </p:blipFill>
        <p:spPr>
          <a:xfrm>
            <a:off x="3710392" y="1488028"/>
            <a:ext cx="8252488" cy="2391943"/>
          </a:xfrm>
          <a:prstGeom prst="rect">
            <a:avLst/>
          </a:prstGeom>
        </p:spPr>
      </p:pic>
      <p:sp>
        <p:nvSpPr>
          <p:cNvPr id="18" name="Oval 17">
            <a:extLst>
              <a:ext uri="{FF2B5EF4-FFF2-40B4-BE49-F238E27FC236}">
                <a16:creationId xmlns:a16="http://schemas.microsoft.com/office/drawing/2014/main" id="{433C85CC-D35B-DE66-2B7B-5DBA7B7533B1}"/>
              </a:ext>
            </a:extLst>
          </p:cNvPr>
          <p:cNvSpPr/>
          <p:nvPr/>
        </p:nvSpPr>
        <p:spPr>
          <a:xfrm>
            <a:off x="11075617" y="3310127"/>
            <a:ext cx="887262" cy="62297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028624A2-1321-23FA-4B01-2AD9C1766573}"/>
              </a:ext>
            </a:extLst>
          </p:cNvPr>
          <p:cNvSpPr/>
          <p:nvPr/>
        </p:nvSpPr>
        <p:spPr>
          <a:xfrm>
            <a:off x="8692451" y="2246659"/>
            <a:ext cx="478981" cy="49189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1">
            <a:extLst>
              <a:ext uri="{FF2B5EF4-FFF2-40B4-BE49-F238E27FC236}">
                <a16:creationId xmlns:a16="http://schemas.microsoft.com/office/drawing/2014/main" id="{CF38FC4F-D087-F1F0-0AFE-94AC27C846FF}"/>
              </a:ext>
            </a:extLst>
          </p:cNvPr>
          <p:cNvGraphicFramePr>
            <a:graphicFrameLocks noGrp="1"/>
          </p:cNvGraphicFramePr>
          <p:nvPr/>
        </p:nvGraphicFramePr>
        <p:xfrm>
          <a:off x="137673" y="4928617"/>
          <a:ext cx="3393182" cy="1805824"/>
        </p:xfrm>
        <a:graphic>
          <a:graphicData uri="http://schemas.openxmlformats.org/drawingml/2006/table">
            <a:tbl>
              <a:tblPr/>
              <a:tblGrid>
                <a:gridCol w="851411">
                  <a:extLst>
                    <a:ext uri="{9D8B030D-6E8A-4147-A177-3AD203B41FA5}">
                      <a16:colId xmlns:a16="http://schemas.microsoft.com/office/drawing/2014/main" val="1127345208"/>
                    </a:ext>
                  </a:extLst>
                </a:gridCol>
                <a:gridCol w="282419">
                  <a:extLst>
                    <a:ext uri="{9D8B030D-6E8A-4147-A177-3AD203B41FA5}">
                      <a16:colId xmlns:a16="http://schemas.microsoft.com/office/drawing/2014/main" val="2347667302"/>
                    </a:ext>
                  </a:extLst>
                </a:gridCol>
                <a:gridCol w="282419">
                  <a:extLst>
                    <a:ext uri="{9D8B030D-6E8A-4147-A177-3AD203B41FA5}">
                      <a16:colId xmlns:a16="http://schemas.microsoft.com/office/drawing/2014/main" val="1352404419"/>
                    </a:ext>
                  </a:extLst>
                </a:gridCol>
                <a:gridCol w="282419">
                  <a:extLst>
                    <a:ext uri="{9D8B030D-6E8A-4147-A177-3AD203B41FA5}">
                      <a16:colId xmlns:a16="http://schemas.microsoft.com/office/drawing/2014/main" val="1881487156"/>
                    </a:ext>
                  </a:extLst>
                </a:gridCol>
                <a:gridCol w="282419">
                  <a:extLst>
                    <a:ext uri="{9D8B030D-6E8A-4147-A177-3AD203B41FA5}">
                      <a16:colId xmlns:a16="http://schemas.microsoft.com/office/drawing/2014/main" val="2727706663"/>
                    </a:ext>
                  </a:extLst>
                </a:gridCol>
                <a:gridCol w="282419">
                  <a:extLst>
                    <a:ext uri="{9D8B030D-6E8A-4147-A177-3AD203B41FA5}">
                      <a16:colId xmlns:a16="http://schemas.microsoft.com/office/drawing/2014/main" val="1561749761"/>
                    </a:ext>
                  </a:extLst>
                </a:gridCol>
                <a:gridCol w="282419">
                  <a:extLst>
                    <a:ext uri="{9D8B030D-6E8A-4147-A177-3AD203B41FA5}">
                      <a16:colId xmlns:a16="http://schemas.microsoft.com/office/drawing/2014/main" val="1948676843"/>
                    </a:ext>
                  </a:extLst>
                </a:gridCol>
                <a:gridCol w="282419">
                  <a:extLst>
                    <a:ext uri="{9D8B030D-6E8A-4147-A177-3AD203B41FA5}">
                      <a16:colId xmlns:a16="http://schemas.microsoft.com/office/drawing/2014/main" val="3482381439"/>
                    </a:ext>
                  </a:extLst>
                </a:gridCol>
                <a:gridCol w="282419">
                  <a:extLst>
                    <a:ext uri="{9D8B030D-6E8A-4147-A177-3AD203B41FA5}">
                      <a16:colId xmlns:a16="http://schemas.microsoft.com/office/drawing/2014/main" val="2246071735"/>
                    </a:ext>
                  </a:extLst>
                </a:gridCol>
                <a:gridCol w="282419">
                  <a:extLst>
                    <a:ext uri="{9D8B030D-6E8A-4147-A177-3AD203B41FA5}">
                      <a16:colId xmlns:a16="http://schemas.microsoft.com/office/drawing/2014/main" val="3348358800"/>
                    </a:ext>
                  </a:extLst>
                </a:gridCol>
              </a:tblGrid>
              <a:tr h="283832">
                <a:tc>
                  <a:txBody>
                    <a:bodyPr/>
                    <a:lstStyle/>
                    <a:p>
                      <a:pPr algn="l" fontAlgn="ctr"/>
                      <a:r>
                        <a:rPr lang="en-US" sz="700" b="1" i="0" u="none" strike="noStrike">
                          <a:solidFill>
                            <a:srgbClr val="FFFFFF"/>
                          </a:solidFill>
                          <a:effectLst/>
                          <a:highlight>
                            <a:srgbClr val="002060"/>
                          </a:highlight>
                          <a:latin typeface="Calibri" panose="020F0502020204030204" pitchFamily="34" charset="0"/>
                        </a:rPr>
                        <a:t>As at week ending 09/08/24</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fontAlgn="ctr"/>
                      <a:r>
                        <a:rPr lang="en-GB" sz="700" b="1" i="0" u="none" strike="noStrike">
                          <a:solidFill>
                            <a:srgbClr val="FFFFFF"/>
                          </a:solidFill>
                          <a:effectLst/>
                          <a:highlight>
                            <a:srgbClr val="002060"/>
                          </a:highlight>
                          <a:latin typeface="Calibri" panose="020F0502020204030204" pitchFamily="34" charset="0"/>
                        </a:rPr>
                        <a:t>NLaG</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fontAlgn="ctr"/>
                      <a:r>
                        <a:rPr lang="en-GB" sz="700" b="1" i="0" u="none" strike="noStrike">
                          <a:solidFill>
                            <a:srgbClr val="FFFFFF"/>
                          </a:solidFill>
                          <a:effectLst/>
                          <a:highlight>
                            <a:srgbClr val="002060"/>
                          </a:highlight>
                          <a:latin typeface="Calibri" panose="020F0502020204030204" pitchFamily="34" charset="0"/>
                        </a:rPr>
                        <a:t>CPG</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fontAlgn="ctr"/>
                      <a:r>
                        <a:rPr lang="en-GB" sz="700" b="1" i="0" u="none" strike="noStrike">
                          <a:solidFill>
                            <a:srgbClr val="FFFFFF"/>
                          </a:solidFill>
                          <a:effectLst/>
                          <a:highlight>
                            <a:srgbClr val="002060"/>
                          </a:highlight>
                          <a:latin typeface="Calibri" panose="020F0502020204030204" pitchFamily="34" charset="0"/>
                        </a:rPr>
                        <a:t>HUTH</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fontAlgn="ctr"/>
                      <a:r>
                        <a:rPr lang="en-GB" sz="700" b="1" i="0" u="none" strike="noStrike">
                          <a:solidFill>
                            <a:srgbClr val="FFFFFF"/>
                          </a:solidFill>
                          <a:effectLst/>
                          <a:highlight>
                            <a:srgbClr val="002060"/>
                          </a:highlight>
                          <a:latin typeface="Calibri" panose="020F0502020204030204" pitchFamily="34" charset="0"/>
                        </a:rPr>
                        <a:t>CHCP</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fontAlgn="ctr"/>
                      <a:r>
                        <a:rPr lang="en-GB" sz="700" b="1" i="0" u="none" strike="noStrike">
                          <a:solidFill>
                            <a:srgbClr val="FFFFFF"/>
                          </a:solidFill>
                          <a:effectLst/>
                          <a:highlight>
                            <a:srgbClr val="002060"/>
                          </a:highlight>
                          <a:latin typeface="Calibri" panose="020F0502020204030204" pitchFamily="34" charset="0"/>
                        </a:rPr>
                        <a:t>YSFT</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fontAlgn="ctr"/>
                      <a:r>
                        <a:rPr lang="en-GB" sz="700" b="1" i="0" u="none" strike="noStrike">
                          <a:solidFill>
                            <a:srgbClr val="FFFFFF"/>
                          </a:solidFill>
                          <a:effectLst/>
                          <a:highlight>
                            <a:srgbClr val="002060"/>
                          </a:highlight>
                          <a:latin typeface="Calibri" panose="020F0502020204030204" pitchFamily="34" charset="0"/>
                        </a:rPr>
                        <a:t>HTFT</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fontAlgn="ctr"/>
                      <a:r>
                        <a:rPr lang="en-GB" sz="700" b="1" i="0" u="none" strike="noStrike">
                          <a:solidFill>
                            <a:srgbClr val="FFFFFF"/>
                          </a:solidFill>
                          <a:effectLst/>
                          <a:highlight>
                            <a:srgbClr val="002060"/>
                          </a:highlight>
                          <a:latin typeface="Calibri" panose="020F0502020204030204" pitchFamily="34" charset="0"/>
                        </a:rPr>
                        <a:t>HDFT</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fontAlgn="ctr"/>
                      <a:r>
                        <a:rPr lang="en-GB" sz="700" b="1" i="0" u="none" strike="noStrike">
                          <a:solidFill>
                            <a:srgbClr val="FFFFFF"/>
                          </a:solidFill>
                          <a:effectLst/>
                          <a:highlight>
                            <a:srgbClr val="002060"/>
                          </a:highlight>
                          <a:latin typeface="Calibri" panose="020F0502020204030204" pitchFamily="34" charset="0"/>
                        </a:rPr>
                        <a:t>STFT</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fontAlgn="ctr"/>
                      <a:r>
                        <a:rPr lang="en-GB" sz="700" b="1" i="0" u="none" strike="noStrike">
                          <a:solidFill>
                            <a:srgbClr val="FFFFFF"/>
                          </a:solidFill>
                          <a:effectLst/>
                          <a:highlight>
                            <a:srgbClr val="002060"/>
                          </a:highlight>
                          <a:latin typeface="Calibri" panose="020F0502020204030204" pitchFamily="34" charset="0"/>
                        </a:rPr>
                        <a:t>HNY</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886354528"/>
                  </a:ext>
                </a:extLst>
              </a:tr>
              <a:tr h="246346">
                <a:tc>
                  <a:txBody>
                    <a:bodyPr/>
                    <a:lstStyle/>
                    <a:p>
                      <a:pPr algn="l" fontAlgn="ctr"/>
                      <a:r>
                        <a:rPr lang="en-GB" sz="700" b="1" i="0" u="none" strike="noStrike">
                          <a:solidFill>
                            <a:srgbClr val="FFFFFF"/>
                          </a:solidFill>
                          <a:effectLst/>
                          <a:highlight>
                            <a:srgbClr val="002060"/>
                          </a:highlight>
                          <a:latin typeface="Calibri" panose="020F0502020204030204" pitchFamily="34" charset="0"/>
                        </a:rPr>
                        <a:t>Planned Capacity</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GB" sz="700" b="0" i="0" u="none" strike="noStrike">
                          <a:solidFill>
                            <a:srgbClr val="000000"/>
                          </a:solidFill>
                          <a:effectLst/>
                          <a:latin typeface="Calibri" panose="020F0502020204030204" pitchFamily="34" charset="0"/>
                        </a:rPr>
                        <a:t>40</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a:solidFill>
                            <a:srgbClr val="000000"/>
                          </a:solidFill>
                          <a:effectLst/>
                          <a:latin typeface="Calibri" panose="020F0502020204030204" pitchFamily="34" charset="0"/>
                        </a:rPr>
                        <a:t>18</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a:solidFill>
                            <a:srgbClr val="000000"/>
                          </a:solidFill>
                          <a:effectLst/>
                          <a:latin typeface="Calibri" panose="020F0502020204030204" pitchFamily="34" charset="0"/>
                        </a:rPr>
                        <a:t>25</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a:solidFill>
                            <a:srgbClr val="000000"/>
                          </a:solidFill>
                          <a:effectLst/>
                          <a:latin typeface="Calibri" panose="020F0502020204030204" pitchFamily="34" charset="0"/>
                        </a:rPr>
                        <a:t>45</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a:solidFill>
                            <a:srgbClr val="000000"/>
                          </a:solidFill>
                          <a:effectLst/>
                          <a:latin typeface="Calibri" panose="020F0502020204030204" pitchFamily="34" charset="0"/>
                        </a:rPr>
                        <a:t>33</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a:solidFill>
                            <a:srgbClr val="000000"/>
                          </a:solidFill>
                          <a:effectLst/>
                          <a:latin typeface="Calibri" panose="020F0502020204030204" pitchFamily="34" charset="0"/>
                        </a:rPr>
                        <a:t>25</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a:solidFill>
                            <a:srgbClr val="000000"/>
                          </a:solidFill>
                          <a:effectLst/>
                          <a:latin typeface="Calibri" panose="020F0502020204030204" pitchFamily="34" charset="0"/>
                        </a:rPr>
                        <a:t>18</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a:solidFill>
                            <a:srgbClr val="000000"/>
                          </a:solidFill>
                          <a:effectLst/>
                          <a:latin typeface="Calibri" panose="020F0502020204030204" pitchFamily="34" charset="0"/>
                        </a:rPr>
                        <a:t>29</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700" b="1" i="0" u="none" strike="noStrike">
                          <a:solidFill>
                            <a:srgbClr val="000000"/>
                          </a:solidFill>
                          <a:effectLst/>
                          <a:highlight>
                            <a:srgbClr val="95B3D7"/>
                          </a:highlight>
                          <a:latin typeface="Calibri" panose="020F0502020204030204" pitchFamily="34" charset="0"/>
                        </a:rPr>
                        <a:t>233</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extLst>
                  <a:ext uri="{0D108BD9-81ED-4DB2-BD59-A6C34878D82A}">
                    <a16:rowId xmlns:a16="http://schemas.microsoft.com/office/drawing/2014/main" val="9787048"/>
                  </a:ext>
                </a:extLst>
              </a:tr>
              <a:tr h="246346">
                <a:tc>
                  <a:txBody>
                    <a:bodyPr/>
                    <a:lstStyle/>
                    <a:p>
                      <a:pPr algn="l" fontAlgn="ctr"/>
                      <a:r>
                        <a:rPr lang="en-GB" sz="700" b="1" i="0" u="none" strike="noStrike">
                          <a:solidFill>
                            <a:srgbClr val="FFFFFF"/>
                          </a:solidFill>
                          <a:effectLst/>
                          <a:highlight>
                            <a:srgbClr val="002060"/>
                          </a:highlight>
                          <a:latin typeface="Calibri" panose="020F0502020204030204" pitchFamily="34" charset="0"/>
                        </a:rPr>
                        <a:t>Actual Capacity</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GB" sz="700" b="0" i="0" u="none" strike="noStrike">
                          <a:solidFill>
                            <a:srgbClr val="000000"/>
                          </a:solidFill>
                          <a:effectLst/>
                          <a:latin typeface="Calibri" panose="020F0502020204030204" pitchFamily="34" charset="0"/>
                        </a:rPr>
                        <a:t>28</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a:solidFill>
                            <a:srgbClr val="000000"/>
                          </a:solidFill>
                          <a:effectLst/>
                          <a:latin typeface="Calibri" panose="020F0502020204030204" pitchFamily="34" charset="0"/>
                        </a:rPr>
                        <a:t>18</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a:solidFill>
                            <a:srgbClr val="000000"/>
                          </a:solidFill>
                          <a:effectLst/>
                          <a:latin typeface="Calibri" panose="020F0502020204030204" pitchFamily="34" charset="0"/>
                        </a:rPr>
                        <a:t>25</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a:solidFill>
                            <a:srgbClr val="000000"/>
                          </a:solidFill>
                          <a:effectLst/>
                          <a:latin typeface="Calibri" panose="020F0502020204030204" pitchFamily="34" charset="0"/>
                        </a:rPr>
                        <a:t>45</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a:solidFill>
                            <a:srgbClr val="000000"/>
                          </a:solidFill>
                          <a:effectLst/>
                          <a:latin typeface="Calibri" panose="020F0502020204030204" pitchFamily="34" charset="0"/>
                        </a:rPr>
                        <a:t>33</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a:solidFill>
                            <a:srgbClr val="000000"/>
                          </a:solidFill>
                          <a:effectLst/>
                          <a:latin typeface="Calibri" panose="020F0502020204030204" pitchFamily="34" charset="0"/>
                        </a:rPr>
                        <a:t>25</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a:solidFill>
                            <a:srgbClr val="000000"/>
                          </a:solidFill>
                          <a:effectLst/>
                          <a:latin typeface="Calibri" panose="020F0502020204030204" pitchFamily="34" charset="0"/>
                        </a:rPr>
                        <a:t>18</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a:solidFill>
                            <a:srgbClr val="000000"/>
                          </a:solidFill>
                          <a:effectLst/>
                          <a:latin typeface="Calibri" panose="020F0502020204030204" pitchFamily="34" charset="0"/>
                        </a:rPr>
                        <a:t>29</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700" b="1" i="0" u="none" strike="noStrike" dirty="0">
                          <a:solidFill>
                            <a:srgbClr val="000000"/>
                          </a:solidFill>
                          <a:effectLst/>
                          <a:highlight>
                            <a:srgbClr val="95B3D7"/>
                          </a:highlight>
                          <a:latin typeface="Calibri" panose="020F0502020204030204" pitchFamily="34" charset="0"/>
                        </a:rPr>
                        <a:t>221</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extLst>
                  <a:ext uri="{0D108BD9-81ED-4DB2-BD59-A6C34878D82A}">
                    <a16:rowId xmlns:a16="http://schemas.microsoft.com/office/drawing/2014/main" val="128246679"/>
                  </a:ext>
                </a:extLst>
              </a:tr>
              <a:tr h="246346">
                <a:tc>
                  <a:txBody>
                    <a:bodyPr/>
                    <a:lstStyle/>
                    <a:p>
                      <a:pPr algn="l" fontAlgn="ctr"/>
                      <a:r>
                        <a:rPr lang="en-GB" sz="700" b="1" i="0" u="none" strike="noStrike">
                          <a:solidFill>
                            <a:srgbClr val="FFFFFF"/>
                          </a:solidFill>
                          <a:effectLst/>
                          <a:highlight>
                            <a:srgbClr val="002060"/>
                          </a:highlight>
                          <a:latin typeface="Calibri" panose="020F0502020204030204" pitchFamily="34" charset="0"/>
                        </a:rPr>
                        <a:t>Actual vs Planned</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GB" sz="700" b="0" i="0" u="none" strike="noStrike">
                          <a:solidFill>
                            <a:srgbClr val="000000"/>
                          </a:solidFill>
                          <a:effectLst/>
                          <a:latin typeface="Calibri" panose="020F0502020204030204" pitchFamily="34" charset="0"/>
                        </a:rPr>
                        <a:t>70%</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a:solidFill>
                            <a:srgbClr val="000000"/>
                          </a:solidFill>
                          <a:effectLst/>
                          <a:latin typeface="Calibri" panose="020F0502020204030204" pitchFamily="34" charset="0"/>
                        </a:rPr>
                        <a:t>100%</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a:solidFill>
                            <a:srgbClr val="000000"/>
                          </a:solidFill>
                          <a:effectLst/>
                          <a:latin typeface="Calibri" panose="020F0502020204030204" pitchFamily="34" charset="0"/>
                        </a:rPr>
                        <a:t>100%</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a:solidFill>
                            <a:srgbClr val="000000"/>
                          </a:solidFill>
                          <a:effectLst/>
                          <a:latin typeface="Calibri" panose="020F0502020204030204" pitchFamily="34" charset="0"/>
                        </a:rPr>
                        <a:t>100%</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a:solidFill>
                            <a:srgbClr val="000000"/>
                          </a:solidFill>
                          <a:effectLst/>
                          <a:latin typeface="Calibri" panose="020F0502020204030204" pitchFamily="34" charset="0"/>
                        </a:rPr>
                        <a:t>100%</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a:solidFill>
                            <a:srgbClr val="000000"/>
                          </a:solidFill>
                          <a:effectLst/>
                          <a:latin typeface="Calibri" panose="020F0502020204030204" pitchFamily="34" charset="0"/>
                        </a:rPr>
                        <a:t>100%</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a:solidFill>
                            <a:srgbClr val="000000"/>
                          </a:solidFill>
                          <a:effectLst/>
                          <a:latin typeface="Calibri" panose="020F0502020204030204" pitchFamily="34" charset="0"/>
                        </a:rPr>
                        <a:t>100%</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a:solidFill>
                            <a:srgbClr val="000000"/>
                          </a:solidFill>
                          <a:effectLst/>
                          <a:latin typeface="Calibri" panose="020F0502020204030204" pitchFamily="34" charset="0"/>
                        </a:rPr>
                        <a:t>100%</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a:solidFill>
                            <a:srgbClr val="000000"/>
                          </a:solidFill>
                          <a:effectLst/>
                          <a:highlight>
                            <a:srgbClr val="95B3D7"/>
                          </a:highlight>
                          <a:latin typeface="Calibri" panose="020F0502020204030204" pitchFamily="34" charset="0"/>
                        </a:rPr>
                        <a:t>95%</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extLst>
                  <a:ext uri="{0D108BD9-81ED-4DB2-BD59-A6C34878D82A}">
                    <a16:rowId xmlns:a16="http://schemas.microsoft.com/office/drawing/2014/main" val="3661023878"/>
                  </a:ext>
                </a:extLst>
              </a:tr>
              <a:tr h="246807">
                <a:tc>
                  <a:txBody>
                    <a:bodyPr/>
                    <a:lstStyle/>
                    <a:p>
                      <a:pPr algn="l" fontAlgn="ctr"/>
                      <a:r>
                        <a:rPr lang="en-US" sz="700" b="1" i="0" u="none" strike="noStrike">
                          <a:solidFill>
                            <a:srgbClr val="FFFFFF"/>
                          </a:solidFill>
                          <a:effectLst/>
                          <a:highlight>
                            <a:srgbClr val="002060"/>
                          </a:highlight>
                          <a:latin typeface="Calibri" panose="020F0502020204030204" pitchFamily="34" charset="0"/>
                        </a:rPr>
                        <a:t>Number of patients in a VW bed</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GB" sz="700" b="0" i="0" u="none" strike="noStrike">
                          <a:solidFill>
                            <a:srgbClr val="000000"/>
                          </a:solidFill>
                          <a:effectLst/>
                          <a:latin typeface="Calibri" panose="020F0502020204030204" pitchFamily="34" charset="0"/>
                        </a:rPr>
                        <a:t>40</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a:solidFill>
                            <a:srgbClr val="000000"/>
                          </a:solidFill>
                          <a:effectLst/>
                          <a:latin typeface="Calibri" panose="020F0502020204030204" pitchFamily="34" charset="0"/>
                        </a:rPr>
                        <a:t>6</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a:solidFill>
                            <a:srgbClr val="000000"/>
                          </a:solidFill>
                          <a:effectLst/>
                          <a:latin typeface="Calibri" panose="020F0502020204030204" pitchFamily="34" charset="0"/>
                        </a:rPr>
                        <a:t>13</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a:solidFill>
                            <a:srgbClr val="000000"/>
                          </a:solidFill>
                          <a:effectLst/>
                          <a:latin typeface="Calibri" panose="020F0502020204030204" pitchFamily="34" charset="0"/>
                        </a:rPr>
                        <a:t>34</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a:solidFill>
                            <a:srgbClr val="000000"/>
                          </a:solidFill>
                          <a:effectLst/>
                          <a:latin typeface="Calibri" panose="020F0502020204030204" pitchFamily="34" charset="0"/>
                        </a:rPr>
                        <a:t>21</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a:solidFill>
                            <a:srgbClr val="000000"/>
                          </a:solidFill>
                          <a:effectLst/>
                          <a:latin typeface="Calibri" panose="020F0502020204030204" pitchFamily="34" charset="0"/>
                        </a:rPr>
                        <a:t>3</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a:solidFill>
                            <a:srgbClr val="000000"/>
                          </a:solidFill>
                          <a:effectLst/>
                          <a:latin typeface="Calibri" panose="020F0502020204030204" pitchFamily="34" charset="0"/>
                        </a:rPr>
                        <a:t>5</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a:solidFill>
                            <a:srgbClr val="000000"/>
                          </a:solidFill>
                          <a:effectLst/>
                          <a:latin typeface="Calibri" panose="020F0502020204030204" pitchFamily="34" charset="0"/>
                        </a:rPr>
                        <a:t>19</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700" b="1" i="0" u="none" strike="noStrike">
                          <a:solidFill>
                            <a:srgbClr val="000000"/>
                          </a:solidFill>
                          <a:effectLst/>
                          <a:highlight>
                            <a:srgbClr val="95B3D7"/>
                          </a:highlight>
                          <a:latin typeface="Calibri" panose="020F0502020204030204" pitchFamily="34" charset="0"/>
                        </a:rPr>
                        <a:t>141</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extLst>
                  <a:ext uri="{0D108BD9-81ED-4DB2-BD59-A6C34878D82A}">
                    <a16:rowId xmlns:a16="http://schemas.microsoft.com/office/drawing/2014/main" val="2517396004"/>
                  </a:ext>
                </a:extLst>
              </a:tr>
              <a:tr h="246346">
                <a:tc>
                  <a:txBody>
                    <a:bodyPr/>
                    <a:lstStyle/>
                    <a:p>
                      <a:pPr algn="l" fontAlgn="ctr"/>
                      <a:r>
                        <a:rPr lang="en-GB" sz="700" b="1" i="0" u="none" strike="noStrike">
                          <a:solidFill>
                            <a:srgbClr val="FFFFFF"/>
                          </a:solidFill>
                          <a:effectLst/>
                          <a:highlight>
                            <a:srgbClr val="002060"/>
                          </a:highlight>
                          <a:latin typeface="Calibri" panose="020F0502020204030204" pitchFamily="34" charset="0"/>
                        </a:rPr>
                        <a:t>Current Utilisation</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GB" sz="700" b="0" i="0" u="none" strike="noStrike">
                          <a:solidFill>
                            <a:srgbClr val="000000"/>
                          </a:solidFill>
                          <a:effectLst/>
                          <a:latin typeface="Calibri" panose="020F0502020204030204" pitchFamily="34" charset="0"/>
                        </a:rPr>
                        <a:t>143%</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a:solidFill>
                            <a:srgbClr val="000000"/>
                          </a:solidFill>
                          <a:effectLst/>
                          <a:latin typeface="Calibri" panose="020F0502020204030204" pitchFamily="34" charset="0"/>
                        </a:rPr>
                        <a:t>33%</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a:solidFill>
                            <a:srgbClr val="000000"/>
                          </a:solidFill>
                          <a:effectLst/>
                          <a:latin typeface="Calibri" panose="020F0502020204030204" pitchFamily="34" charset="0"/>
                        </a:rPr>
                        <a:t>52%</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a:solidFill>
                            <a:srgbClr val="000000"/>
                          </a:solidFill>
                          <a:effectLst/>
                          <a:latin typeface="Calibri" panose="020F0502020204030204" pitchFamily="34" charset="0"/>
                        </a:rPr>
                        <a:t>76%</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a:solidFill>
                            <a:srgbClr val="000000"/>
                          </a:solidFill>
                          <a:effectLst/>
                          <a:latin typeface="Calibri" panose="020F0502020204030204" pitchFamily="34" charset="0"/>
                        </a:rPr>
                        <a:t>64%</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a:solidFill>
                            <a:srgbClr val="000000"/>
                          </a:solidFill>
                          <a:effectLst/>
                          <a:latin typeface="Calibri" panose="020F0502020204030204" pitchFamily="34" charset="0"/>
                        </a:rPr>
                        <a:t>12%</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a:solidFill>
                            <a:srgbClr val="000000"/>
                          </a:solidFill>
                          <a:effectLst/>
                          <a:latin typeface="Calibri" panose="020F0502020204030204" pitchFamily="34" charset="0"/>
                        </a:rPr>
                        <a:t>28%</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a:solidFill>
                            <a:srgbClr val="000000"/>
                          </a:solidFill>
                          <a:effectLst/>
                          <a:latin typeface="Calibri" panose="020F0502020204030204" pitchFamily="34" charset="0"/>
                        </a:rPr>
                        <a:t>66%</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a:solidFill>
                            <a:srgbClr val="000000"/>
                          </a:solidFill>
                          <a:effectLst/>
                          <a:highlight>
                            <a:srgbClr val="95B3D7"/>
                          </a:highlight>
                          <a:latin typeface="Calibri" panose="020F0502020204030204" pitchFamily="34" charset="0"/>
                        </a:rPr>
                        <a:t>64%</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extLst>
                  <a:ext uri="{0D108BD9-81ED-4DB2-BD59-A6C34878D82A}">
                    <a16:rowId xmlns:a16="http://schemas.microsoft.com/office/drawing/2014/main" val="1802325553"/>
                  </a:ext>
                </a:extLst>
              </a:tr>
              <a:tr h="269908">
                <a:tc>
                  <a:txBody>
                    <a:bodyPr/>
                    <a:lstStyle/>
                    <a:p>
                      <a:pPr algn="l" fontAlgn="ctr"/>
                      <a:r>
                        <a:rPr lang="en-US" sz="700" b="1" i="0" u="none" strike="noStrike">
                          <a:solidFill>
                            <a:srgbClr val="FFFFFF"/>
                          </a:solidFill>
                          <a:effectLst/>
                          <a:highlight>
                            <a:srgbClr val="002060"/>
                          </a:highlight>
                          <a:latin typeface="Calibri" panose="020F0502020204030204" pitchFamily="34" charset="0"/>
                        </a:rPr>
                        <a:t>Patients Using Tech Enabled Services</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GB" sz="700" b="0" i="0" u="none" strike="noStrike">
                          <a:solidFill>
                            <a:srgbClr val="000000"/>
                          </a:solidFill>
                          <a:effectLst/>
                          <a:latin typeface="Calibri" panose="020F0502020204030204" pitchFamily="34" charset="0"/>
                        </a:rPr>
                        <a:t>0%</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a:solidFill>
                            <a:srgbClr val="000000"/>
                          </a:solidFill>
                          <a:effectLst/>
                          <a:latin typeface="Calibri" panose="020F0502020204030204" pitchFamily="34" charset="0"/>
                        </a:rPr>
                        <a:t>0%</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a:solidFill>
                            <a:srgbClr val="000000"/>
                          </a:solidFill>
                          <a:effectLst/>
                          <a:latin typeface="Calibri" panose="020F0502020204030204" pitchFamily="34" charset="0"/>
                        </a:rPr>
                        <a:t>100%</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a:solidFill>
                            <a:srgbClr val="000000"/>
                          </a:solidFill>
                          <a:effectLst/>
                          <a:latin typeface="Calibri" panose="020F0502020204030204" pitchFamily="34" charset="0"/>
                        </a:rPr>
                        <a:t>12%</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a:solidFill>
                            <a:srgbClr val="000000"/>
                          </a:solidFill>
                          <a:effectLst/>
                          <a:latin typeface="Calibri" panose="020F0502020204030204" pitchFamily="34" charset="0"/>
                        </a:rPr>
                        <a:t>0%</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a:solidFill>
                            <a:srgbClr val="000000"/>
                          </a:solidFill>
                          <a:effectLst/>
                          <a:latin typeface="Calibri" panose="020F0502020204030204" pitchFamily="34" charset="0"/>
                        </a:rPr>
                        <a:t>0%</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a:solidFill>
                            <a:srgbClr val="000000"/>
                          </a:solidFill>
                          <a:effectLst/>
                          <a:latin typeface="Calibri" panose="020F0502020204030204" pitchFamily="34" charset="0"/>
                        </a:rPr>
                        <a:t>0%</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a:solidFill>
                            <a:srgbClr val="000000"/>
                          </a:solidFill>
                          <a:effectLst/>
                          <a:latin typeface="Calibri" panose="020F0502020204030204" pitchFamily="34" charset="0"/>
                        </a:rPr>
                        <a:t>0%</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700" b="1" i="0" u="none" strike="noStrike" dirty="0">
                          <a:solidFill>
                            <a:srgbClr val="000000"/>
                          </a:solidFill>
                          <a:effectLst/>
                          <a:highlight>
                            <a:srgbClr val="95B3D7"/>
                          </a:highlight>
                          <a:latin typeface="Calibri" panose="020F0502020204030204" pitchFamily="34" charset="0"/>
                        </a:rPr>
                        <a:t>12%</a:t>
                      </a:r>
                    </a:p>
                  </a:txBody>
                  <a:tcPr marL="7620" marR="7620" marT="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extLst>
                  <a:ext uri="{0D108BD9-81ED-4DB2-BD59-A6C34878D82A}">
                    <a16:rowId xmlns:a16="http://schemas.microsoft.com/office/drawing/2014/main" val="4050936307"/>
                  </a:ext>
                </a:extLst>
              </a:tr>
            </a:tbl>
          </a:graphicData>
        </a:graphic>
      </p:graphicFrame>
      <p:pic>
        <p:nvPicPr>
          <p:cNvPr id="23" name="Picture 22">
            <a:extLst>
              <a:ext uri="{FF2B5EF4-FFF2-40B4-BE49-F238E27FC236}">
                <a16:creationId xmlns:a16="http://schemas.microsoft.com/office/drawing/2014/main" id="{CB484417-9BDA-624F-48A6-8560C4FE718E}"/>
              </a:ext>
            </a:extLst>
          </p:cNvPr>
          <p:cNvPicPr>
            <a:picLocks noChangeAspect="1"/>
          </p:cNvPicPr>
          <p:nvPr/>
        </p:nvPicPr>
        <p:blipFill>
          <a:blip r:embed="rId6"/>
          <a:stretch>
            <a:fillRect/>
          </a:stretch>
        </p:blipFill>
        <p:spPr>
          <a:xfrm>
            <a:off x="0" y="1124826"/>
            <a:ext cx="3530855" cy="3730638"/>
          </a:xfrm>
          <a:prstGeom prst="rect">
            <a:avLst/>
          </a:prstGeom>
        </p:spPr>
      </p:pic>
      <p:cxnSp>
        <p:nvCxnSpPr>
          <p:cNvPr id="26" name="Straight Arrow Connector 25">
            <a:extLst>
              <a:ext uri="{FF2B5EF4-FFF2-40B4-BE49-F238E27FC236}">
                <a16:creationId xmlns:a16="http://schemas.microsoft.com/office/drawing/2014/main" id="{2B7B51C9-4D26-A3C8-FFD3-7B2FD91D17CA}"/>
              </a:ext>
            </a:extLst>
          </p:cNvPr>
          <p:cNvCxnSpPr>
            <a:cxnSpLocks/>
          </p:cNvCxnSpPr>
          <p:nvPr/>
        </p:nvCxnSpPr>
        <p:spPr>
          <a:xfrm flipV="1">
            <a:off x="2953512" y="2944368"/>
            <a:ext cx="460247" cy="14630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9904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F75492-4AFF-9441-2AE4-363D5E6E6817}"/>
              </a:ext>
            </a:extLst>
          </p:cNvPr>
          <p:cNvPicPr>
            <a:picLocks noChangeAspect="1"/>
          </p:cNvPicPr>
          <p:nvPr/>
        </p:nvPicPr>
        <p:blipFill>
          <a:blip r:embed="rId2"/>
          <a:stretch>
            <a:fillRect/>
          </a:stretch>
        </p:blipFill>
        <p:spPr>
          <a:xfrm>
            <a:off x="445449" y="763696"/>
            <a:ext cx="5489943" cy="1441023"/>
          </a:xfrm>
          <a:prstGeom prst="rect">
            <a:avLst/>
          </a:prstGeom>
        </p:spPr>
      </p:pic>
      <p:pic>
        <p:nvPicPr>
          <p:cNvPr id="2" name="Picture 1">
            <a:extLst>
              <a:ext uri="{FF2B5EF4-FFF2-40B4-BE49-F238E27FC236}">
                <a16:creationId xmlns:a16="http://schemas.microsoft.com/office/drawing/2014/main" id="{2AB0295D-8254-0EAB-AE8F-9E53CBB996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5448" y="2302509"/>
            <a:ext cx="5489943" cy="1352723"/>
          </a:xfrm>
          <a:prstGeom prst="rect">
            <a:avLst/>
          </a:prstGeom>
          <a:noFill/>
          <a:ln>
            <a:noFill/>
          </a:ln>
        </p:spPr>
      </p:pic>
    </p:spTree>
    <p:extLst>
      <p:ext uri="{BB962C8B-B14F-4D97-AF65-F5344CB8AC3E}">
        <p14:creationId xmlns:p14="http://schemas.microsoft.com/office/powerpoint/2010/main" val="3619194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82F018F-0862-764C-5F86-1B4F08E3E737}"/>
              </a:ext>
            </a:extLst>
          </p:cNvPr>
          <p:cNvSpPr txBox="1"/>
          <p:nvPr/>
        </p:nvSpPr>
        <p:spPr>
          <a:xfrm>
            <a:off x="223520" y="-37174"/>
            <a:ext cx="11866880" cy="523220"/>
          </a:xfrm>
          <a:prstGeom prst="rect">
            <a:avLst/>
          </a:prstGeom>
          <a:noFill/>
        </p:spPr>
        <p:txBody>
          <a:bodyPr wrap="square" rtlCol="0">
            <a:spAutoFit/>
          </a:bodyPr>
          <a:lstStyle/>
          <a:p>
            <a:r>
              <a:rPr lang="en-GB" sz="2800" b="1">
                <a:latin typeface="Calibri" panose="020F0502020204030204" pitchFamily="34" charset="0"/>
                <a:cs typeface="Calibri" panose="020F0502020204030204" pitchFamily="34" charset="0"/>
              </a:rPr>
              <a:t>HNY ICB Strategy, Planning and Reporting Framework – Priority Indicators</a:t>
            </a:r>
          </a:p>
        </p:txBody>
      </p:sp>
      <p:pic>
        <p:nvPicPr>
          <p:cNvPr id="3" name="Picture 2">
            <a:extLst>
              <a:ext uri="{FF2B5EF4-FFF2-40B4-BE49-F238E27FC236}">
                <a16:creationId xmlns:a16="http://schemas.microsoft.com/office/drawing/2014/main" id="{018C9774-9B35-2E26-5AD3-A36B71A64E04}"/>
              </a:ext>
            </a:extLst>
          </p:cNvPr>
          <p:cNvPicPr>
            <a:picLocks noChangeAspect="1"/>
          </p:cNvPicPr>
          <p:nvPr/>
        </p:nvPicPr>
        <p:blipFill>
          <a:blip r:embed="rId2"/>
          <a:stretch>
            <a:fillRect/>
          </a:stretch>
        </p:blipFill>
        <p:spPr>
          <a:xfrm>
            <a:off x="812060" y="529954"/>
            <a:ext cx="10374100" cy="6328046"/>
          </a:xfrm>
          <a:prstGeom prst="rect">
            <a:avLst/>
          </a:prstGeom>
        </p:spPr>
      </p:pic>
    </p:spTree>
    <p:extLst>
      <p:ext uri="{BB962C8B-B14F-4D97-AF65-F5344CB8AC3E}">
        <p14:creationId xmlns:p14="http://schemas.microsoft.com/office/powerpoint/2010/main" val="3250916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B9CACB-8F46-73A4-1347-8426EA494F7B}"/>
              </a:ext>
            </a:extLst>
          </p:cNvPr>
          <p:cNvPicPr>
            <a:picLocks noChangeAspect="1"/>
          </p:cNvPicPr>
          <p:nvPr/>
        </p:nvPicPr>
        <p:blipFill>
          <a:blip r:embed="rId2"/>
          <a:stretch>
            <a:fillRect/>
          </a:stretch>
        </p:blipFill>
        <p:spPr>
          <a:xfrm>
            <a:off x="1" y="8824"/>
            <a:ext cx="3204516" cy="578654"/>
          </a:xfrm>
          <a:prstGeom prst="rect">
            <a:avLst/>
          </a:prstGeom>
        </p:spPr>
      </p:pic>
      <p:sp>
        <p:nvSpPr>
          <p:cNvPr id="4" name="TextBox 3">
            <a:extLst>
              <a:ext uri="{FF2B5EF4-FFF2-40B4-BE49-F238E27FC236}">
                <a16:creationId xmlns:a16="http://schemas.microsoft.com/office/drawing/2014/main" id="{98629D55-16A1-368E-1900-5C5462AB5A3E}"/>
              </a:ext>
            </a:extLst>
          </p:cNvPr>
          <p:cNvSpPr txBox="1"/>
          <p:nvPr/>
        </p:nvSpPr>
        <p:spPr>
          <a:xfrm>
            <a:off x="8462676" y="100281"/>
            <a:ext cx="3443571" cy="523220"/>
          </a:xfrm>
          <a:prstGeom prst="rect">
            <a:avLst/>
          </a:prstGeom>
          <a:noFill/>
        </p:spPr>
        <p:txBody>
          <a:bodyPr wrap="none" rtlCol="0">
            <a:spAutoFit/>
          </a:bodyPr>
          <a:lstStyle/>
          <a:p>
            <a:r>
              <a:rPr lang="en-GB" sz="2800" b="1">
                <a:solidFill>
                  <a:srgbClr val="243774"/>
                </a:solidFill>
                <a:latin typeface="Trebuchet MS" panose="020B0603020202020204" pitchFamily="34" charset="0"/>
              </a:rPr>
              <a:t>Summary Overview</a:t>
            </a:r>
          </a:p>
        </p:txBody>
      </p:sp>
      <p:pic>
        <p:nvPicPr>
          <p:cNvPr id="5" name="Picture 4">
            <a:extLst>
              <a:ext uri="{FF2B5EF4-FFF2-40B4-BE49-F238E27FC236}">
                <a16:creationId xmlns:a16="http://schemas.microsoft.com/office/drawing/2014/main" id="{E592FD82-7B0A-2339-FC1A-7CD4C5EAA1C1}"/>
              </a:ext>
            </a:extLst>
          </p:cNvPr>
          <p:cNvPicPr>
            <a:picLocks noChangeAspect="1"/>
          </p:cNvPicPr>
          <p:nvPr/>
        </p:nvPicPr>
        <p:blipFill>
          <a:blip r:embed="rId3"/>
          <a:stretch>
            <a:fillRect/>
          </a:stretch>
        </p:blipFill>
        <p:spPr>
          <a:xfrm>
            <a:off x="163284" y="814724"/>
            <a:ext cx="11571516" cy="5339050"/>
          </a:xfrm>
          <a:prstGeom prst="rect">
            <a:avLst/>
          </a:prstGeom>
        </p:spPr>
      </p:pic>
    </p:spTree>
    <p:extLst>
      <p:ext uri="{BB962C8B-B14F-4D97-AF65-F5344CB8AC3E}">
        <p14:creationId xmlns:p14="http://schemas.microsoft.com/office/powerpoint/2010/main" val="3341982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E0FCB2-B16B-21BA-15CE-76E8DB518539}"/>
              </a:ext>
            </a:extLst>
          </p:cNvPr>
          <p:cNvSpPr txBox="1"/>
          <p:nvPr/>
        </p:nvSpPr>
        <p:spPr>
          <a:xfrm>
            <a:off x="9403738" y="153818"/>
            <a:ext cx="2651623" cy="523220"/>
          </a:xfrm>
          <a:prstGeom prst="rect">
            <a:avLst/>
          </a:prstGeom>
          <a:noFill/>
        </p:spPr>
        <p:txBody>
          <a:bodyPr wrap="none" rtlCol="0">
            <a:spAutoFit/>
          </a:bodyPr>
          <a:lstStyle/>
          <a:p>
            <a:r>
              <a:rPr lang="en-GB" sz="2800" b="1">
                <a:solidFill>
                  <a:srgbClr val="243774"/>
                </a:solidFill>
                <a:latin typeface="Trebuchet MS" panose="020B0603020202020204" pitchFamily="34" charset="0"/>
              </a:rPr>
              <a:t>View by Month</a:t>
            </a:r>
          </a:p>
        </p:txBody>
      </p:sp>
      <p:sp>
        <p:nvSpPr>
          <p:cNvPr id="3" name="TextBox 2">
            <a:extLst>
              <a:ext uri="{FF2B5EF4-FFF2-40B4-BE49-F238E27FC236}">
                <a16:creationId xmlns:a16="http://schemas.microsoft.com/office/drawing/2014/main" id="{CA44F6EA-3418-4AA2-F55F-B1EBF6309801}"/>
              </a:ext>
            </a:extLst>
          </p:cNvPr>
          <p:cNvSpPr txBox="1"/>
          <p:nvPr/>
        </p:nvSpPr>
        <p:spPr>
          <a:xfrm>
            <a:off x="6782458" y="815405"/>
            <a:ext cx="5242560" cy="584775"/>
          </a:xfrm>
          <a:prstGeom prst="rect">
            <a:avLst/>
          </a:prstGeom>
          <a:noFill/>
        </p:spPr>
        <p:txBody>
          <a:bodyPr wrap="square" rtlCol="0">
            <a:spAutoFit/>
          </a:bodyPr>
          <a:lstStyle/>
          <a:p>
            <a:r>
              <a:rPr lang="en-GB" sz="1600"/>
              <a:t>In line with Making Data Count recommendations, blue equals achieving, orange equals failing to achieve.</a:t>
            </a:r>
          </a:p>
        </p:txBody>
      </p:sp>
      <p:pic>
        <p:nvPicPr>
          <p:cNvPr id="5" name="Picture 4">
            <a:extLst>
              <a:ext uri="{FF2B5EF4-FFF2-40B4-BE49-F238E27FC236}">
                <a16:creationId xmlns:a16="http://schemas.microsoft.com/office/drawing/2014/main" id="{0758A766-2D4C-0B75-1BB3-ED90E7C18CC5}"/>
              </a:ext>
            </a:extLst>
          </p:cNvPr>
          <p:cNvPicPr>
            <a:picLocks noChangeAspect="1"/>
          </p:cNvPicPr>
          <p:nvPr/>
        </p:nvPicPr>
        <p:blipFill>
          <a:blip r:embed="rId3"/>
          <a:stretch>
            <a:fillRect/>
          </a:stretch>
        </p:blipFill>
        <p:spPr>
          <a:xfrm>
            <a:off x="1" y="8824"/>
            <a:ext cx="3204516" cy="578654"/>
          </a:xfrm>
          <a:prstGeom prst="rect">
            <a:avLst/>
          </a:prstGeom>
        </p:spPr>
      </p:pic>
      <p:pic>
        <p:nvPicPr>
          <p:cNvPr id="6" name="Picture 5">
            <a:extLst>
              <a:ext uri="{FF2B5EF4-FFF2-40B4-BE49-F238E27FC236}">
                <a16:creationId xmlns:a16="http://schemas.microsoft.com/office/drawing/2014/main" id="{5419DD4C-4924-1E08-BCA9-D35AE00294E1}"/>
              </a:ext>
            </a:extLst>
          </p:cNvPr>
          <p:cNvPicPr>
            <a:picLocks noChangeAspect="1"/>
          </p:cNvPicPr>
          <p:nvPr/>
        </p:nvPicPr>
        <p:blipFill>
          <a:blip r:embed="rId4"/>
          <a:stretch>
            <a:fillRect/>
          </a:stretch>
        </p:blipFill>
        <p:spPr>
          <a:xfrm>
            <a:off x="0" y="1389962"/>
            <a:ext cx="12192000" cy="5209953"/>
          </a:xfrm>
          <a:prstGeom prst="rect">
            <a:avLst/>
          </a:prstGeom>
        </p:spPr>
      </p:pic>
    </p:spTree>
    <p:extLst>
      <p:ext uri="{BB962C8B-B14F-4D97-AF65-F5344CB8AC3E}">
        <p14:creationId xmlns:p14="http://schemas.microsoft.com/office/powerpoint/2010/main" val="777336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72B02F8-57DE-E663-34F2-C9E340B10681}"/>
              </a:ext>
            </a:extLst>
          </p:cNvPr>
          <p:cNvSpPr/>
          <p:nvPr/>
        </p:nvSpPr>
        <p:spPr>
          <a:xfrm>
            <a:off x="5214448" y="814051"/>
            <a:ext cx="6789634" cy="5992859"/>
          </a:xfrm>
          <a:prstGeom prst="rect">
            <a:avLst/>
          </a:prstGeom>
          <a:solidFill>
            <a:srgbClr val="E8F4FF"/>
          </a:solidFill>
          <a:ln>
            <a:solidFill>
              <a:srgbClr val="DEEB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765A6F9-4213-4142-7D06-5030B3EAFEBF}"/>
              </a:ext>
            </a:extLst>
          </p:cNvPr>
          <p:cNvSpPr txBox="1"/>
          <p:nvPr/>
        </p:nvSpPr>
        <p:spPr>
          <a:xfrm>
            <a:off x="9228583" y="195412"/>
            <a:ext cx="2201244" cy="523220"/>
          </a:xfrm>
          <a:prstGeom prst="rect">
            <a:avLst/>
          </a:prstGeom>
          <a:noFill/>
        </p:spPr>
        <p:txBody>
          <a:bodyPr wrap="none" rtlCol="0">
            <a:spAutoFit/>
          </a:bodyPr>
          <a:lstStyle/>
          <a:p>
            <a:r>
              <a:rPr lang="en-GB" sz="2800" b="1">
                <a:solidFill>
                  <a:srgbClr val="243774"/>
                </a:solidFill>
                <a:latin typeface="Trebuchet MS" panose="020B0603020202020204" pitchFamily="34" charset="0"/>
              </a:rPr>
              <a:t>Urgent Care</a:t>
            </a:r>
          </a:p>
        </p:txBody>
      </p:sp>
      <p:grpSp>
        <p:nvGrpSpPr>
          <p:cNvPr id="5" name="Group 4">
            <a:extLst>
              <a:ext uri="{FF2B5EF4-FFF2-40B4-BE49-F238E27FC236}">
                <a16:creationId xmlns:a16="http://schemas.microsoft.com/office/drawing/2014/main" id="{737E857E-505C-F3E2-317A-F84F3D6D0BFC}"/>
              </a:ext>
            </a:extLst>
          </p:cNvPr>
          <p:cNvGrpSpPr/>
          <p:nvPr/>
        </p:nvGrpSpPr>
        <p:grpSpPr>
          <a:xfrm>
            <a:off x="11409224" y="99993"/>
            <a:ext cx="678358" cy="652504"/>
            <a:chOff x="1636827" y="646206"/>
            <a:chExt cx="678358" cy="652504"/>
          </a:xfrm>
        </p:grpSpPr>
        <p:sp>
          <p:nvSpPr>
            <p:cNvPr id="6" name="Flowchart: Connector 5">
              <a:extLst>
                <a:ext uri="{FF2B5EF4-FFF2-40B4-BE49-F238E27FC236}">
                  <a16:creationId xmlns:a16="http://schemas.microsoft.com/office/drawing/2014/main" id="{29E9B8A6-2B92-74FA-F7CE-3602DF2240EB}"/>
                </a:ext>
              </a:extLst>
            </p:cNvPr>
            <p:cNvSpPr/>
            <p:nvPr/>
          </p:nvSpPr>
          <p:spPr>
            <a:xfrm>
              <a:off x="1636827" y="646206"/>
              <a:ext cx="678358" cy="652504"/>
            </a:xfrm>
            <a:prstGeom prst="flowChartConnector">
              <a:avLst/>
            </a:prstGeom>
            <a:solidFill>
              <a:srgbClr val="E8F4FF"/>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black background with a black square&#10;&#10;Description automatically generated with medium confidence">
              <a:extLst>
                <a:ext uri="{FF2B5EF4-FFF2-40B4-BE49-F238E27FC236}">
                  <a16:creationId xmlns:a16="http://schemas.microsoft.com/office/drawing/2014/main" id="{90787EFF-AE56-E50D-43FF-6BB98ABCF538}"/>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1720328" y="730523"/>
              <a:ext cx="511356" cy="495223"/>
            </a:xfrm>
            <a:prstGeom prst="rect">
              <a:avLst/>
            </a:prstGeom>
          </p:spPr>
        </p:pic>
      </p:grpSp>
      <p:sp>
        <p:nvSpPr>
          <p:cNvPr id="21" name="TextBox 20">
            <a:extLst>
              <a:ext uri="{FF2B5EF4-FFF2-40B4-BE49-F238E27FC236}">
                <a16:creationId xmlns:a16="http://schemas.microsoft.com/office/drawing/2014/main" id="{54976936-B86B-EB26-30F9-E6A1E9DB0190}"/>
              </a:ext>
            </a:extLst>
          </p:cNvPr>
          <p:cNvSpPr txBox="1"/>
          <p:nvPr/>
        </p:nvSpPr>
        <p:spPr>
          <a:xfrm>
            <a:off x="104379" y="4895561"/>
            <a:ext cx="5110069" cy="1787669"/>
          </a:xfrm>
          <a:prstGeom prst="rect">
            <a:avLst/>
          </a:prstGeom>
          <a:noFill/>
          <a:ln w="19050">
            <a:noFill/>
          </a:ln>
        </p:spPr>
        <p:txBody>
          <a:bodyPr wrap="square" rtlCol="0">
            <a:spAutoFit/>
          </a:bodyPr>
          <a:lstStyle/>
          <a:p>
            <a:pPr>
              <a:spcAft>
                <a:spcPts val="400"/>
              </a:spcAft>
            </a:pPr>
            <a:r>
              <a:rPr lang="en-GB" sz="1150" b="1">
                <a:solidFill>
                  <a:srgbClr val="243774"/>
                </a:solidFill>
                <a:latin typeface="Arial" panose="020B0604020202020204" pitchFamily="34" charset="0"/>
                <a:cs typeface="Arial" panose="020B0604020202020204" pitchFamily="34" charset="0"/>
              </a:rPr>
              <a:t>How does indicator link to long term priorities:</a:t>
            </a:r>
          </a:p>
          <a:p>
            <a:pPr>
              <a:spcAft>
                <a:spcPts val="400"/>
              </a:spcAft>
            </a:pPr>
            <a:r>
              <a:rPr lang="en-GB" sz="1150">
                <a:solidFill>
                  <a:srgbClr val="243774"/>
                </a:solidFill>
                <a:latin typeface="Arial" panose="020B0604020202020204" pitchFamily="34" charset="0"/>
                <a:cs typeface="Arial" panose="020B0604020202020204" pitchFamily="34" charset="0"/>
              </a:rPr>
              <a:t>Patients across HNY use ED services as a way of accessing healthcare, we also know that patients from areas of high deprivation are high users of ED. Improving access to ED will therefore support all of the ICB strategic ambitions including the golden ambition of improving services for CYP.</a:t>
            </a:r>
          </a:p>
          <a:p>
            <a:r>
              <a:rPr lang="en-GB" sz="1150">
                <a:solidFill>
                  <a:srgbClr val="243774"/>
                </a:solidFill>
                <a:latin typeface="Arial" panose="020B0604020202020204" pitchFamily="34" charset="0"/>
                <a:cs typeface="Arial" panose="020B0604020202020204" pitchFamily="34" charset="0"/>
              </a:rPr>
              <a:t>Evidence suggests the longer patients wait in ED the worse the clinical outcome will be, and congestion in ED can lead to delays to ambulance handovers, meaning ambulances are not freed up to pick up other emergency cases, leading to further clinical risk. </a:t>
            </a:r>
          </a:p>
        </p:txBody>
      </p:sp>
      <p:pic>
        <p:nvPicPr>
          <p:cNvPr id="13" name="Picture 12">
            <a:extLst>
              <a:ext uri="{FF2B5EF4-FFF2-40B4-BE49-F238E27FC236}">
                <a16:creationId xmlns:a16="http://schemas.microsoft.com/office/drawing/2014/main" id="{EBD7E539-3BA9-D8A9-714C-792E5B1F44A3}"/>
              </a:ext>
            </a:extLst>
          </p:cNvPr>
          <p:cNvPicPr>
            <a:picLocks noChangeAspect="1"/>
          </p:cNvPicPr>
          <p:nvPr/>
        </p:nvPicPr>
        <p:blipFill>
          <a:blip r:embed="rId4"/>
          <a:stretch>
            <a:fillRect/>
          </a:stretch>
        </p:blipFill>
        <p:spPr>
          <a:xfrm>
            <a:off x="0" y="-1809"/>
            <a:ext cx="3464559" cy="578654"/>
          </a:xfrm>
          <a:prstGeom prst="rect">
            <a:avLst/>
          </a:prstGeom>
        </p:spPr>
      </p:pic>
      <p:sp>
        <p:nvSpPr>
          <p:cNvPr id="2" name="TextBox 1">
            <a:extLst>
              <a:ext uri="{FF2B5EF4-FFF2-40B4-BE49-F238E27FC236}">
                <a16:creationId xmlns:a16="http://schemas.microsoft.com/office/drawing/2014/main" id="{59F086C6-A6B0-AE41-88B8-CE2D838ED1F3}"/>
              </a:ext>
            </a:extLst>
          </p:cNvPr>
          <p:cNvSpPr txBox="1"/>
          <p:nvPr/>
        </p:nvSpPr>
        <p:spPr>
          <a:xfrm>
            <a:off x="271533" y="635679"/>
            <a:ext cx="4975573" cy="461665"/>
          </a:xfrm>
          <a:prstGeom prst="rect">
            <a:avLst/>
          </a:prstGeom>
          <a:noFill/>
        </p:spPr>
        <p:txBody>
          <a:bodyPr wrap="square" rtlCol="0">
            <a:spAutoFit/>
          </a:bodyPr>
          <a:lstStyle/>
          <a:p>
            <a:pPr algn="ctr"/>
            <a:r>
              <a:rPr lang="en-GB" sz="2400" b="1"/>
              <a:t>Key Indicator: Waiting time in ED</a:t>
            </a:r>
          </a:p>
        </p:txBody>
      </p:sp>
      <p:sp>
        <p:nvSpPr>
          <p:cNvPr id="8" name="TextBox 7">
            <a:extLst>
              <a:ext uri="{FF2B5EF4-FFF2-40B4-BE49-F238E27FC236}">
                <a16:creationId xmlns:a16="http://schemas.microsoft.com/office/drawing/2014/main" id="{93445CE2-F271-733F-9203-D0C10D823754}"/>
              </a:ext>
            </a:extLst>
          </p:cNvPr>
          <p:cNvSpPr txBox="1"/>
          <p:nvPr/>
        </p:nvSpPr>
        <p:spPr>
          <a:xfrm>
            <a:off x="5246247" y="720715"/>
            <a:ext cx="6757834" cy="5664628"/>
          </a:xfrm>
          <a:prstGeom prst="rect">
            <a:avLst/>
          </a:prstGeom>
          <a:noFill/>
        </p:spPr>
        <p:txBody>
          <a:bodyPr wrap="square" rtlCol="0">
            <a:spAutoFit/>
          </a:bodyPr>
          <a:lstStyle/>
          <a:p>
            <a:pPr>
              <a:spcAft>
                <a:spcPts val="600"/>
              </a:spcAft>
            </a:pPr>
            <a:r>
              <a:rPr lang="en-GB" b="1" dirty="0">
                <a:solidFill>
                  <a:srgbClr val="243774"/>
                </a:solidFill>
                <a:latin typeface="Arial" panose="020B0604020202020204" pitchFamily="34" charset="0"/>
                <a:cs typeface="Arial" panose="020B0604020202020204" pitchFamily="34" charset="0"/>
              </a:rPr>
              <a:t>Urgent Care Escalation Points</a:t>
            </a:r>
          </a:p>
          <a:p>
            <a:pPr>
              <a:spcAft>
                <a:spcPts val="300"/>
              </a:spcAft>
            </a:pPr>
            <a:r>
              <a:rPr lang="en-US" altLang="en-US" sz="1150" dirty="0">
                <a:latin typeface="Arial" panose="020B0604020202020204" pitchFamily="34" charset="0"/>
                <a:cs typeface="Arial" panose="020B0604020202020204" pitchFamily="34" charset="0"/>
              </a:rPr>
              <a:t>UEC 4-hour performance in July for the overall ICB system was </a:t>
            </a:r>
            <a:r>
              <a:rPr lang="en-US" altLang="en-US" sz="1150" b="1" dirty="0">
                <a:latin typeface="Arial" panose="020B0604020202020204" pitchFamily="34" charset="0"/>
                <a:cs typeface="Arial" panose="020B0604020202020204" pitchFamily="34" charset="0"/>
              </a:rPr>
              <a:t>71.7%</a:t>
            </a:r>
            <a:r>
              <a:rPr lang="en-US" altLang="en-US" sz="1150" dirty="0">
                <a:latin typeface="Arial" panose="020B0604020202020204" pitchFamily="34" charset="0"/>
                <a:cs typeface="Arial" panose="020B0604020202020204" pitchFamily="34" charset="0"/>
              </a:rPr>
              <a:t>.  </a:t>
            </a:r>
            <a:r>
              <a:rPr lang="en-US" altLang="en-US" sz="1150" b="1" dirty="0">
                <a:latin typeface="Arial" panose="020B0604020202020204" pitchFamily="34" charset="0"/>
                <a:cs typeface="Arial" panose="020B0604020202020204" pitchFamily="34" charset="0"/>
              </a:rPr>
              <a:t>The UEC plan being monitored by NHSE is for the acute providers only and was set at 68.2% for July, and delivery was 67.6%. </a:t>
            </a:r>
            <a:r>
              <a:rPr lang="en-US" altLang="en-US" sz="1150" dirty="0">
                <a:latin typeface="Arial" panose="020B0604020202020204" pitchFamily="34" charset="0"/>
                <a:cs typeface="Arial" panose="020B0604020202020204" pitchFamily="34" charset="0"/>
              </a:rPr>
              <a:t>HUTH (62.6%) and Y&amp;SFT (65.6%) were lowest performing Trusts. </a:t>
            </a:r>
            <a:r>
              <a:rPr lang="en-US" altLang="en-US" sz="1150" b="1" dirty="0">
                <a:latin typeface="Arial" panose="020B0604020202020204" pitchFamily="34" charset="0"/>
                <a:cs typeface="Arial" panose="020B0604020202020204" pitchFamily="34" charset="0"/>
              </a:rPr>
              <a:t>UEC performance at HNY has been challenged by NHSE and the ICB is in national UEC Tier 2. The year end target for the acute providers is 73.2% - ICB overall 78%.</a:t>
            </a:r>
            <a:endParaRPr lang="en-GB" sz="1150" b="1" dirty="0">
              <a:latin typeface="Arial" panose="020B0604020202020204" pitchFamily="34" charset="0"/>
              <a:cs typeface="Arial" panose="020B0604020202020204" pitchFamily="34" charset="0"/>
            </a:endParaRPr>
          </a:p>
          <a:p>
            <a:pPr marL="182563" lvl="0" indent="-182563" algn="just">
              <a:lnSpc>
                <a:spcPct val="115000"/>
              </a:lnSpc>
              <a:buFont typeface="Symbol" panose="05050102010706020507" pitchFamily="18" charset="2"/>
              <a:buChar char=""/>
            </a:pPr>
            <a:r>
              <a:rPr lang="en-GB" sz="1150" dirty="0">
                <a:effectLst/>
                <a:latin typeface="Arial" panose="020B0604020202020204" pitchFamily="34" charset="0"/>
                <a:ea typeface="Calibri" panose="020F0502020204030204" pitchFamily="34" charset="0"/>
                <a:cs typeface="Arial" panose="020B0604020202020204" pitchFamily="34" charset="0"/>
              </a:rPr>
              <a:t>4-hour UEC July – </a:t>
            </a:r>
            <a:r>
              <a:rPr lang="en-GB" sz="1150" b="1" dirty="0">
                <a:effectLst/>
                <a:latin typeface="Arial" panose="020B0604020202020204" pitchFamily="34" charset="0"/>
                <a:ea typeface="Calibri" panose="020F0502020204030204" pitchFamily="34" charset="0"/>
                <a:cs typeface="Arial" panose="020B0604020202020204" pitchFamily="34" charset="0"/>
              </a:rPr>
              <a:t>HUTH, NLAG and HDFT achieved their monthly plan, Y&amp;SFT did not</a:t>
            </a:r>
          </a:p>
          <a:p>
            <a:pPr marL="182563" lvl="0" indent="-182563" algn="just">
              <a:lnSpc>
                <a:spcPct val="115000"/>
              </a:lnSpc>
              <a:buFont typeface="Symbol" panose="05050102010706020507" pitchFamily="18" charset="2"/>
              <a:buChar char=""/>
            </a:pPr>
            <a:r>
              <a:rPr lang="en-GB" sz="1150" b="1" dirty="0">
                <a:latin typeface="Arial" panose="020B0604020202020204" pitchFamily="34" charset="0"/>
                <a:ea typeface="Calibri" panose="020F0502020204030204" pitchFamily="34" charset="0"/>
                <a:cs typeface="Arial" panose="020B0604020202020204" pitchFamily="34" charset="0"/>
              </a:rPr>
              <a:t>HUTH and NLAG are showing improving positions, HDFT no change and Y&amp;SFT worsening</a:t>
            </a:r>
          </a:p>
          <a:p>
            <a:pPr marL="182563" lvl="0" indent="-182563" algn="just">
              <a:lnSpc>
                <a:spcPct val="115000"/>
              </a:lnSpc>
              <a:buFont typeface="Symbol" panose="05050102010706020507" pitchFamily="18" charset="2"/>
              <a:buChar char=""/>
            </a:pPr>
            <a:r>
              <a:rPr lang="en-GB" sz="1150" dirty="0">
                <a:effectLst/>
                <a:latin typeface="Arial" panose="020B0604020202020204" pitchFamily="34" charset="0"/>
                <a:ea typeface="Calibri" panose="020F0502020204030204" pitchFamily="34" charset="0"/>
                <a:cs typeface="Arial" panose="020B0604020202020204" pitchFamily="34" charset="0"/>
              </a:rPr>
              <a:t>Other none Type 1 facilities were also below plan in June but are showing recovery in August.</a:t>
            </a:r>
          </a:p>
          <a:p>
            <a:pPr marL="182563" lvl="0" indent="-182563" algn="just">
              <a:lnSpc>
                <a:spcPct val="115000"/>
              </a:lnSpc>
              <a:spcAft>
                <a:spcPts val="400"/>
              </a:spcAft>
              <a:buFont typeface="Symbol" panose="05050102010706020507" pitchFamily="18" charset="2"/>
              <a:buChar char=""/>
            </a:pPr>
            <a:r>
              <a:rPr lang="en-GB" sz="1150" dirty="0">
                <a:effectLst/>
                <a:latin typeface="Arial" panose="020B0604020202020204" pitchFamily="34" charset="0"/>
                <a:ea typeface="Calibri" panose="020F0502020204030204" pitchFamily="34" charset="0"/>
                <a:cs typeface="Arial" panose="020B0604020202020204" pitchFamily="34" charset="0"/>
              </a:rPr>
              <a:t>Ambulance response time Cat 2 – Overall wait times for cat 2 ambulances was 36:48 minutes against a target of 30:00 minutes.  Although the target was not achieved the trend is showing special cause variation of an improving nature.  </a:t>
            </a:r>
            <a:r>
              <a:rPr lang="en-GB" sz="1150" b="1" dirty="0">
                <a:effectLst/>
                <a:latin typeface="Arial" panose="020B0604020202020204" pitchFamily="34" charset="0"/>
                <a:ea typeface="Calibri" panose="020F0502020204030204" pitchFamily="34" charset="0"/>
                <a:cs typeface="Arial" panose="020B0604020202020204" pitchFamily="34" charset="0"/>
              </a:rPr>
              <a:t>HNY hospital handover performance </a:t>
            </a:r>
            <a:r>
              <a:rPr lang="en-GB" sz="1150" b="1" dirty="0">
                <a:latin typeface="Arial" panose="020B0604020202020204" pitchFamily="34" charset="0"/>
                <a:ea typeface="Calibri" panose="020F0502020204030204" pitchFamily="34" charset="0"/>
                <a:cs typeface="Arial" panose="020B0604020202020204" pitchFamily="34" charset="0"/>
              </a:rPr>
              <a:t>has been singled out by YAS, EMAS and NHSE as of concern; improvement is required.</a:t>
            </a:r>
            <a:endParaRPr lang="en-GB" sz="115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115000"/>
              </a:lnSpc>
            </a:pPr>
            <a:r>
              <a:rPr lang="en-GB" sz="1150" b="1" dirty="0">
                <a:effectLst/>
                <a:latin typeface="Arial" panose="020B0604020202020204" pitchFamily="34" charset="0"/>
                <a:ea typeface="Calibri" panose="020F0502020204030204" pitchFamily="34" charset="0"/>
              </a:rPr>
              <a:t>Key Actions</a:t>
            </a:r>
            <a:endParaRPr lang="en-GB" sz="1150" dirty="0">
              <a:effectLst/>
              <a:latin typeface="Arial" panose="020B0604020202020204" pitchFamily="34" charset="0"/>
              <a:ea typeface="Calibri" panose="020F0502020204030204" pitchFamily="34" charset="0"/>
            </a:endParaRPr>
          </a:p>
          <a:p>
            <a:pPr marL="171450" indent="-171450" algn="just">
              <a:lnSpc>
                <a:spcPct val="115000"/>
              </a:lnSpc>
              <a:buFont typeface="Arial" panose="020B0604020202020204" pitchFamily="34" charset="0"/>
              <a:buChar char="•"/>
            </a:pPr>
            <a:r>
              <a:rPr lang="en-GB" sz="1150" b="1" dirty="0">
                <a:latin typeface="Arial" panose="020B0604020202020204" pitchFamily="34" charset="0"/>
                <a:ea typeface="Calibri" panose="020F0502020204030204" pitchFamily="34" charset="0"/>
                <a:cs typeface="Arial" panose="020B0604020202020204" pitchFamily="34" charset="0"/>
              </a:rPr>
              <a:t>UEC summit held 31</a:t>
            </a:r>
            <a:r>
              <a:rPr lang="en-GB" sz="1150" b="1" baseline="30000" dirty="0">
                <a:latin typeface="Arial" panose="020B0604020202020204" pitchFamily="34" charset="0"/>
                <a:ea typeface="Calibri" panose="020F0502020204030204" pitchFamily="34" charset="0"/>
                <a:cs typeface="Arial" panose="020B0604020202020204" pitchFamily="34" charset="0"/>
              </a:rPr>
              <a:t>st</a:t>
            </a:r>
            <a:r>
              <a:rPr lang="en-GB" sz="1150" b="1" dirty="0">
                <a:latin typeface="Arial" panose="020B0604020202020204" pitchFamily="34" charset="0"/>
                <a:ea typeface="Calibri" panose="020F0502020204030204" pitchFamily="34" charset="0"/>
                <a:cs typeface="Arial" panose="020B0604020202020204" pitchFamily="34" charset="0"/>
              </a:rPr>
              <a:t> July – outputs included: </a:t>
            </a:r>
            <a:r>
              <a:rPr lang="en-GB" sz="1150" dirty="0">
                <a:latin typeface="Arial" panose="020B0604020202020204" pitchFamily="34" charset="0"/>
                <a:ea typeface="Calibri" panose="020F0502020204030204" pitchFamily="34" charset="0"/>
                <a:cs typeface="Arial" panose="020B0604020202020204" pitchFamily="34" charset="0"/>
              </a:rPr>
              <a:t>c</a:t>
            </a:r>
            <a:r>
              <a:rPr lang="en-GB" sz="1150" dirty="0">
                <a:latin typeface="Arial" panose="020B0604020202020204" pitchFamily="34" charset="0"/>
                <a:cs typeface="Arial" panose="020B0604020202020204" pitchFamily="34" charset="0"/>
              </a:rPr>
              <a:t>all to action across the System to reprioritise recovery plans to identify 3-4 immediate actions to turn the dial on 4 hours and CAT2 in the next 6-8 weeks; </a:t>
            </a:r>
            <a:r>
              <a:rPr lang="en-GB" sz="1150" b="1" dirty="0">
                <a:latin typeface="Arial" panose="020B0604020202020204" pitchFamily="34" charset="0"/>
                <a:cs typeface="Arial" panose="020B0604020202020204" pitchFamily="34" charset="0"/>
              </a:rPr>
              <a:t>revised UEC governance arrangements proposed </a:t>
            </a:r>
            <a:r>
              <a:rPr lang="en-GB" sz="1150" dirty="0">
                <a:latin typeface="Arial" panose="020B0604020202020204" pitchFamily="34" charset="0"/>
                <a:cs typeface="Arial" panose="020B0604020202020204" pitchFamily="34" charset="0"/>
              </a:rPr>
              <a:t>including but not limited to CAP involvement and responsibility for UEC, identification of a UEC SRO,  revision to system and place UEC board membership and Terms of Reference, and the development of ICB UEC data reports to ensure focus on one version of the truth </a:t>
            </a:r>
          </a:p>
          <a:p>
            <a:pPr marL="171450" lvl="0" indent="-171450" algn="just">
              <a:lnSpc>
                <a:spcPct val="115000"/>
              </a:lnSpc>
              <a:buFont typeface="Arial" panose="020B0604020202020204" pitchFamily="34" charset="0"/>
              <a:buChar char="•"/>
            </a:pPr>
            <a:r>
              <a:rPr lang="en-GB" sz="1150" b="1" dirty="0">
                <a:effectLst/>
                <a:latin typeface="Arial" panose="020B0604020202020204" pitchFamily="34" charset="0"/>
                <a:ea typeface="Calibri" panose="020F0502020204030204" pitchFamily="34" charset="0"/>
                <a:cs typeface="Arial" panose="020B0604020202020204" pitchFamily="34" charset="0"/>
              </a:rPr>
              <a:t>UEC Clinical summit held 15</a:t>
            </a:r>
            <a:r>
              <a:rPr lang="en-GB" sz="1150" b="1" baseline="30000" dirty="0">
                <a:effectLst/>
                <a:latin typeface="Arial" panose="020B0604020202020204" pitchFamily="34" charset="0"/>
                <a:ea typeface="Calibri" panose="020F0502020204030204" pitchFamily="34" charset="0"/>
                <a:cs typeface="Arial" panose="020B0604020202020204" pitchFamily="34" charset="0"/>
              </a:rPr>
              <a:t>th</a:t>
            </a:r>
            <a:r>
              <a:rPr lang="en-GB" sz="1150" b="1" dirty="0">
                <a:effectLst/>
                <a:latin typeface="Arial" panose="020B0604020202020204" pitchFamily="34" charset="0"/>
                <a:ea typeface="Calibri" panose="020F0502020204030204" pitchFamily="34" charset="0"/>
                <a:cs typeface="Arial" panose="020B0604020202020204" pitchFamily="34" charset="0"/>
              </a:rPr>
              <a:t> August with aim of  improving clinical culture of ownership, improving patient flow and reducing patient harm</a:t>
            </a:r>
            <a:endParaRPr lang="en-GB" sz="1150" dirty="0">
              <a:effectLst/>
              <a:latin typeface="Arial" panose="020B0604020202020204" pitchFamily="34" charset="0"/>
              <a:ea typeface="Calibri" panose="020F0502020204030204" pitchFamily="34" charset="0"/>
              <a:cs typeface="Arial" panose="020B0604020202020204" pitchFamily="34" charset="0"/>
            </a:endParaRPr>
          </a:p>
          <a:p>
            <a:pPr marL="182563" lvl="0" indent="-182563">
              <a:lnSpc>
                <a:spcPct val="115000"/>
              </a:lnSpc>
              <a:buFont typeface="Symbol" panose="05050102010706020507" pitchFamily="18" charset="2"/>
              <a:buChar char=""/>
            </a:pPr>
            <a:r>
              <a:rPr lang="en-GB" sz="1150" b="1" dirty="0">
                <a:effectLst/>
                <a:latin typeface="Arial" panose="020B0604020202020204" pitchFamily="34" charset="0"/>
                <a:ea typeface="Calibri" panose="020F0502020204030204" pitchFamily="34" charset="0"/>
                <a:cs typeface="Arial" panose="020B0604020202020204" pitchFamily="34" charset="0"/>
              </a:rPr>
              <a:t>Tier 2 meetings </a:t>
            </a:r>
            <a:r>
              <a:rPr lang="en-GB" sz="1150" dirty="0">
                <a:effectLst/>
                <a:latin typeface="Arial" panose="020B0604020202020204" pitchFamily="34" charset="0"/>
                <a:ea typeface="Calibri" panose="020F0502020204030204" pitchFamily="34" charset="0"/>
                <a:cs typeface="Arial" panose="020B0604020202020204" pitchFamily="34" charset="0"/>
              </a:rPr>
              <a:t>with NHSE region stepped up to a </a:t>
            </a:r>
            <a:r>
              <a:rPr lang="en-GB" sz="1150" dirty="0">
                <a:latin typeface="Arial" panose="020B0604020202020204" pitchFamily="34" charset="0"/>
                <a:ea typeface="Calibri" panose="020F0502020204030204" pitchFamily="34" charset="0"/>
                <a:cs typeface="Arial" panose="020B0604020202020204" pitchFamily="34" charset="0"/>
              </a:rPr>
              <a:t>more formal approach in all 4 ICB Trusts, which will monitor the delivery of actions produced in the immediate recovery plan ahead of winter </a:t>
            </a:r>
          </a:p>
          <a:p>
            <a:pPr marL="182563" lvl="0" indent="-182563">
              <a:lnSpc>
                <a:spcPct val="115000"/>
              </a:lnSpc>
              <a:buFont typeface="Symbol" panose="05050102010706020507" pitchFamily="18" charset="2"/>
              <a:buChar char=""/>
            </a:pPr>
            <a:r>
              <a:rPr lang="en-GB" sz="1150" b="1" dirty="0">
                <a:latin typeface="Arial" panose="020B0604020202020204" pitchFamily="34" charset="0"/>
                <a:ea typeface="Calibri" panose="020F0502020204030204" pitchFamily="34" charset="0"/>
                <a:cs typeface="Arial" panose="020B0604020202020204" pitchFamily="34" charset="0"/>
              </a:rPr>
              <a:t>Continued development </a:t>
            </a:r>
            <a:r>
              <a:rPr lang="en-GB" sz="1150" dirty="0">
                <a:latin typeface="Arial" panose="020B0604020202020204" pitchFamily="34" charset="0"/>
                <a:ea typeface="Calibri" panose="020F0502020204030204" pitchFamily="34" charset="0"/>
                <a:cs typeface="Arial" panose="020B0604020202020204" pitchFamily="34" charset="0"/>
              </a:rPr>
              <a:t>of 2 x Integrated Care Coordination hubs – locations identified in HNY to increase non-conveyance and reduce dispatch where an alternative care pathway can be followed.  Due to go live in October 2024.</a:t>
            </a:r>
          </a:p>
        </p:txBody>
      </p:sp>
      <p:pic>
        <p:nvPicPr>
          <p:cNvPr id="11" name="Picture 10">
            <a:extLst>
              <a:ext uri="{FF2B5EF4-FFF2-40B4-BE49-F238E27FC236}">
                <a16:creationId xmlns:a16="http://schemas.microsoft.com/office/drawing/2014/main" id="{93FA67C4-824A-BA80-C499-4B145AC95D80}"/>
              </a:ext>
            </a:extLst>
          </p:cNvPr>
          <p:cNvPicPr>
            <a:picLocks noChangeAspect="1"/>
          </p:cNvPicPr>
          <p:nvPr/>
        </p:nvPicPr>
        <p:blipFill>
          <a:blip r:embed="rId5"/>
          <a:stretch>
            <a:fillRect/>
          </a:stretch>
        </p:blipFill>
        <p:spPr>
          <a:xfrm>
            <a:off x="351478" y="1097344"/>
            <a:ext cx="4590911" cy="3739730"/>
          </a:xfrm>
          <a:prstGeom prst="rect">
            <a:avLst/>
          </a:prstGeom>
        </p:spPr>
      </p:pic>
    </p:spTree>
    <p:extLst>
      <p:ext uri="{BB962C8B-B14F-4D97-AF65-F5344CB8AC3E}">
        <p14:creationId xmlns:p14="http://schemas.microsoft.com/office/powerpoint/2010/main" val="2463267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D7E539-3BA9-D8A9-714C-792E5B1F44A3}"/>
              </a:ext>
            </a:extLst>
          </p:cNvPr>
          <p:cNvPicPr>
            <a:picLocks noChangeAspect="1"/>
          </p:cNvPicPr>
          <p:nvPr/>
        </p:nvPicPr>
        <p:blipFill>
          <a:blip r:embed="rId3"/>
          <a:stretch>
            <a:fillRect/>
          </a:stretch>
        </p:blipFill>
        <p:spPr>
          <a:xfrm>
            <a:off x="1" y="-1809"/>
            <a:ext cx="3204516" cy="578654"/>
          </a:xfrm>
          <a:prstGeom prst="rect">
            <a:avLst/>
          </a:prstGeom>
        </p:spPr>
      </p:pic>
      <p:sp>
        <p:nvSpPr>
          <p:cNvPr id="2" name="TextBox 1">
            <a:extLst>
              <a:ext uri="{FF2B5EF4-FFF2-40B4-BE49-F238E27FC236}">
                <a16:creationId xmlns:a16="http://schemas.microsoft.com/office/drawing/2014/main" id="{59F086C6-A6B0-AE41-88B8-CE2D838ED1F3}"/>
              </a:ext>
            </a:extLst>
          </p:cNvPr>
          <p:cNvSpPr txBox="1"/>
          <p:nvPr/>
        </p:nvSpPr>
        <p:spPr>
          <a:xfrm>
            <a:off x="177618" y="663412"/>
            <a:ext cx="5151944" cy="461665"/>
          </a:xfrm>
          <a:prstGeom prst="rect">
            <a:avLst/>
          </a:prstGeom>
          <a:noFill/>
        </p:spPr>
        <p:txBody>
          <a:bodyPr wrap="square" rtlCol="0">
            <a:spAutoFit/>
          </a:bodyPr>
          <a:lstStyle/>
          <a:p>
            <a:pPr algn="ctr"/>
            <a:r>
              <a:rPr lang="en-GB" sz="2400" b="1"/>
              <a:t>Key Indicator: RTT 65+ Week Waits</a:t>
            </a:r>
          </a:p>
        </p:txBody>
      </p:sp>
      <p:sp>
        <p:nvSpPr>
          <p:cNvPr id="12" name="Rectangle 11">
            <a:extLst>
              <a:ext uri="{FF2B5EF4-FFF2-40B4-BE49-F238E27FC236}">
                <a16:creationId xmlns:a16="http://schemas.microsoft.com/office/drawing/2014/main" id="{12261ADA-D4D2-AF61-3652-90301B5A4A0D}"/>
              </a:ext>
            </a:extLst>
          </p:cNvPr>
          <p:cNvSpPr/>
          <p:nvPr/>
        </p:nvSpPr>
        <p:spPr>
          <a:xfrm>
            <a:off x="5423869" y="800484"/>
            <a:ext cx="6600781" cy="5947550"/>
          </a:xfrm>
          <a:prstGeom prst="rect">
            <a:avLst/>
          </a:prstGeom>
          <a:solidFill>
            <a:srgbClr val="EDECED"/>
          </a:solidFill>
          <a:ln>
            <a:solidFill>
              <a:srgbClr val="DEEB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8412A43-D92F-8738-357F-24CBB1BA14E9}"/>
              </a:ext>
            </a:extLst>
          </p:cNvPr>
          <p:cNvSpPr txBox="1"/>
          <p:nvPr/>
        </p:nvSpPr>
        <p:spPr>
          <a:xfrm>
            <a:off x="5426652" y="797732"/>
            <a:ext cx="6501188" cy="5848396"/>
          </a:xfrm>
          <a:prstGeom prst="rect">
            <a:avLst/>
          </a:prstGeom>
          <a:noFill/>
        </p:spPr>
        <p:txBody>
          <a:bodyPr wrap="square" rtlCol="0">
            <a:spAutoFit/>
          </a:bodyPr>
          <a:lstStyle/>
          <a:p>
            <a:pPr>
              <a:spcAft>
                <a:spcPts val="600"/>
              </a:spcAft>
            </a:pPr>
            <a:r>
              <a:rPr lang="en-GB" b="1" dirty="0">
                <a:solidFill>
                  <a:srgbClr val="243774"/>
                </a:solidFill>
                <a:latin typeface="Arial" panose="020B0604020202020204" pitchFamily="34" charset="0"/>
                <a:cs typeface="Arial" panose="020B0604020202020204" pitchFamily="34" charset="0"/>
              </a:rPr>
              <a:t>Elective Services Escalation Points</a:t>
            </a:r>
          </a:p>
          <a:p>
            <a:pPr>
              <a:lnSpc>
                <a:spcPct val="105000"/>
              </a:lnSpc>
              <a:spcAft>
                <a:spcPts val="400"/>
              </a:spcAft>
              <a:tabLst>
                <a:tab pos="457200" algn="l"/>
              </a:tabLst>
            </a:pPr>
            <a:r>
              <a:rPr lang="en-US" altLang="en-US" sz="1200" dirty="0">
                <a:solidFill>
                  <a:srgbClr val="2E2E2D"/>
                </a:solidFill>
                <a:latin typeface="Arial" panose="020B0604020202020204" pitchFamily="34" charset="0"/>
                <a:cs typeface="Arial" panose="020B0604020202020204" pitchFamily="34" charset="0"/>
              </a:rPr>
              <a:t>Elective waiting times </a:t>
            </a:r>
            <a:r>
              <a:rPr lang="en-US" altLang="en-US" sz="1200" b="1" dirty="0">
                <a:solidFill>
                  <a:srgbClr val="2E2E2D"/>
                </a:solidFill>
                <a:latin typeface="Arial" panose="020B0604020202020204" pitchFamily="34" charset="0"/>
                <a:cs typeface="Arial" panose="020B0604020202020204" pitchFamily="34" charset="0"/>
              </a:rPr>
              <a:t>over 65 weeks reduced to 214 </a:t>
            </a:r>
            <a:r>
              <a:rPr lang="en-US" altLang="en-US" sz="1200" dirty="0">
                <a:solidFill>
                  <a:srgbClr val="2E2E2D"/>
                </a:solidFill>
                <a:latin typeface="Arial" panose="020B0604020202020204" pitchFamily="34" charset="0"/>
                <a:cs typeface="Arial" panose="020B0604020202020204" pitchFamily="34" charset="0"/>
              </a:rPr>
              <a:t>in June against a target of 165.  The </a:t>
            </a:r>
            <a:r>
              <a:rPr lang="en-US" altLang="en-US" sz="1200" b="1" dirty="0">
                <a:solidFill>
                  <a:srgbClr val="2E2E2D"/>
                </a:solidFill>
                <a:latin typeface="Arial" panose="020B0604020202020204" pitchFamily="34" charset="0"/>
                <a:cs typeface="Arial" panose="020B0604020202020204" pitchFamily="34" charset="0"/>
              </a:rPr>
              <a:t>ICB</a:t>
            </a:r>
            <a:r>
              <a:rPr lang="en-US" altLang="en-US" sz="1200" dirty="0">
                <a:solidFill>
                  <a:srgbClr val="2E2E2D"/>
                </a:solidFill>
                <a:latin typeface="Arial" panose="020B0604020202020204" pitchFamily="34" charset="0"/>
                <a:cs typeface="Arial" panose="020B0604020202020204" pitchFamily="34" charset="0"/>
              </a:rPr>
              <a:t> continues to </a:t>
            </a:r>
            <a:r>
              <a:rPr lang="en-US" altLang="en-US" sz="1200" b="1" dirty="0">
                <a:solidFill>
                  <a:srgbClr val="2E2E2D"/>
                </a:solidFill>
                <a:latin typeface="Arial" panose="020B0604020202020204" pitchFamily="34" charset="0"/>
                <a:cs typeface="Arial" panose="020B0604020202020204" pitchFamily="34" charset="0"/>
              </a:rPr>
              <a:t>benchmark well in NEY </a:t>
            </a:r>
            <a:r>
              <a:rPr lang="en-US" altLang="en-US" sz="1200" dirty="0">
                <a:solidFill>
                  <a:srgbClr val="2E2E2D"/>
                </a:solidFill>
                <a:latin typeface="Arial" panose="020B0604020202020204" pitchFamily="34" charset="0"/>
                <a:cs typeface="Arial" panose="020B0604020202020204" pitchFamily="34" charset="0"/>
              </a:rPr>
              <a:t>on all long wait metrics.  Performance is outside expected control limits and demonstrates </a:t>
            </a:r>
            <a:r>
              <a:rPr lang="en-US" altLang="en-US" sz="1200" b="1" dirty="0">
                <a:solidFill>
                  <a:srgbClr val="2E2E2D"/>
                </a:solidFill>
                <a:latin typeface="Arial" panose="020B0604020202020204" pitchFamily="34" charset="0"/>
                <a:cs typeface="Arial" panose="020B0604020202020204" pitchFamily="34" charset="0"/>
              </a:rPr>
              <a:t>real cause variation of an improving nature</a:t>
            </a:r>
            <a:r>
              <a:rPr lang="en-US" altLang="en-US" sz="1200" dirty="0">
                <a:solidFill>
                  <a:srgbClr val="2E2E2D"/>
                </a:solidFill>
                <a:latin typeface="Arial" panose="020B0604020202020204" pitchFamily="34" charset="0"/>
                <a:cs typeface="Arial" panose="020B0604020202020204" pitchFamily="34" charset="0"/>
              </a:rPr>
              <a:t>.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All providers have demonstrated significant progress,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Y&amp;SFT in particular though they still have the majority of breaches (132 of the 214). Latest unvalidated data is forecasting August at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97 patients over 65 weeks</a:t>
            </a:r>
            <a:r>
              <a:rPr lang="en-GB" sz="1200" b="1"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GB"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5000"/>
              </a:lnSpc>
              <a:spcAft>
                <a:spcPts val="400"/>
              </a:spcAft>
              <a:tabLst>
                <a:tab pos="457200" algn="l"/>
              </a:tabLst>
            </a:pP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Specialties with highest numbers of long wait patients are; f</a:t>
            </a:r>
            <a:r>
              <a:rPr lang="en-GB" sz="1200" dirty="0">
                <a:effectLst/>
                <a:latin typeface="Arial" panose="020B0604020202020204" pitchFamily="34" charset="0"/>
                <a:ea typeface="Times New Roman" panose="02020603050405020304" pitchFamily="18" charset="0"/>
                <a:cs typeface="Arial" panose="020B0604020202020204" pitchFamily="34" charset="0"/>
              </a:rPr>
              <a:t>or admitted waits, Oral Surgery, T&amp;O, ENT, Urology, Ophthalmology; and for non-admitted waits, Ear Nose and Throat, Neurology, Gynaecology. N</a:t>
            </a:r>
            <a:r>
              <a:rPr lang="en-GB" sz="1200" dirty="0">
                <a:latin typeface="Arial" panose="020B0604020202020204" pitchFamily="34" charset="0"/>
                <a:ea typeface="Times New Roman" panose="02020603050405020304" pitchFamily="18" charset="0"/>
                <a:cs typeface="Arial" panose="020B0604020202020204" pitchFamily="34" charset="0"/>
              </a:rPr>
              <a:t>LAG. NHSE plan is for backlog to be cleared by Sept. 24.</a:t>
            </a:r>
            <a:r>
              <a:rPr lang="en-GB" sz="1200" b="0" i="0" dirty="0">
                <a:solidFill>
                  <a:schemeClr val="tx1"/>
                </a:solidFill>
                <a:effectLst/>
                <a:highlight>
                  <a:srgbClr val="FFFF00"/>
                </a:highlight>
                <a:latin typeface="Arial" panose="020B0604020202020204" pitchFamily="34" charset="0"/>
                <a:cs typeface="Arial" panose="020B0604020202020204" pitchFamily="34" charset="0"/>
              </a:rPr>
              <a:t> </a:t>
            </a:r>
          </a:p>
          <a:p>
            <a:pPr>
              <a:spcAft>
                <a:spcPts val="600"/>
              </a:spcAft>
            </a:pPr>
            <a:r>
              <a:rPr lang="en-US" altLang="en-US" sz="1200" b="1" dirty="0">
                <a:latin typeface="Arial" panose="020B0604020202020204" pitchFamily="34" charset="0"/>
                <a:cs typeface="Arial" panose="020B0604020202020204" pitchFamily="34" charset="0"/>
              </a:rPr>
              <a:t>Key Actions</a:t>
            </a:r>
          </a:p>
          <a:p>
            <a:pPr lvl="0">
              <a:lnSpc>
                <a:spcPct val="115000"/>
              </a:lnSpc>
            </a:pPr>
            <a:r>
              <a:rPr lang="en-GB" sz="1100" b="1" dirty="0">
                <a:effectLst/>
                <a:latin typeface="Arial" panose="020B0604020202020204" pitchFamily="34" charset="0"/>
                <a:ea typeface="Times New Roman" panose="02020603050405020304" pitchFamily="18" charset="0"/>
              </a:rPr>
              <a:t>Clinical networks – </a:t>
            </a:r>
            <a:r>
              <a:rPr lang="en-GB" sz="1100" dirty="0">
                <a:effectLst/>
                <a:latin typeface="Arial" panose="020B0604020202020204" pitchFamily="34" charset="0"/>
                <a:ea typeface="Times New Roman" panose="02020603050405020304" pitchFamily="18" charset="0"/>
              </a:rPr>
              <a:t>C</a:t>
            </a:r>
            <a:r>
              <a:rPr lang="en-GB" sz="1100" dirty="0">
                <a:latin typeface="Arial" panose="020B0604020202020204" pitchFamily="34" charset="0"/>
                <a:ea typeface="Times New Roman" panose="02020603050405020304" pitchFamily="18" charset="0"/>
              </a:rPr>
              <a:t>urrent planning for ENT deep dive.  Analysis taking place on the CYP waiting list to ensure recovery in line with adults. Standardising pathways for hips and knees and cataracts to share with ISP’s</a:t>
            </a:r>
          </a:p>
          <a:p>
            <a:pPr lvl="0">
              <a:lnSpc>
                <a:spcPct val="115000"/>
              </a:lnSpc>
            </a:pPr>
            <a:r>
              <a:rPr lang="en-GB" sz="1100" b="1" dirty="0">
                <a:effectLst/>
                <a:latin typeface="Arial" panose="020B0604020202020204" pitchFamily="34" charset="0"/>
                <a:ea typeface="Times New Roman" panose="02020603050405020304" pitchFamily="18" charset="0"/>
              </a:rPr>
              <a:t>Peri-op clinical network </a:t>
            </a:r>
            <a:r>
              <a:rPr lang="en-GB" sz="1100" b="1" dirty="0">
                <a:latin typeface="Arial" panose="020B0604020202020204" pitchFamily="34" charset="0"/>
                <a:ea typeface="Times New Roman" panose="02020603050405020304" pitchFamily="18" charset="0"/>
              </a:rPr>
              <a:t>– </a:t>
            </a:r>
            <a:r>
              <a:rPr lang="en-GB" sz="1100" dirty="0">
                <a:latin typeface="Arial" panose="020B0604020202020204" pitchFamily="34" charset="0"/>
                <a:ea typeface="Times New Roman" panose="02020603050405020304" pitchFamily="18" charset="0"/>
              </a:rPr>
              <a:t>nationally agreed peri-op metrics received and distributed to network for wider analysis</a:t>
            </a:r>
            <a:endParaRPr lang="en-GB" sz="1100" b="1" dirty="0">
              <a:latin typeface="Arial" panose="020B0604020202020204" pitchFamily="34" charset="0"/>
              <a:ea typeface="Calibri" panose="020F0502020204030204" pitchFamily="34" charset="0"/>
            </a:endParaRPr>
          </a:p>
          <a:p>
            <a:pPr lvl="0">
              <a:lnSpc>
                <a:spcPct val="115000"/>
              </a:lnSpc>
            </a:pPr>
            <a:r>
              <a:rPr lang="en-GB" sz="1100" b="1" dirty="0">
                <a:latin typeface="Arial" panose="020B0604020202020204" pitchFamily="34" charset="0"/>
                <a:ea typeface="Calibri" panose="020F0502020204030204" pitchFamily="34" charset="0"/>
              </a:rPr>
              <a:t>Eyecare – </a:t>
            </a:r>
            <a:r>
              <a:rPr lang="en-GB" sz="1100" dirty="0">
                <a:latin typeface="Arial" panose="020B0604020202020204" pitchFamily="34" charset="0"/>
                <a:ea typeface="Calibri" panose="020F0502020204030204" pitchFamily="34" charset="0"/>
              </a:rPr>
              <a:t>1</a:t>
            </a:r>
            <a:r>
              <a:rPr lang="en-GB" sz="1100" baseline="30000" dirty="0">
                <a:latin typeface="Arial" panose="020B0604020202020204" pitchFamily="34" charset="0"/>
                <a:ea typeface="Calibri" panose="020F0502020204030204" pitchFamily="34" charset="0"/>
              </a:rPr>
              <a:t>st</a:t>
            </a:r>
            <a:r>
              <a:rPr lang="en-GB" sz="1100" dirty="0">
                <a:latin typeface="Arial" panose="020B0604020202020204" pitchFamily="34" charset="0"/>
                <a:ea typeface="Calibri" panose="020F0502020204030204" pitchFamily="34" charset="0"/>
              </a:rPr>
              <a:t> meeting of the medical retina meeting taken place to standardise pathways.  Glaucoma T&amp;F group, stocktaking local optometry skills to review stable glaucoma commissioning rather than HES attendances</a:t>
            </a:r>
          </a:p>
          <a:p>
            <a:pPr lvl="0">
              <a:lnSpc>
                <a:spcPct val="115000"/>
              </a:lnSpc>
            </a:pPr>
            <a:r>
              <a:rPr lang="en-GB" sz="1100" b="1" dirty="0">
                <a:latin typeface="Arial" panose="020B0604020202020204" pitchFamily="34" charset="0"/>
                <a:ea typeface="Calibri" panose="020F0502020204030204" pitchFamily="34" charset="0"/>
              </a:rPr>
              <a:t>Gynaecology</a:t>
            </a:r>
            <a:r>
              <a:rPr lang="en-GB" sz="1100" dirty="0">
                <a:latin typeface="Arial" panose="020B0604020202020204" pitchFamily="34" charset="0"/>
                <a:ea typeface="Calibri" panose="020F0502020204030204" pitchFamily="34" charset="0"/>
              </a:rPr>
              <a:t> – SOP agreed for day case hysterectomy</a:t>
            </a:r>
          </a:p>
          <a:p>
            <a:pPr lvl="0">
              <a:lnSpc>
                <a:spcPct val="115000"/>
              </a:lnSpc>
            </a:pPr>
            <a:r>
              <a:rPr lang="en-GB" sz="1100" b="1" dirty="0">
                <a:latin typeface="Arial" panose="020B0604020202020204" pitchFamily="34" charset="0"/>
                <a:ea typeface="Calibri" panose="020F0502020204030204" pitchFamily="34" charset="0"/>
              </a:rPr>
              <a:t>Orthopaedics</a:t>
            </a:r>
            <a:r>
              <a:rPr lang="en-GB" sz="1100" dirty="0">
                <a:latin typeface="Arial" panose="020B0604020202020204" pitchFamily="34" charset="0"/>
                <a:ea typeface="Calibri" panose="020F0502020204030204" pitchFamily="34" charset="0"/>
              </a:rPr>
              <a:t> – 4 joints on an all day list at Goole, with an additional all day list being sought.  Agreement to roll out video post-op across system.</a:t>
            </a:r>
          </a:p>
          <a:p>
            <a:pPr lvl="0">
              <a:lnSpc>
                <a:spcPct val="115000"/>
              </a:lnSpc>
            </a:pPr>
            <a:r>
              <a:rPr lang="en-GB" sz="1100" b="1" dirty="0">
                <a:latin typeface="Arial" panose="020B0604020202020204" pitchFamily="34" charset="0"/>
                <a:ea typeface="Calibri" panose="020F0502020204030204" pitchFamily="34" charset="0"/>
              </a:rPr>
              <a:t>Outpatients</a:t>
            </a:r>
            <a:r>
              <a:rPr lang="en-GB" sz="1100" dirty="0">
                <a:latin typeface="Arial" panose="020B0604020202020204" pitchFamily="34" charset="0"/>
                <a:ea typeface="Calibri" panose="020F0502020204030204" pitchFamily="34" charset="0"/>
              </a:rPr>
              <a:t> – review of top 5 specialties clinic templates with a view to standardise</a:t>
            </a:r>
          </a:p>
          <a:p>
            <a:pPr lvl="0">
              <a:lnSpc>
                <a:spcPct val="115000"/>
              </a:lnSpc>
            </a:pPr>
            <a:r>
              <a:rPr lang="en-GB" sz="1100" b="1" dirty="0">
                <a:latin typeface="Arial" panose="020B0604020202020204" pitchFamily="34" charset="0"/>
                <a:ea typeface="Calibri" panose="020F0502020204030204" pitchFamily="34" charset="0"/>
              </a:rPr>
              <a:t>Day case procedures </a:t>
            </a:r>
            <a:r>
              <a:rPr lang="en-GB" sz="1100" dirty="0">
                <a:latin typeface="Arial" panose="020B0604020202020204" pitchFamily="34" charset="0"/>
                <a:ea typeface="Calibri" panose="020F0502020204030204" pitchFamily="34" charset="0"/>
              </a:rPr>
              <a:t>– deep dive at next elective board into the 29 HVLC procedures by Trust</a:t>
            </a:r>
          </a:p>
          <a:p>
            <a:pPr lvl="0">
              <a:lnSpc>
                <a:spcPct val="115000"/>
              </a:lnSpc>
            </a:pPr>
            <a:r>
              <a:rPr lang="en-GB" sz="1100" b="1" dirty="0">
                <a:latin typeface="Arial" panose="020B0604020202020204" pitchFamily="34" charset="0"/>
                <a:ea typeface="Calibri" panose="020F0502020204030204" pitchFamily="34" charset="0"/>
              </a:rPr>
              <a:t>TWL</a:t>
            </a:r>
            <a:r>
              <a:rPr lang="en-GB" sz="1100" dirty="0">
                <a:latin typeface="Arial" panose="020B0604020202020204" pitchFamily="34" charset="0"/>
                <a:ea typeface="Calibri" panose="020F0502020204030204" pitchFamily="34" charset="0"/>
              </a:rPr>
              <a:t> – analysis to be presented at next ICS Board on growth position</a:t>
            </a:r>
          </a:p>
          <a:p>
            <a:pPr lvl="0">
              <a:lnSpc>
                <a:spcPct val="115000"/>
              </a:lnSpc>
            </a:pPr>
            <a:r>
              <a:rPr lang="en-GB" sz="1100" b="1" dirty="0">
                <a:latin typeface="Arial" panose="020B0604020202020204" pitchFamily="34" charset="0"/>
                <a:ea typeface="Calibri" panose="020F0502020204030204" pitchFamily="34" charset="0"/>
              </a:rPr>
              <a:t>Theatres </a:t>
            </a:r>
            <a:r>
              <a:rPr lang="en-GB" sz="1100" dirty="0">
                <a:latin typeface="Arial" panose="020B0604020202020204" pitchFamily="34" charset="0"/>
                <a:ea typeface="Calibri" panose="020F0502020204030204" pitchFamily="34" charset="0"/>
              </a:rPr>
              <a:t>-  National Theatre Board have proposed a new method of theatre utilisation data validation for Model Hospital which based on current Data Quality returns will mean majority of submitted data will be excluded. Trusts currently have a rejection rate of between 9-30%.  Working with Trust BI leads</a:t>
            </a:r>
            <a:endParaRPr lang="en-GB" sz="1100" b="1" dirty="0">
              <a:latin typeface="Arial" panose="020B0604020202020204" pitchFamily="34" charset="0"/>
              <a:ea typeface="Calibri" panose="020F0502020204030204" pitchFamily="34" charset="0"/>
            </a:endParaRPr>
          </a:p>
        </p:txBody>
      </p:sp>
      <p:sp>
        <p:nvSpPr>
          <p:cNvPr id="3" name="TextBox 2">
            <a:extLst>
              <a:ext uri="{FF2B5EF4-FFF2-40B4-BE49-F238E27FC236}">
                <a16:creationId xmlns:a16="http://schemas.microsoft.com/office/drawing/2014/main" id="{9F2EF3CC-A572-1B31-478C-A1395D9E5CA0}"/>
              </a:ext>
            </a:extLst>
          </p:cNvPr>
          <p:cNvSpPr txBox="1"/>
          <p:nvPr/>
        </p:nvSpPr>
        <p:spPr>
          <a:xfrm>
            <a:off x="106498" y="5041721"/>
            <a:ext cx="5339121" cy="1744067"/>
          </a:xfrm>
          <a:prstGeom prst="rect">
            <a:avLst/>
          </a:prstGeom>
          <a:noFill/>
          <a:ln w="19050">
            <a:noFill/>
          </a:ln>
        </p:spPr>
        <p:txBody>
          <a:bodyPr wrap="square" rtlCol="0">
            <a:spAutoFit/>
          </a:bodyPr>
          <a:lstStyle/>
          <a:p>
            <a:pPr>
              <a:spcAft>
                <a:spcPts val="400"/>
              </a:spcAft>
            </a:pPr>
            <a:r>
              <a:rPr lang="en-GB" sz="1200" b="1">
                <a:solidFill>
                  <a:srgbClr val="243774"/>
                </a:solidFill>
                <a:latin typeface="Trebuchet MS" panose="020B0603020202020204" pitchFamily="34" charset="0"/>
              </a:rPr>
              <a:t>How does indicator link to long term priorities:</a:t>
            </a:r>
          </a:p>
          <a:p>
            <a:pPr>
              <a:spcAft>
                <a:spcPts val="400"/>
              </a:spcAft>
            </a:pPr>
            <a:r>
              <a:rPr lang="en-GB" sz="1150">
                <a:solidFill>
                  <a:srgbClr val="243774"/>
                </a:solidFill>
                <a:latin typeface="Arial" panose="020B0604020202020204" pitchFamily="34" charset="0"/>
                <a:cs typeface="Arial" panose="020B0604020202020204" pitchFamily="34" charset="0"/>
              </a:rPr>
              <a:t>Access to planned care elective services supports primary care and urgent care as delays can lead to patients seeking alternative routes to treatment or return to primary care to raise concerns.  If not managed for risk, delays to elective care can also affect patient outcomes and certainly affect patient experience, if the condition is one that worsens over time.  There are also social impacts to delays that may affect patient’s ability to work.  Access to elective services affects all of the ICB strategic ambitions and long term aims. The ICB has made significant investment in elective care through ERF and £80m on IS capacity.</a:t>
            </a:r>
          </a:p>
        </p:txBody>
      </p:sp>
      <p:sp>
        <p:nvSpPr>
          <p:cNvPr id="5" name="TextBox 4">
            <a:extLst>
              <a:ext uri="{FF2B5EF4-FFF2-40B4-BE49-F238E27FC236}">
                <a16:creationId xmlns:a16="http://schemas.microsoft.com/office/drawing/2014/main" id="{307E4B72-846A-9750-C486-D38EB23BC411}"/>
              </a:ext>
            </a:extLst>
          </p:cNvPr>
          <p:cNvSpPr txBox="1"/>
          <p:nvPr/>
        </p:nvSpPr>
        <p:spPr>
          <a:xfrm>
            <a:off x="9922966" y="190950"/>
            <a:ext cx="1531188" cy="523220"/>
          </a:xfrm>
          <a:prstGeom prst="rect">
            <a:avLst/>
          </a:prstGeom>
          <a:noFill/>
        </p:spPr>
        <p:txBody>
          <a:bodyPr wrap="none" rtlCol="0">
            <a:spAutoFit/>
          </a:bodyPr>
          <a:lstStyle/>
          <a:p>
            <a:r>
              <a:rPr lang="en-GB" sz="2800" b="1">
                <a:solidFill>
                  <a:srgbClr val="243774"/>
                </a:solidFill>
                <a:latin typeface="Trebuchet MS" panose="020B0603020202020204" pitchFamily="34" charset="0"/>
              </a:rPr>
              <a:t>Elective</a:t>
            </a:r>
          </a:p>
        </p:txBody>
      </p:sp>
      <p:grpSp>
        <p:nvGrpSpPr>
          <p:cNvPr id="6" name="Group 5">
            <a:extLst>
              <a:ext uri="{FF2B5EF4-FFF2-40B4-BE49-F238E27FC236}">
                <a16:creationId xmlns:a16="http://schemas.microsoft.com/office/drawing/2014/main" id="{37CE852C-9CF4-85FE-D3AE-829D3336AE5B}"/>
              </a:ext>
            </a:extLst>
          </p:cNvPr>
          <p:cNvGrpSpPr/>
          <p:nvPr/>
        </p:nvGrpSpPr>
        <p:grpSpPr>
          <a:xfrm>
            <a:off x="11429796" y="82194"/>
            <a:ext cx="678356" cy="673761"/>
            <a:chOff x="1869540" y="4178307"/>
            <a:chExt cx="678358" cy="673761"/>
          </a:xfrm>
        </p:grpSpPr>
        <p:sp>
          <p:nvSpPr>
            <p:cNvPr id="7" name="Flowchart: Connector 6">
              <a:extLst>
                <a:ext uri="{FF2B5EF4-FFF2-40B4-BE49-F238E27FC236}">
                  <a16:creationId xmlns:a16="http://schemas.microsoft.com/office/drawing/2014/main" id="{8198E0EA-0E78-DE71-3B3C-31785873EBC4}"/>
                </a:ext>
              </a:extLst>
            </p:cNvPr>
            <p:cNvSpPr/>
            <p:nvPr/>
          </p:nvSpPr>
          <p:spPr>
            <a:xfrm>
              <a:off x="1869540" y="4178307"/>
              <a:ext cx="678358" cy="673761"/>
            </a:xfrm>
            <a:prstGeom prst="flowChartConnector">
              <a:avLst/>
            </a:prstGeom>
            <a:solidFill>
              <a:srgbClr val="EDECED"/>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background with a black square&#10;&#10;Description automatically generated with medium confidence">
              <a:extLst>
                <a:ext uri="{FF2B5EF4-FFF2-40B4-BE49-F238E27FC236}">
                  <a16:creationId xmlns:a16="http://schemas.microsoft.com/office/drawing/2014/main" id="{41392940-771A-9359-AA22-B230BDC185C1}"/>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1953040" y="4259512"/>
              <a:ext cx="511356" cy="511356"/>
            </a:xfrm>
            <a:prstGeom prst="rect">
              <a:avLst/>
            </a:prstGeom>
          </p:spPr>
        </p:pic>
      </p:grpSp>
      <p:pic>
        <p:nvPicPr>
          <p:cNvPr id="10" name="Picture 9">
            <a:extLst>
              <a:ext uri="{FF2B5EF4-FFF2-40B4-BE49-F238E27FC236}">
                <a16:creationId xmlns:a16="http://schemas.microsoft.com/office/drawing/2014/main" id="{5DC291D9-F606-D8A6-5C2E-B651F9D02FA0}"/>
              </a:ext>
            </a:extLst>
          </p:cNvPr>
          <p:cNvPicPr>
            <a:picLocks noChangeAspect="1"/>
          </p:cNvPicPr>
          <p:nvPr/>
        </p:nvPicPr>
        <p:blipFill>
          <a:blip r:embed="rId5"/>
          <a:stretch>
            <a:fillRect/>
          </a:stretch>
        </p:blipFill>
        <p:spPr>
          <a:xfrm>
            <a:off x="364403" y="1125077"/>
            <a:ext cx="4841241" cy="3946459"/>
          </a:xfrm>
          <a:prstGeom prst="rect">
            <a:avLst/>
          </a:prstGeom>
        </p:spPr>
      </p:pic>
    </p:spTree>
    <p:extLst>
      <p:ext uri="{BB962C8B-B14F-4D97-AF65-F5344CB8AC3E}">
        <p14:creationId xmlns:p14="http://schemas.microsoft.com/office/powerpoint/2010/main" val="1813706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D7E539-3BA9-D8A9-714C-792E5B1F44A3}"/>
              </a:ext>
            </a:extLst>
          </p:cNvPr>
          <p:cNvPicPr>
            <a:picLocks noChangeAspect="1"/>
          </p:cNvPicPr>
          <p:nvPr/>
        </p:nvPicPr>
        <p:blipFill>
          <a:blip r:embed="rId3"/>
          <a:stretch>
            <a:fillRect/>
          </a:stretch>
        </p:blipFill>
        <p:spPr>
          <a:xfrm>
            <a:off x="1" y="-1809"/>
            <a:ext cx="3204516" cy="578654"/>
          </a:xfrm>
          <a:prstGeom prst="rect">
            <a:avLst/>
          </a:prstGeom>
        </p:spPr>
      </p:pic>
      <p:sp>
        <p:nvSpPr>
          <p:cNvPr id="2" name="TextBox 1">
            <a:extLst>
              <a:ext uri="{FF2B5EF4-FFF2-40B4-BE49-F238E27FC236}">
                <a16:creationId xmlns:a16="http://schemas.microsoft.com/office/drawing/2014/main" id="{59F086C6-A6B0-AE41-88B8-CE2D838ED1F3}"/>
              </a:ext>
            </a:extLst>
          </p:cNvPr>
          <p:cNvSpPr txBox="1"/>
          <p:nvPr/>
        </p:nvSpPr>
        <p:spPr>
          <a:xfrm>
            <a:off x="177618" y="663412"/>
            <a:ext cx="5151944" cy="461665"/>
          </a:xfrm>
          <a:prstGeom prst="rect">
            <a:avLst/>
          </a:prstGeom>
          <a:noFill/>
        </p:spPr>
        <p:txBody>
          <a:bodyPr wrap="square" rtlCol="0">
            <a:spAutoFit/>
          </a:bodyPr>
          <a:lstStyle/>
          <a:p>
            <a:pPr algn="ctr"/>
            <a:r>
              <a:rPr lang="en-GB" sz="2400" b="1"/>
              <a:t>Key Indicator: Waiting time for tests</a:t>
            </a:r>
          </a:p>
        </p:txBody>
      </p:sp>
      <p:sp>
        <p:nvSpPr>
          <p:cNvPr id="12" name="Rectangle 11">
            <a:extLst>
              <a:ext uri="{FF2B5EF4-FFF2-40B4-BE49-F238E27FC236}">
                <a16:creationId xmlns:a16="http://schemas.microsoft.com/office/drawing/2014/main" id="{12261ADA-D4D2-AF61-3652-90301B5A4A0D}"/>
              </a:ext>
            </a:extLst>
          </p:cNvPr>
          <p:cNvSpPr/>
          <p:nvPr/>
        </p:nvSpPr>
        <p:spPr>
          <a:xfrm>
            <a:off x="5170820" y="797732"/>
            <a:ext cx="6843562" cy="5947550"/>
          </a:xfrm>
          <a:prstGeom prst="rect">
            <a:avLst/>
          </a:prstGeom>
          <a:solidFill>
            <a:srgbClr val="CECAD8"/>
          </a:solidFill>
          <a:ln>
            <a:solidFill>
              <a:srgbClr val="DEEB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05D094BA-C436-45E9-DED0-C4F643EB8255}"/>
              </a:ext>
            </a:extLst>
          </p:cNvPr>
          <p:cNvSpPr txBox="1"/>
          <p:nvPr/>
        </p:nvSpPr>
        <p:spPr>
          <a:xfrm>
            <a:off x="9368964" y="112718"/>
            <a:ext cx="2050561" cy="523220"/>
          </a:xfrm>
          <a:prstGeom prst="rect">
            <a:avLst/>
          </a:prstGeom>
          <a:noFill/>
        </p:spPr>
        <p:txBody>
          <a:bodyPr wrap="none" rtlCol="0">
            <a:spAutoFit/>
          </a:bodyPr>
          <a:lstStyle/>
          <a:p>
            <a:r>
              <a:rPr lang="en-GB" sz="2800" b="1">
                <a:solidFill>
                  <a:srgbClr val="243774"/>
                </a:solidFill>
                <a:latin typeface="Trebuchet MS" panose="020B0603020202020204" pitchFamily="34" charset="0"/>
              </a:rPr>
              <a:t>Diagnostics</a:t>
            </a:r>
          </a:p>
        </p:txBody>
      </p:sp>
      <p:grpSp>
        <p:nvGrpSpPr>
          <p:cNvPr id="16" name="Group 15">
            <a:extLst>
              <a:ext uri="{FF2B5EF4-FFF2-40B4-BE49-F238E27FC236}">
                <a16:creationId xmlns:a16="http://schemas.microsoft.com/office/drawing/2014/main" id="{62CEFFF3-E11B-85B6-1999-F62B95C626FE}"/>
              </a:ext>
            </a:extLst>
          </p:cNvPr>
          <p:cNvGrpSpPr/>
          <p:nvPr/>
        </p:nvGrpSpPr>
        <p:grpSpPr>
          <a:xfrm>
            <a:off x="11419525" y="24411"/>
            <a:ext cx="678357" cy="652504"/>
            <a:chOff x="5211621" y="643511"/>
            <a:chExt cx="678358" cy="673761"/>
          </a:xfrm>
        </p:grpSpPr>
        <p:sp>
          <p:nvSpPr>
            <p:cNvPr id="17" name="Flowchart: Connector 16">
              <a:extLst>
                <a:ext uri="{FF2B5EF4-FFF2-40B4-BE49-F238E27FC236}">
                  <a16:creationId xmlns:a16="http://schemas.microsoft.com/office/drawing/2014/main" id="{25C2A005-8D7E-D335-F18F-B04E58064123}"/>
                </a:ext>
              </a:extLst>
            </p:cNvPr>
            <p:cNvSpPr/>
            <p:nvPr/>
          </p:nvSpPr>
          <p:spPr>
            <a:xfrm>
              <a:off x="5211621" y="643511"/>
              <a:ext cx="678358" cy="673761"/>
            </a:xfrm>
            <a:prstGeom prst="flowChartConnector">
              <a:avLst/>
            </a:prstGeom>
            <a:solidFill>
              <a:srgbClr val="CECAD8"/>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A black background with a black square&#10;&#10;Description automatically generated with medium confidence">
              <a:extLst>
                <a:ext uri="{FF2B5EF4-FFF2-40B4-BE49-F238E27FC236}">
                  <a16:creationId xmlns:a16="http://schemas.microsoft.com/office/drawing/2014/main" id="{C48C966E-9A8F-8D5A-E71D-60D64360B02B}"/>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5295123" y="725718"/>
              <a:ext cx="511356" cy="511356"/>
            </a:xfrm>
            <a:prstGeom prst="rect">
              <a:avLst/>
            </a:prstGeom>
          </p:spPr>
        </p:pic>
      </p:grpSp>
      <p:sp>
        <p:nvSpPr>
          <p:cNvPr id="3" name="TextBox 2">
            <a:extLst>
              <a:ext uri="{FF2B5EF4-FFF2-40B4-BE49-F238E27FC236}">
                <a16:creationId xmlns:a16="http://schemas.microsoft.com/office/drawing/2014/main" id="{9F2EF3CC-A572-1B31-478C-A1395D9E5CA0}"/>
              </a:ext>
            </a:extLst>
          </p:cNvPr>
          <p:cNvSpPr txBox="1"/>
          <p:nvPr/>
        </p:nvSpPr>
        <p:spPr>
          <a:xfrm>
            <a:off x="177619" y="5001081"/>
            <a:ext cx="4993200" cy="1487587"/>
          </a:xfrm>
          <a:prstGeom prst="rect">
            <a:avLst/>
          </a:prstGeom>
          <a:noFill/>
          <a:ln w="19050">
            <a:noFill/>
          </a:ln>
        </p:spPr>
        <p:txBody>
          <a:bodyPr wrap="square" rtlCol="0">
            <a:spAutoFit/>
          </a:bodyPr>
          <a:lstStyle/>
          <a:p>
            <a:pPr>
              <a:spcAft>
                <a:spcPts val="400"/>
              </a:spcAft>
            </a:pPr>
            <a:r>
              <a:rPr lang="en-GB" sz="1150" b="1">
                <a:solidFill>
                  <a:srgbClr val="243774"/>
                </a:solidFill>
                <a:latin typeface="Arial" panose="020B0604020202020204" pitchFamily="34" charset="0"/>
                <a:cs typeface="Arial" panose="020B0604020202020204" pitchFamily="34" charset="0"/>
              </a:rPr>
              <a:t>How does indicator link to long term priorities:</a:t>
            </a:r>
          </a:p>
          <a:p>
            <a:pPr>
              <a:spcAft>
                <a:spcPts val="400"/>
              </a:spcAft>
            </a:pPr>
            <a:r>
              <a:rPr lang="en-GB" sz="1150">
                <a:solidFill>
                  <a:srgbClr val="243774"/>
                </a:solidFill>
                <a:latin typeface="Arial" panose="020B0604020202020204" pitchFamily="34" charset="0"/>
                <a:cs typeface="Arial" panose="020B0604020202020204" pitchFamily="34" charset="0"/>
              </a:rPr>
              <a:t>Quick access to diagnostic services supports primary care, urgent care, elective care and cancer service delivery targets.  Early supported diagnosis therefore supports all of the ICB strategic ambitions.</a:t>
            </a:r>
          </a:p>
          <a:p>
            <a:r>
              <a:rPr lang="en-GB" sz="1150">
                <a:solidFill>
                  <a:srgbClr val="243774"/>
                </a:solidFill>
                <a:latin typeface="Arial" panose="020B0604020202020204" pitchFamily="34" charset="0"/>
                <a:cs typeface="Arial" panose="020B0604020202020204" pitchFamily="34" charset="0"/>
              </a:rPr>
              <a:t>longer waits for diagnosis can affect cancer outcomes, as well as added delay to planned care pathways.  Patient experience of care can be affected by delays to diagnosis.</a:t>
            </a:r>
          </a:p>
        </p:txBody>
      </p:sp>
      <p:sp>
        <p:nvSpPr>
          <p:cNvPr id="4" name="TextBox 3">
            <a:extLst>
              <a:ext uri="{FF2B5EF4-FFF2-40B4-BE49-F238E27FC236}">
                <a16:creationId xmlns:a16="http://schemas.microsoft.com/office/drawing/2014/main" id="{73DD3E8E-0B05-FD5E-4A7B-9566CFA82D0A}"/>
              </a:ext>
            </a:extLst>
          </p:cNvPr>
          <p:cNvSpPr txBox="1"/>
          <p:nvPr/>
        </p:nvSpPr>
        <p:spPr>
          <a:xfrm>
            <a:off x="5170818" y="756528"/>
            <a:ext cx="6843561" cy="5991384"/>
          </a:xfrm>
          <a:prstGeom prst="rect">
            <a:avLst/>
          </a:prstGeom>
          <a:noFill/>
        </p:spPr>
        <p:txBody>
          <a:bodyPr wrap="square" rtlCol="0">
            <a:spAutoFit/>
          </a:bodyPr>
          <a:lstStyle/>
          <a:p>
            <a:pPr>
              <a:spcAft>
                <a:spcPts val="600"/>
              </a:spcAft>
            </a:pPr>
            <a:r>
              <a:rPr lang="en-GB" b="1" dirty="0">
                <a:solidFill>
                  <a:srgbClr val="243774"/>
                </a:solidFill>
                <a:latin typeface="Arial" panose="020B0604020202020204" pitchFamily="34" charset="0"/>
                <a:cs typeface="Arial" panose="020B0604020202020204" pitchFamily="34" charset="0"/>
              </a:rPr>
              <a:t>Diagnostics Services Escalation Points</a:t>
            </a:r>
            <a:endParaRPr lang="en-GB" dirty="0">
              <a:solidFill>
                <a:srgbClr val="243774"/>
              </a:solidFill>
              <a:latin typeface="Arial" panose="020B0604020202020204" pitchFamily="34" charset="0"/>
              <a:cs typeface="Arial" panose="020B0604020202020204" pitchFamily="34" charset="0"/>
            </a:endParaRPr>
          </a:p>
          <a:p>
            <a:pPr eaLnBrk="1" hangingPunct="1">
              <a:spcAft>
                <a:spcPts val="600"/>
              </a:spcAft>
            </a:pPr>
            <a:r>
              <a:rPr lang="en-US" altLang="en-US" sz="1100" dirty="0">
                <a:solidFill>
                  <a:srgbClr val="2E2E2D"/>
                </a:solidFill>
                <a:latin typeface="Arial" panose="020B0604020202020204" pitchFamily="34" charset="0"/>
                <a:cs typeface="Arial" panose="020B0604020202020204" pitchFamily="34" charset="0"/>
              </a:rPr>
              <a:t>Diagnostic </a:t>
            </a:r>
            <a:r>
              <a:rPr lang="en-US" altLang="en-US" sz="1100" b="1" dirty="0">
                <a:solidFill>
                  <a:srgbClr val="2E2E2D"/>
                </a:solidFill>
                <a:latin typeface="Arial" panose="020B0604020202020204" pitchFamily="34" charset="0"/>
                <a:cs typeface="Arial" panose="020B0604020202020204" pitchFamily="34" charset="0"/>
              </a:rPr>
              <a:t>6 week performance was 24.2% </a:t>
            </a:r>
            <a:r>
              <a:rPr lang="en-US" altLang="en-US" sz="1100" dirty="0">
                <a:solidFill>
                  <a:srgbClr val="2E2E2D"/>
                </a:solidFill>
                <a:latin typeface="Arial" panose="020B0604020202020204" pitchFamily="34" charset="0"/>
                <a:cs typeface="Arial" panose="020B0604020202020204" pitchFamily="34" charset="0"/>
              </a:rPr>
              <a:t>in June against a reducing plan of 23.9%; statistically performance is demonstrating special cause variation of an </a:t>
            </a:r>
            <a:r>
              <a:rPr lang="en-US" altLang="en-US" sz="1100" b="1" dirty="0">
                <a:solidFill>
                  <a:srgbClr val="2E2E2D"/>
                </a:solidFill>
                <a:latin typeface="Arial" panose="020B0604020202020204" pitchFamily="34" charset="0"/>
                <a:cs typeface="Arial" panose="020B0604020202020204" pitchFamily="34" charset="0"/>
              </a:rPr>
              <a:t>improving nature.</a:t>
            </a:r>
            <a:endParaRPr lang="en-US" altLang="en-US" sz="1100" dirty="0">
              <a:solidFill>
                <a:srgbClr val="2E2E2D"/>
              </a:solidFill>
              <a:latin typeface="Arial" panose="020B0604020202020204" pitchFamily="34" charset="0"/>
              <a:cs typeface="Arial" panose="020B0604020202020204" pitchFamily="34" charset="0"/>
            </a:endParaRPr>
          </a:p>
          <a:p>
            <a:pPr eaLnBrk="1" hangingPunct="1">
              <a:spcAft>
                <a:spcPts val="600"/>
              </a:spcAft>
            </a:pPr>
            <a:r>
              <a:rPr lang="en-US" sz="1100" dirty="0">
                <a:solidFill>
                  <a:srgbClr val="2E2E2D"/>
                </a:solidFill>
                <a:effectLst/>
                <a:latin typeface="Arial" panose="020B0604020202020204" pitchFamily="34" charset="0"/>
                <a:ea typeface="Times New Roman" panose="02020603050405020304" pitchFamily="18" charset="0"/>
                <a:cs typeface="Arial" panose="020B0604020202020204" pitchFamily="34" charset="0"/>
              </a:rPr>
              <a:t>At June 24 there were 9,803 patients waiting over 6 weeks for diagnostic tests in total, but the </a:t>
            </a:r>
            <a:r>
              <a:rPr lang="en-US" sz="1100" b="1" dirty="0">
                <a:solidFill>
                  <a:srgbClr val="2E2E2D"/>
                </a:solidFill>
                <a:effectLst/>
                <a:latin typeface="Arial" panose="020B0604020202020204" pitchFamily="34" charset="0"/>
                <a:ea typeface="Times New Roman" panose="02020603050405020304" pitchFamily="18" charset="0"/>
                <a:cs typeface="Arial" panose="020B0604020202020204" pitchFamily="34" charset="0"/>
              </a:rPr>
              <a:t>NHSE plan was based on 9 key tests</a:t>
            </a:r>
            <a:r>
              <a:rPr lang="en-US" sz="1100" dirty="0">
                <a:solidFill>
                  <a:srgbClr val="2E2E2D"/>
                </a:solidFill>
                <a:effectLst/>
                <a:latin typeface="Arial" panose="020B0604020202020204" pitchFamily="34" charset="0"/>
                <a:ea typeface="Times New Roman" panose="02020603050405020304" pitchFamily="18" charset="0"/>
                <a:cs typeface="Arial" panose="020B0604020202020204" pitchFamily="34" charset="0"/>
              </a:rPr>
              <a:t>.  The number of patients </a:t>
            </a:r>
            <a:r>
              <a:rPr lang="en-US" sz="1100" b="1" dirty="0">
                <a:solidFill>
                  <a:srgbClr val="2E2E2D"/>
                </a:solidFill>
                <a:effectLst/>
                <a:latin typeface="Arial" panose="020B0604020202020204" pitchFamily="34" charset="0"/>
                <a:ea typeface="Times New Roman" panose="02020603050405020304" pitchFamily="18" charset="0"/>
                <a:cs typeface="Arial" panose="020B0604020202020204" pitchFamily="34" charset="0"/>
              </a:rPr>
              <a:t>waiting over 6 weeks </a:t>
            </a:r>
            <a:r>
              <a:rPr lang="en-US" sz="1100" dirty="0">
                <a:solidFill>
                  <a:srgbClr val="2E2E2D"/>
                </a:solidFill>
                <a:effectLst/>
                <a:latin typeface="Arial" panose="020B0604020202020204" pitchFamily="34" charset="0"/>
                <a:ea typeface="Times New Roman" panose="02020603050405020304" pitchFamily="18" charset="0"/>
                <a:cs typeface="Arial" panose="020B0604020202020204" pitchFamily="34" charset="0"/>
              </a:rPr>
              <a:t>for the 9 tests was </a:t>
            </a:r>
            <a:r>
              <a:rPr lang="en-US" sz="1100" b="1" dirty="0">
                <a:solidFill>
                  <a:srgbClr val="2E2E2D"/>
                </a:solidFill>
                <a:effectLst/>
                <a:latin typeface="Arial" panose="020B0604020202020204" pitchFamily="34" charset="0"/>
                <a:ea typeface="Times New Roman" panose="02020603050405020304" pitchFamily="18" charset="0"/>
                <a:cs typeface="Arial" panose="020B0604020202020204" pitchFamily="34" charset="0"/>
              </a:rPr>
              <a:t>9,130 in </a:t>
            </a:r>
            <a:r>
              <a:rPr lang="en-US" sz="1100" b="1" dirty="0">
                <a:solidFill>
                  <a:srgbClr val="2E2E2D"/>
                </a:solidFill>
                <a:latin typeface="Arial" panose="020B0604020202020204" pitchFamily="34" charset="0"/>
                <a:ea typeface="Times New Roman" panose="02020603050405020304" pitchFamily="18" charset="0"/>
                <a:cs typeface="Arial" panose="020B0604020202020204" pitchFamily="34" charset="0"/>
              </a:rPr>
              <a:t>June</a:t>
            </a:r>
            <a:r>
              <a:rPr lang="en-US" sz="1100" dirty="0">
                <a:solidFill>
                  <a:srgbClr val="2E2E2D"/>
                </a:solidFill>
                <a:effectLst/>
                <a:latin typeface="Arial" panose="020B0604020202020204" pitchFamily="34" charset="0"/>
                <a:ea typeface="Times New Roman" panose="02020603050405020304" pitchFamily="18" charset="0"/>
                <a:cs typeface="Arial" panose="020B0604020202020204" pitchFamily="34" charset="0"/>
              </a:rPr>
              <a:t>, an </a:t>
            </a:r>
            <a:r>
              <a:rPr lang="en-US" sz="1100" b="1" dirty="0">
                <a:solidFill>
                  <a:srgbClr val="2E2E2D"/>
                </a:solidFill>
                <a:effectLst/>
                <a:latin typeface="Arial" panose="020B0604020202020204" pitchFamily="34" charset="0"/>
                <a:ea typeface="Times New Roman" panose="02020603050405020304" pitchFamily="18" charset="0"/>
                <a:cs typeface="Arial" panose="020B0604020202020204" pitchFamily="34" charset="0"/>
              </a:rPr>
              <a:t>improvement </a:t>
            </a:r>
            <a:r>
              <a:rPr lang="en-US" sz="1100" dirty="0">
                <a:solidFill>
                  <a:srgbClr val="2E2E2D"/>
                </a:solidFill>
                <a:effectLst/>
                <a:latin typeface="Arial" panose="020B0604020202020204" pitchFamily="34" charset="0"/>
                <a:ea typeface="Times New Roman" panose="02020603050405020304" pitchFamily="18" charset="0"/>
                <a:cs typeface="Arial" panose="020B0604020202020204" pitchFamily="34" charset="0"/>
              </a:rPr>
              <a:t>from 9,868 in May (738).  7,728, of the breaches were in the following modalities – </a:t>
            </a:r>
            <a:r>
              <a:rPr lang="en-US" sz="1100" b="1" dirty="0">
                <a:solidFill>
                  <a:srgbClr val="2E2E2D"/>
                </a:solidFill>
                <a:effectLst/>
                <a:latin typeface="Arial" panose="020B0604020202020204" pitchFamily="34" charset="0"/>
                <a:ea typeface="Times New Roman" panose="02020603050405020304" pitchFamily="18" charset="0"/>
                <a:cs typeface="Arial" panose="020B0604020202020204" pitchFamily="34" charset="0"/>
              </a:rPr>
              <a:t>CT (1,891), DEXA (1,286), Audiology (1,263), Echo (1,238), NOUS (1,075), MRI (</a:t>
            </a:r>
            <a:r>
              <a:rPr lang="en-US" sz="1100" b="1" dirty="0">
                <a:solidFill>
                  <a:srgbClr val="2E2E2D"/>
                </a:solidFill>
                <a:latin typeface="Arial" panose="020B0604020202020204" pitchFamily="34" charset="0"/>
                <a:ea typeface="Times New Roman" panose="02020603050405020304" pitchFamily="18" charset="0"/>
                <a:cs typeface="Arial" panose="020B0604020202020204" pitchFamily="34" charset="0"/>
              </a:rPr>
              <a:t>975</a:t>
            </a:r>
            <a:r>
              <a:rPr lang="en-US" sz="1100" b="1" dirty="0">
                <a:solidFill>
                  <a:srgbClr val="2E2E2D"/>
                </a:solidFill>
                <a:effectLst/>
                <a:latin typeface="Arial" panose="020B0604020202020204" pitchFamily="34" charset="0"/>
                <a:ea typeface="Times New Roman" panose="02020603050405020304" pitchFamily="18" charset="0"/>
                <a:cs typeface="Arial" panose="020B0604020202020204" pitchFamily="34" charset="0"/>
              </a:rPr>
              <a:t>).</a:t>
            </a:r>
          </a:p>
          <a:p>
            <a:pPr eaLnBrk="1" hangingPunct="1">
              <a:spcAft>
                <a:spcPts val="600"/>
              </a:spcAft>
            </a:pPr>
            <a:r>
              <a:rPr lang="en-US" sz="1100" b="1" dirty="0">
                <a:solidFill>
                  <a:srgbClr val="2E2E2D"/>
                </a:solidFill>
                <a:latin typeface="Arial" panose="020B0604020202020204" pitchFamily="34" charset="0"/>
                <a:ea typeface="Times New Roman" panose="02020603050405020304" pitchFamily="18" charset="0"/>
                <a:cs typeface="Arial" panose="020B0604020202020204" pitchFamily="34" charset="0"/>
              </a:rPr>
              <a:t>DEXA, Audiology and Echo are of particular concern</a:t>
            </a:r>
            <a:r>
              <a:rPr lang="en-US" sz="1100" dirty="0">
                <a:solidFill>
                  <a:srgbClr val="2E2E2D"/>
                </a:solidFill>
                <a:latin typeface="Arial" panose="020B0604020202020204" pitchFamily="34" charset="0"/>
                <a:ea typeface="Times New Roman" panose="02020603050405020304" pitchFamily="18" charset="0"/>
                <a:cs typeface="Arial" panose="020B0604020202020204" pitchFamily="34" charset="0"/>
              </a:rPr>
              <a:t>, as their high volumes of breaches are from smaller waiting list sizes, and their performance is 47.2%, 42.2%, 39.7% respectively against a national target of 5%.  </a:t>
            </a:r>
            <a:r>
              <a:rPr lang="en-US" sz="1100" dirty="0">
                <a:solidFill>
                  <a:srgbClr val="2E2E2D"/>
                </a:solidFill>
                <a:effectLst/>
                <a:latin typeface="Arial" panose="020B0604020202020204" pitchFamily="34" charset="0"/>
                <a:ea typeface="Times New Roman" panose="02020603050405020304" pitchFamily="18" charset="0"/>
                <a:cs typeface="Arial" panose="020B0604020202020204" pitchFamily="34" charset="0"/>
              </a:rPr>
              <a:t>From a</a:t>
            </a:r>
            <a:r>
              <a:rPr lang="en-US" sz="1100" dirty="0">
                <a:solidFill>
                  <a:srgbClr val="2E2E2D"/>
                </a:solidFill>
                <a:latin typeface="Arial" panose="020B0604020202020204" pitchFamily="34" charset="0"/>
                <a:ea typeface="Times New Roman" panose="02020603050405020304" pitchFamily="18" charset="0"/>
                <a:cs typeface="Arial" panose="020B0604020202020204" pitchFamily="34" charset="0"/>
              </a:rPr>
              <a:t> provider perspective, of the 9,130 breaches, 3,624</a:t>
            </a:r>
            <a:r>
              <a:rPr lang="en-US" sz="1100" b="1" dirty="0">
                <a:solidFill>
                  <a:srgbClr val="2E2E2D"/>
                </a:solidFill>
                <a:latin typeface="Arial" panose="020B0604020202020204" pitchFamily="34" charset="0"/>
                <a:ea typeface="Times New Roman" panose="02020603050405020304" pitchFamily="18" charset="0"/>
                <a:cs typeface="Arial" panose="020B0604020202020204" pitchFamily="34" charset="0"/>
              </a:rPr>
              <a:t> of the breaches are at Y&amp;SFT</a:t>
            </a:r>
            <a:r>
              <a:rPr lang="en-US" sz="1100" dirty="0">
                <a:solidFill>
                  <a:srgbClr val="2E2E2D"/>
                </a:solidFill>
                <a:latin typeface="Arial" panose="020B0604020202020204" pitchFamily="34" charset="0"/>
                <a:ea typeface="Times New Roman" panose="02020603050405020304" pitchFamily="18" charset="0"/>
                <a:cs typeface="Arial" panose="020B0604020202020204" pitchFamily="34" charset="0"/>
              </a:rPr>
              <a:t>, and this is reflected in their performance of 36.8% being over 6 weeks (though this is an improving position).</a:t>
            </a:r>
            <a:r>
              <a:rPr lang="en-US" sz="1100" dirty="0">
                <a:solidFill>
                  <a:srgbClr val="2E2E2D"/>
                </a:solidFill>
                <a:effectLst/>
                <a:latin typeface="Arial" panose="020B0604020202020204" pitchFamily="34" charset="0"/>
                <a:ea typeface="Times New Roman" panose="02020603050405020304" pitchFamily="18" charset="0"/>
                <a:cs typeface="Arial" panose="020B0604020202020204" pitchFamily="34" charset="0"/>
              </a:rPr>
              <a:t> </a:t>
            </a:r>
            <a:r>
              <a:rPr lang="en-US" altLang="en-US" sz="1100" b="1" dirty="0">
                <a:solidFill>
                  <a:srgbClr val="2E2E2D"/>
                </a:solidFill>
                <a:latin typeface="Arial" panose="020B0604020202020204" pitchFamily="34" charset="0"/>
                <a:cs typeface="Arial" panose="020B0604020202020204" pitchFamily="34" charset="0"/>
              </a:rPr>
              <a:t>The ICB remains an outlier in NEY and Nationally.</a:t>
            </a:r>
            <a:endParaRPr lang="en-US" sz="1100" dirty="0">
              <a:effectLst/>
              <a:latin typeface="Arial" panose="020B0604020202020204" pitchFamily="34" charset="0"/>
              <a:ea typeface="Times New Roman" panose="02020603050405020304" pitchFamily="18" charset="0"/>
            </a:endParaRPr>
          </a:p>
          <a:p>
            <a:r>
              <a:rPr lang="en-US" sz="1200" b="1" dirty="0">
                <a:latin typeface="Arial" panose="020B0604020202020204" pitchFamily="34" charset="0"/>
                <a:cs typeface="Arial" panose="020B0604020202020204" pitchFamily="34" charset="0"/>
              </a:rPr>
              <a:t>Key Actions </a:t>
            </a:r>
          </a:p>
          <a:p>
            <a:pPr marL="171450" indent="-171450">
              <a:buFont typeface="Arial" panose="020B0604020202020204" pitchFamily="34" charset="0"/>
              <a:buChar char="•"/>
            </a:pPr>
            <a:r>
              <a:rPr lang="en-GB" sz="1100" dirty="0">
                <a:solidFill>
                  <a:srgbClr val="000000"/>
                </a:solidFill>
                <a:effectLst/>
                <a:latin typeface="Arial" panose="020B0604020202020204" pitchFamily="34" charset="0"/>
                <a:ea typeface="Aptos" panose="020B0004020202020204" pitchFamily="34" charset="0"/>
                <a:cs typeface="Arial" panose="020B0604020202020204" pitchFamily="34" charset="0"/>
              </a:rPr>
              <a:t>CDC programme continues to support activity across HNY and at month 4 has delivered a total of 52,039 tests across all the modalities.  Four spoke sites are live (Ripon, Selby, </a:t>
            </a:r>
            <a:r>
              <a:rPr lang="en-GB" sz="1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Askham</a:t>
            </a:r>
            <a:r>
              <a:rPr lang="en-GB" sz="1100" dirty="0">
                <a:solidFill>
                  <a:srgbClr val="000000"/>
                </a:solidFill>
                <a:effectLst/>
                <a:latin typeface="Arial" panose="020B0604020202020204" pitchFamily="34" charset="0"/>
                <a:ea typeface="Aptos" panose="020B0004020202020204" pitchFamily="34" charset="0"/>
                <a:cs typeface="Arial" panose="020B0604020202020204" pitchFamily="34" charset="0"/>
              </a:rPr>
              <a:t> Bar and East Riding Community Hospital (ERCH)) Four more sites (3 hubs in Scunthorpe, Scarborough and Hull and 1 spoke in Grimsby) are under development and delayed.</a:t>
            </a:r>
            <a:endParaRPr lang="en-GB" sz="1100" dirty="0">
              <a:effectLst/>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GB" sz="1100" dirty="0">
                <a:solidFill>
                  <a:srgbClr val="000000"/>
                </a:solidFill>
                <a:effectLst/>
                <a:latin typeface="Arial" panose="020B0604020202020204" pitchFamily="34" charset="0"/>
                <a:ea typeface="Aptos" panose="020B0004020202020204" pitchFamily="34" charset="0"/>
                <a:cs typeface="Arial" panose="020B0604020202020204" pitchFamily="34" charset="0"/>
              </a:rPr>
              <a:t>The HNY CDC mobiles (CT and MRI) rotate between </a:t>
            </a:r>
            <a:r>
              <a:rPr lang="en-GB" sz="1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Askham</a:t>
            </a:r>
            <a:r>
              <a:rPr lang="en-GB" sz="1100" dirty="0">
                <a:solidFill>
                  <a:srgbClr val="000000"/>
                </a:solidFill>
                <a:effectLst/>
                <a:latin typeface="Arial" panose="020B0604020202020204" pitchFamily="34" charset="0"/>
                <a:ea typeface="Aptos" panose="020B0004020202020204" pitchFamily="34" charset="0"/>
                <a:cs typeface="Arial" panose="020B0604020202020204" pitchFamily="34" charset="0"/>
              </a:rPr>
              <a:t> Bar and Selby for Y&amp;STH, Castle Hill Hospital and ERCH for HUTH, St Hughes in Grimsby for </a:t>
            </a:r>
            <a:r>
              <a:rPr lang="en-GB" sz="1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NLaG</a:t>
            </a:r>
            <a:r>
              <a:rPr lang="en-GB" sz="1100" dirty="0">
                <a:solidFill>
                  <a:srgbClr val="000000"/>
                </a:solidFill>
                <a:effectLst/>
                <a:latin typeface="Arial" panose="020B0604020202020204" pitchFamily="34" charset="0"/>
                <a:ea typeface="Aptos" panose="020B0004020202020204" pitchFamily="34" charset="0"/>
                <a:cs typeface="Arial" panose="020B0604020202020204" pitchFamily="34" charset="0"/>
              </a:rPr>
              <a:t>, all of which are providing additional activity. </a:t>
            </a:r>
          </a:p>
          <a:p>
            <a:pPr marL="171450" indent="-171450">
              <a:buFont typeface="Arial" panose="020B0604020202020204" pitchFamily="34" charset="0"/>
              <a:buChar char="•"/>
            </a:pPr>
            <a:r>
              <a:rPr lang="en-GB" sz="1100" dirty="0">
                <a:solidFill>
                  <a:srgbClr val="000000"/>
                </a:solidFill>
                <a:latin typeface="Arial" panose="020B0604020202020204" pitchFamily="34" charset="0"/>
                <a:ea typeface="Aptos" panose="020B0004020202020204" pitchFamily="34" charset="0"/>
                <a:cs typeface="Arial" panose="020B0604020202020204" pitchFamily="34" charset="0"/>
              </a:rPr>
              <a:t>CDC Workforce plans have been </a:t>
            </a:r>
            <a:r>
              <a:rPr lang="en-GB" sz="1100" dirty="0">
                <a:latin typeface="Arial" panose="020B0604020202020204" pitchFamily="34" charset="0"/>
                <a:cs typeface="Arial" panose="020B0604020202020204" pitchFamily="34" charset="0"/>
              </a:rPr>
              <a:t>for each site and recruitment is underway</a:t>
            </a:r>
            <a:endParaRPr lang="en-GB" sz="1100" dirty="0">
              <a:effectLst/>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GB" sz="1100" b="0" i="0" dirty="0">
                <a:effectLst/>
                <a:latin typeface="Arial" panose="020B0604020202020204" pitchFamily="34" charset="0"/>
                <a:cs typeface="Arial" panose="020B0604020202020204" pitchFamily="34" charset="0"/>
              </a:rPr>
              <a:t>Endoscopy; Staff </a:t>
            </a:r>
            <a:r>
              <a:rPr lang="en-GB" sz="1100" dirty="0">
                <a:latin typeface="Arial" panose="020B0604020202020204" pitchFamily="34" charset="0"/>
                <a:cs typeface="Arial" panose="020B0604020202020204" pitchFamily="34" charset="0"/>
              </a:rPr>
              <a:t>Collaborative Bank to be explored across trusts commencing September. Phase 2 of data review to determine productivity opportunities commenced.  ICB agreed to host dashboard across system for productivity</a:t>
            </a:r>
          </a:p>
          <a:p>
            <a:pPr marL="171450" indent="-171450">
              <a:spcAft>
                <a:spcPts val="200"/>
              </a:spcAft>
              <a:buFont typeface="Arial" panose="020B0604020202020204" pitchFamily="34" charset="0"/>
              <a:buChar char="•"/>
            </a:pPr>
            <a:r>
              <a:rPr lang="en-GB" sz="1100" b="0" i="0" dirty="0">
                <a:effectLst/>
                <a:latin typeface="Arial" panose="020B0604020202020204" pitchFamily="34" charset="0"/>
                <a:cs typeface="Arial" panose="020B0604020202020204" pitchFamily="34" charset="0"/>
              </a:rPr>
              <a:t>Imaging; DDCP review completed with discussions heled with regional and national colleagues.  Procurement has commenced for AI </a:t>
            </a:r>
            <a:r>
              <a:rPr lang="en-GB" sz="1100" dirty="0">
                <a:latin typeface="Arial" panose="020B0604020202020204" pitchFamily="34" charset="0"/>
                <a:cs typeface="Arial" panose="020B0604020202020204" pitchFamily="34" charset="0"/>
              </a:rPr>
              <a:t>bid Fracture detection in ED at Y&amp;SFT to support winter pressures</a:t>
            </a:r>
            <a:r>
              <a:rPr lang="en-GB" sz="1100" b="0" i="0" dirty="0">
                <a:effectLst/>
                <a:latin typeface="Arial" panose="020B0604020202020204" pitchFamily="34" charset="0"/>
                <a:cs typeface="Arial" panose="020B0604020202020204" pitchFamily="34" charset="0"/>
              </a:rPr>
              <a:t>.  Submission of network maturity assessment to NHSE outcome pending . Phase 2 of data review to commenc</a:t>
            </a:r>
            <a:r>
              <a:rPr lang="en-GB" sz="1100" dirty="0">
                <a:latin typeface="Arial" panose="020B0604020202020204" pitchFamily="34" charset="0"/>
                <a:cs typeface="Arial" panose="020B0604020202020204" pitchFamily="34" charset="0"/>
              </a:rPr>
              <a:t>e in August to explore further productivity opportunities</a:t>
            </a:r>
            <a:r>
              <a:rPr lang="en-GB" sz="1100" b="0" i="0" dirty="0">
                <a:effectLst/>
                <a:latin typeface="Arial" panose="020B0604020202020204" pitchFamily="34" charset="0"/>
                <a:cs typeface="Arial" panose="020B0604020202020204" pitchFamily="34" charset="0"/>
              </a:rPr>
              <a:t>. </a:t>
            </a:r>
          </a:p>
          <a:p>
            <a:pPr marL="171450" indent="-171450">
              <a:spcAft>
                <a:spcPts val="200"/>
              </a:spcAft>
              <a:buFont typeface="Arial" panose="020B0604020202020204" pitchFamily="34" charset="0"/>
              <a:buChar char="•"/>
            </a:pPr>
            <a:r>
              <a:rPr lang="en-GB" sz="1100" b="0" i="0" dirty="0">
                <a:effectLst/>
                <a:latin typeface="Arial" panose="020B0604020202020204" pitchFamily="34" charset="0"/>
                <a:cs typeface="Arial" panose="020B0604020202020204" pitchFamily="34" charset="0"/>
              </a:rPr>
              <a:t>Audiology review ongoing to ascertain workforce, demand and productivity modelling across HNY. </a:t>
            </a:r>
          </a:p>
          <a:p>
            <a:pPr marL="171450" indent="-171450">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ICB newly agreed MoU for moving staff across sites to be trialled in diagnostics environment- discussions commenced </a:t>
            </a:r>
            <a:endParaRPr lang="en-GB" sz="1100" b="0" i="0" dirty="0">
              <a:effectLst/>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0EEF47F-2022-A73A-171C-A81C4CE891D0}"/>
              </a:ext>
            </a:extLst>
          </p:cNvPr>
          <p:cNvPicPr>
            <a:picLocks noChangeAspect="1"/>
          </p:cNvPicPr>
          <p:nvPr/>
        </p:nvPicPr>
        <p:blipFill>
          <a:blip r:embed="rId5"/>
          <a:stretch>
            <a:fillRect/>
          </a:stretch>
        </p:blipFill>
        <p:spPr>
          <a:xfrm>
            <a:off x="177618" y="1160187"/>
            <a:ext cx="4829811" cy="3866281"/>
          </a:xfrm>
          <a:prstGeom prst="rect">
            <a:avLst/>
          </a:prstGeom>
        </p:spPr>
      </p:pic>
    </p:spTree>
    <p:extLst>
      <p:ext uri="{BB962C8B-B14F-4D97-AF65-F5344CB8AC3E}">
        <p14:creationId xmlns:p14="http://schemas.microsoft.com/office/powerpoint/2010/main" val="6569688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791D233D713A4491101687B07B2FAC" ma:contentTypeVersion="12" ma:contentTypeDescription="Create a new document." ma:contentTypeScope="" ma:versionID="4011a1dc2fad7519393b2ae4fe0c3f69">
  <xsd:schema xmlns:xsd="http://www.w3.org/2001/XMLSchema" xmlns:xs="http://www.w3.org/2001/XMLSchema" xmlns:p="http://schemas.microsoft.com/office/2006/metadata/properties" xmlns:ns1="http://schemas.microsoft.com/sharepoint/v3" xmlns:ns2="5285d5b1-e10a-4f38-a8b5-fe51d9f87668" xmlns:ns3="f708a729-b70a-473e-ae57-ffeac2704242" targetNamespace="http://schemas.microsoft.com/office/2006/metadata/properties" ma:root="true" ma:fieldsID="c2fb084c9e0ca748bbaf69e1e1391ad7" ns1:_="" ns2:_="" ns3:_="">
    <xsd:import namespace="http://schemas.microsoft.com/sharepoint/v3"/>
    <xsd:import namespace="5285d5b1-e10a-4f38-a8b5-fe51d9f87668"/>
    <xsd:import namespace="f708a729-b70a-473e-ae57-ffeac270424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1:_ip_UnifiedCompliancePolicyProperties" minOccurs="0"/>
                <xsd:element ref="ns1:_ip_UnifiedCompliancePolicyUIAc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85d5b1-e10a-4f38-a8b5-fe51d9f876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708a729-b70a-473e-ae57-ffeac270424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B28E4C-64BC-4489-A50D-675B63F1733E}">
  <ds:schemaRefs>
    <ds:schemaRef ds:uri="http://www.w3.org/XML/1998/namespace"/>
    <ds:schemaRef ds:uri="http://purl.org/dc/terms/"/>
    <ds:schemaRef ds:uri="http://schemas.microsoft.com/office/2006/documentManagement/types"/>
    <ds:schemaRef ds:uri="f708a729-b70a-473e-ae57-ffeac2704242"/>
    <ds:schemaRef ds:uri="http://schemas.microsoft.com/office/2006/metadata/properties"/>
    <ds:schemaRef ds:uri="http://purl.org/dc/dcmitype/"/>
    <ds:schemaRef ds:uri="5285d5b1-e10a-4f38-a8b5-fe51d9f87668"/>
    <ds:schemaRef ds:uri="http://schemas.microsoft.com/sharepoint/v3"/>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B66BA1F4-6724-4172-8F65-A86F5611E570}">
  <ds:schemaRefs>
    <ds:schemaRef ds:uri="http://schemas.microsoft.com/sharepoint/v3/contenttype/forms"/>
  </ds:schemaRefs>
</ds:datastoreItem>
</file>

<file path=customXml/itemProps3.xml><?xml version="1.0" encoding="utf-8"?>
<ds:datastoreItem xmlns:ds="http://schemas.openxmlformats.org/officeDocument/2006/customXml" ds:itemID="{88C4DE98-A2F2-4F83-83EB-A6FAF003D328}">
  <ds:schemaRefs>
    <ds:schemaRef ds:uri="5285d5b1-e10a-4f38-a8b5-fe51d9f87668"/>
    <ds:schemaRef ds:uri="f708a729-b70a-473e-ae57-ffeac270424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707</TotalTime>
  <Words>7409</Words>
  <Application>Microsoft Office PowerPoint</Application>
  <PresentationFormat>Widescreen</PresentationFormat>
  <Paragraphs>428</Paragraphs>
  <Slides>31</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Aptos</vt:lpstr>
      <vt:lpstr>Arial</vt:lpstr>
      <vt:lpstr>Calibri</vt:lpstr>
      <vt:lpstr>Calibri Light</vt:lpstr>
      <vt:lpstr>Segoe UI</vt:lpstr>
      <vt:lpstr>Symbol</vt:lpstr>
      <vt:lpstr>Times New Roman</vt:lpstr>
      <vt:lpstr>Trebuchet MS</vt:lpstr>
      <vt:lpstr>Office Theme</vt:lpstr>
      <vt:lpstr>ICB – Board   Annual Operating Plan -  Performance Report</vt:lpstr>
      <vt:lpstr>Executive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Executive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FORDYCE, Ruby (NHS HUMBER AND NORTH YORKSHIRE ICB - 02Y)</dc:creator>
  <cp:lastModifiedBy>JONES, Shaun (NHS HUMBER AND NORTH YORKSHIRE ICB - 42D)</cp:lastModifiedBy>
  <cp:revision>3</cp:revision>
  <dcterms:created xsi:type="dcterms:W3CDTF">2024-05-16T11:30:57Z</dcterms:created>
  <dcterms:modified xsi:type="dcterms:W3CDTF">2024-09-02T16:24:09Z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0x0101009D791D233D713A4491101687B07B2FAC</vt:lpwstr>
  </property>
</Properties>
</file>