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376" r:id="rId5"/>
    <p:sldId id="377" r:id="rId6"/>
    <p:sldId id="2147476158" r:id="rId7"/>
    <p:sldId id="2147476159" r:id="rId8"/>
    <p:sldId id="256" r:id="rId9"/>
    <p:sldId id="2147476160" r:id="rId10"/>
    <p:sldId id="2147476234" r:id="rId11"/>
    <p:sldId id="2147476269" r:id="rId12"/>
    <p:sldId id="2147476259" r:id="rId13"/>
    <p:sldId id="2147476253" r:id="rId14"/>
    <p:sldId id="2147476257" r:id="rId15"/>
    <p:sldId id="2147476272" r:id="rId16"/>
    <p:sldId id="2147476255" r:id="rId17"/>
    <p:sldId id="2147476246" r:id="rId18"/>
    <p:sldId id="2147476248" r:id="rId19"/>
    <p:sldId id="2147476249" r:id="rId20"/>
    <p:sldId id="2147476124" r:id="rId21"/>
    <p:sldId id="2147476274" r:id="rId22"/>
    <p:sldId id="2147476275" r:id="rId23"/>
    <p:sldId id="2147476276" r:id="rId24"/>
    <p:sldId id="2147476277" r:id="rId25"/>
    <p:sldId id="2147476278" r:id="rId26"/>
    <p:sldId id="2147476283" r:id="rId27"/>
    <p:sldId id="2147476279" r:id="rId28"/>
    <p:sldId id="2147476280" r:id="rId29"/>
    <p:sldId id="2147476281" r:id="rId30"/>
    <p:sldId id="2147476245" r:id="rId31"/>
    <p:sldId id="2147476282" r:id="rId32"/>
    <p:sldId id="2147476200" r:id="rId33"/>
    <p:sldId id="2147476179" r:id="rId34"/>
    <p:sldId id="2147476182" r:id="rId35"/>
    <p:sldId id="2147476183" r:id="rId36"/>
    <p:sldId id="27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86B28F-3B94-3DCA-781F-47CA45E9FFC6}" name="O'BRIEN, James (NHS HUMBER AND NORTH YORKSHIRE ICB - 42D)" initials="OJ(HANYI4" userId="S::james.obrien10@nhs.net::e0160518-f70c-4b6e-a029-57972f4fdb4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EF3F2"/>
    <a:srgbClr val="EBBCA7"/>
    <a:srgbClr val="EBECE7"/>
    <a:srgbClr val="F1D7E8"/>
    <a:srgbClr val="D5EB74"/>
    <a:srgbClr val="E2D286"/>
    <a:srgbClr val="D5ECD5"/>
    <a:srgbClr val="FAEFE0"/>
    <a:srgbClr val="EDECED"/>
    <a:srgbClr val="E8F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86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FFEY, Shaun (NHS HUMBER AND NORTH YORKSHIRE ICB - 03Q)" userId="75d37470-d346-411a-b141-4ffbc892846b" providerId="ADAL" clId="{81BFE4A5-A5E4-48A1-8DA5-1196D089071B}"/>
    <pc:docChg chg="modSld">
      <pc:chgData name="BOFFEY, Shaun (NHS HUMBER AND NORTH YORKSHIRE ICB - 03Q)" userId="75d37470-d346-411a-b141-4ffbc892846b" providerId="ADAL" clId="{81BFE4A5-A5E4-48A1-8DA5-1196D089071B}" dt="2024-11-04T14:28:32.686" v="102" actId="20577"/>
      <pc:docMkLst>
        <pc:docMk/>
      </pc:docMkLst>
      <pc:sldChg chg="modSp mod">
        <pc:chgData name="BOFFEY, Shaun (NHS HUMBER AND NORTH YORKSHIRE ICB - 03Q)" userId="75d37470-d346-411a-b141-4ffbc892846b" providerId="ADAL" clId="{81BFE4A5-A5E4-48A1-8DA5-1196D089071B}" dt="2024-11-04T14:28:32.686" v="102" actId="20577"/>
        <pc:sldMkLst>
          <pc:docMk/>
          <pc:sldMk cId="1053226264" sldId="2147476124"/>
        </pc:sldMkLst>
        <pc:spChg chg="mod">
          <ac:chgData name="BOFFEY, Shaun (NHS HUMBER AND NORTH YORKSHIRE ICB - 03Q)" userId="75d37470-d346-411a-b141-4ffbc892846b" providerId="ADAL" clId="{81BFE4A5-A5E4-48A1-8DA5-1196D089071B}" dt="2024-11-04T14:28:32.686" v="102" actId="20577"/>
          <ac:spMkLst>
            <pc:docMk/>
            <pc:sldMk cId="1053226264" sldId="2147476124"/>
            <ac:spMk id="7" creationId="{9F044F7C-8E4B-BD3A-A920-E2171C8B3247}"/>
          </ac:spMkLst>
        </pc:spChg>
      </pc:sldChg>
      <pc:sldChg chg="modSp mod">
        <pc:chgData name="BOFFEY, Shaun (NHS HUMBER AND NORTH YORKSHIRE ICB - 03Q)" userId="75d37470-d346-411a-b141-4ffbc892846b" providerId="ADAL" clId="{81BFE4A5-A5E4-48A1-8DA5-1196D089071B}" dt="2024-11-04T14:25:28.441" v="40" actId="20577"/>
        <pc:sldMkLst>
          <pc:docMk/>
          <pc:sldMk cId="41077356" sldId="2147476248"/>
        </pc:sldMkLst>
        <pc:spChg chg="mod">
          <ac:chgData name="BOFFEY, Shaun (NHS HUMBER AND NORTH YORKSHIRE ICB - 03Q)" userId="75d37470-d346-411a-b141-4ffbc892846b" providerId="ADAL" clId="{81BFE4A5-A5E4-48A1-8DA5-1196D089071B}" dt="2024-11-04T14:25:28.441" v="40" actId="20577"/>
          <ac:spMkLst>
            <pc:docMk/>
            <pc:sldMk cId="41077356" sldId="2147476248"/>
            <ac:spMk id="3" creationId="{F1AC262B-CBF7-A7C2-6943-22D878EC92D7}"/>
          </ac:spMkLst>
        </pc:spChg>
      </pc:sldChg>
      <pc:sldChg chg="modSp mod">
        <pc:chgData name="BOFFEY, Shaun (NHS HUMBER AND NORTH YORKSHIRE ICB - 03Q)" userId="75d37470-d346-411a-b141-4ffbc892846b" providerId="ADAL" clId="{81BFE4A5-A5E4-48A1-8DA5-1196D089071B}" dt="2024-11-04T14:26:14.449" v="41" actId="2711"/>
        <pc:sldMkLst>
          <pc:docMk/>
          <pc:sldMk cId="1705425860" sldId="2147476283"/>
        </pc:sldMkLst>
        <pc:spChg chg="mod">
          <ac:chgData name="BOFFEY, Shaun (NHS HUMBER AND NORTH YORKSHIRE ICB - 03Q)" userId="75d37470-d346-411a-b141-4ffbc892846b" providerId="ADAL" clId="{81BFE4A5-A5E4-48A1-8DA5-1196D089071B}" dt="2024-11-04T14:26:14.449" v="41" actId="2711"/>
          <ac:spMkLst>
            <pc:docMk/>
            <pc:sldMk cId="1705425860" sldId="2147476283"/>
            <ac:spMk id="2" creationId="{6D84F97E-DF13-BBC7-1311-D988052C0EC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nhs.sharepoint.com/sites/02Y_HNYICBBITEAM/Humber%20and%20North%20Yorkshire%20Health%20and%20Care%20Partner/HNY%20Shared%20Business%20Intelligence%20Area/01%20BI%20Service%20Development/Workstreams/Performance/Community%20Waiting%20List%20-%20August%202024.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Community Waiting List</a:t>
            </a:r>
            <a:r>
              <a:rPr lang="en-GB" baseline="0"/>
              <a:t> split by </a:t>
            </a:r>
            <a:r>
              <a:rPr lang="en-GB"/>
              <a:t>Total Waiting List,</a:t>
            </a:r>
            <a:r>
              <a:rPr lang="en-GB" baseline="0"/>
              <a:t> Adults &amp; CYP by Month</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CYP_Adult_Total!$B$5</c:f>
              <c:strCache>
                <c:ptCount val="1"/>
                <c:pt idx="0">
                  <c:v>CYP</c:v>
                </c:pt>
              </c:strCache>
            </c:strRef>
          </c:tx>
          <c:spPr>
            <a:ln w="28575" cap="rnd">
              <a:solidFill>
                <a:schemeClr val="tx2">
                  <a:lumMod val="25000"/>
                  <a:lumOff val="75000"/>
                </a:schemeClr>
              </a:solidFill>
              <a:round/>
            </a:ln>
            <a:effectLst/>
          </c:spPr>
          <c:marker>
            <c:symbol val="none"/>
          </c:marker>
          <c:cat>
            <c:numRef>
              <c:f>CYP_Adult_Total!$C$3:$V$3</c:f>
              <c:numCache>
                <c:formatCode>mmm\-yy</c:formatCode>
                <c:ptCount val="20"/>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numCache>
            </c:numRef>
          </c:cat>
          <c:val>
            <c:numRef>
              <c:f>CYP_Adult_Total!$C$5:$V$5</c:f>
              <c:numCache>
                <c:formatCode>#,##0</c:formatCode>
                <c:ptCount val="20"/>
                <c:pt idx="0">
                  <c:v>5971</c:v>
                </c:pt>
                <c:pt idx="1">
                  <c:v>3013</c:v>
                </c:pt>
                <c:pt idx="2">
                  <c:v>3200</c:v>
                </c:pt>
                <c:pt idx="3">
                  <c:v>3025</c:v>
                </c:pt>
                <c:pt idx="4">
                  <c:v>3296</c:v>
                </c:pt>
                <c:pt idx="5">
                  <c:v>3091</c:v>
                </c:pt>
                <c:pt idx="6">
                  <c:v>2994</c:v>
                </c:pt>
                <c:pt idx="7">
                  <c:v>3145</c:v>
                </c:pt>
                <c:pt idx="8">
                  <c:v>3207</c:v>
                </c:pt>
                <c:pt idx="9">
                  <c:v>2639</c:v>
                </c:pt>
                <c:pt idx="10">
                  <c:v>2677</c:v>
                </c:pt>
                <c:pt idx="11">
                  <c:v>2763</c:v>
                </c:pt>
                <c:pt idx="12">
                  <c:v>2723</c:v>
                </c:pt>
                <c:pt idx="13">
                  <c:v>4732</c:v>
                </c:pt>
                <c:pt idx="14">
                  <c:v>5692</c:v>
                </c:pt>
                <c:pt idx="15">
                  <c:v>5299</c:v>
                </c:pt>
                <c:pt idx="16">
                  <c:v>5248</c:v>
                </c:pt>
                <c:pt idx="17">
                  <c:v>5284</c:v>
                </c:pt>
                <c:pt idx="18">
                  <c:v>5510</c:v>
                </c:pt>
                <c:pt idx="19">
                  <c:v>5153</c:v>
                </c:pt>
              </c:numCache>
            </c:numRef>
          </c:val>
          <c:smooth val="0"/>
          <c:extLst>
            <c:ext xmlns:c16="http://schemas.microsoft.com/office/drawing/2014/chart" uri="{C3380CC4-5D6E-409C-BE32-E72D297353CC}">
              <c16:uniqueId val="{00000000-8843-414E-86ED-A686A2DDC7AA}"/>
            </c:ext>
          </c:extLst>
        </c:ser>
        <c:ser>
          <c:idx val="2"/>
          <c:order val="1"/>
          <c:tx>
            <c:strRef>
              <c:f>CYP_Adult_Total!$B$6</c:f>
              <c:strCache>
                <c:ptCount val="1"/>
                <c:pt idx="0">
                  <c:v>Adult</c:v>
                </c:pt>
              </c:strCache>
            </c:strRef>
          </c:tx>
          <c:spPr>
            <a:ln w="28575" cap="rnd">
              <a:solidFill>
                <a:schemeClr val="tx2">
                  <a:lumMod val="50000"/>
                  <a:lumOff val="50000"/>
                </a:schemeClr>
              </a:solidFill>
              <a:round/>
            </a:ln>
            <a:effectLst/>
          </c:spPr>
          <c:marker>
            <c:symbol val="none"/>
          </c:marker>
          <c:cat>
            <c:numRef>
              <c:f>CYP_Adult_Total!$C$3:$V$3</c:f>
              <c:numCache>
                <c:formatCode>mmm\-yy</c:formatCode>
                <c:ptCount val="20"/>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numCache>
            </c:numRef>
          </c:cat>
          <c:val>
            <c:numRef>
              <c:f>CYP_Adult_Total!$C$6:$V$6</c:f>
              <c:numCache>
                <c:formatCode>#,##0</c:formatCode>
                <c:ptCount val="20"/>
                <c:pt idx="0">
                  <c:v>10863</c:v>
                </c:pt>
                <c:pt idx="1">
                  <c:v>15233</c:v>
                </c:pt>
                <c:pt idx="2">
                  <c:v>16433</c:v>
                </c:pt>
                <c:pt idx="3">
                  <c:v>15856</c:v>
                </c:pt>
                <c:pt idx="4">
                  <c:v>17515</c:v>
                </c:pt>
                <c:pt idx="5">
                  <c:v>17125</c:v>
                </c:pt>
                <c:pt idx="6">
                  <c:v>16972</c:v>
                </c:pt>
                <c:pt idx="7">
                  <c:v>16712</c:v>
                </c:pt>
                <c:pt idx="8">
                  <c:v>16913</c:v>
                </c:pt>
                <c:pt idx="9">
                  <c:v>17318</c:v>
                </c:pt>
                <c:pt idx="10">
                  <c:v>17114</c:v>
                </c:pt>
                <c:pt idx="11">
                  <c:v>13036</c:v>
                </c:pt>
                <c:pt idx="12">
                  <c:v>13240</c:v>
                </c:pt>
                <c:pt idx="13">
                  <c:v>14229</c:v>
                </c:pt>
                <c:pt idx="14">
                  <c:v>12551</c:v>
                </c:pt>
                <c:pt idx="15">
                  <c:v>15179</c:v>
                </c:pt>
                <c:pt idx="16">
                  <c:v>15474</c:v>
                </c:pt>
                <c:pt idx="17">
                  <c:v>16689</c:v>
                </c:pt>
                <c:pt idx="18">
                  <c:v>16375</c:v>
                </c:pt>
                <c:pt idx="19">
                  <c:v>17292</c:v>
                </c:pt>
              </c:numCache>
            </c:numRef>
          </c:val>
          <c:smooth val="0"/>
          <c:extLst>
            <c:ext xmlns:c16="http://schemas.microsoft.com/office/drawing/2014/chart" uri="{C3380CC4-5D6E-409C-BE32-E72D297353CC}">
              <c16:uniqueId val="{00000001-8843-414E-86ED-A686A2DDC7AA}"/>
            </c:ext>
          </c:extLst>
        </c:ser>
        <c:dLbls>
          <c:showLegendKey val="0"/>
          <c:showVal val="0"/>
          <c:showCatName val="0"/>
          <c:showSerName val="0"/>
          <c:showPercent val="0"/>
          <c:showBubbleSize val="0"/>
        </c:dLbls>
        <c:smooth val="0"/>
        <c:axId val="1171371888"/>
        <c:axId val="1171354608"/>
      </c:lineChart>
      <c:dateAx>
        <c:axId val="1171371888"/>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1354608"/>
        <c:crosses val="autoZero"/>
        <c:auto val="1"/>
        <c:lblOffset val="100"/>
        <c:baseTimeUnit val="months"/>
      </c:dateAx>
      <c:valAx>
        <c:axId val="11713546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1371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6A0CEE-D066-45A8-BD64-CCE69025559E}" type="datetimeFigureOut">
              <a:rPr lang="en-GB" smtClean="0"/>
              <a:t>04/11/2024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830E7C-3053-4BB8-A586-4AA135FE5F0E}" type="slidenum">
              <a:rPr lang="en-GB" smtClean="0"/>
              <a:t>‹#›</a:t>
            </a:fld>
            <a:endParaRPr lang="en-GB"/>
          </a:p>
        </p:txBody>
      </p:sp>
    </p:spTree>
    <p:extLst>
      <p:ext uri="{BB962C8B-B14F-4D97-AF65-F5344CB8AC3E}">
        <p14:creationId xmlns:p14="http://schemas.microsoft.com/office/powerpoint/2010/main" val="378010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a:t>textbox</a:t>
            </a:r>
            <a:endParaRPr/>
          </a:p>
          <a:p>
            <a:r>
              <a:rPr b="0"/>
              <a:t>No alt text provided</a:t>
            </a:r>
            <a:endParaRPr/>
          </a:p>
          <a:p>
            <a:endParaRPr/>
          </a:p>
          <a:p>
            <a:r>
              <a:rPr b="1"/>
              <a:t>image</a:t>
            </a:r>
            <a:endParaRPr/>
          </a:p>
          <a:p>
            <a:r>
              <a:rPr b="0"/>
              <a:t>No alt text provided</a:t>
            </a:r>
            <a:endParaRPr/>
          </a:p>
          <a:p>
            <a:endParaRPr/>
          </a:p>
          <a:p>
            <a:r>
              <a:rPr b="1"/>
              <a:t>image</a:t>
            </a:r>
            <a:endParaRPr/>
          </a:p>
          <a:p>
            <a:r>
              <a:rPr b="0"/>
              <a:t>No alt text provided</a:t>
            </a:r>
            <a:endParaRPr/>
          </a:p>
          <a:p>
            <a:endParaRPr/>
          </a:p>
          <a:p>
            <a:r>
              <a:rPr b="1"/>
              <a:t>shape</a:t>
            </a:r>
            <a:endParaRPr/>
          </a:p>
          <a:p>
            <a:r>
              <a:rPr b="0"/>
              <a:t>No alt text provided</a:t>
            </a:r>
            <a:endParaRPr/>
          </a:p>
          <a:p>
            <a:endParaRPr/>
          </a:p>
          <a:p>
            <a:r>
              <a:rPr b="1"/>
              <a:t>shape</a:t>
            </a:r>
            <a:endParaRPr/>
          </a:p>
          <a:p>
            <a:r>
              <a:rPr b="0"/>
              <a:t>No alt text provided</a:t>
            </a:r>
            <a:endParaRPr/>
          </a:p>
          <a:p>
            <a:endParaRPr/>
          </a:p>
        </p:txBody>
      </p:sp>
    </p:spTree>
    <p:extLst>
      <p:ext uri="{BB962C8B-B14F-4D97-AF65-F5344CB8AC3E}">
        <p14:creationId xmlns:p14="http://schemas.microsoft.com/office/powerpoint/2010/main" val="3248316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Table subject to change depending on what detail is needed.</a:t>
            </a:r>
          </a:p>
          <a:p>
            <a:r>
              <a:rPr lang="en-GB"/>
              <a:t>Consider keeping the original table for this slide and change the table header to the dark blue for consistency.</a:t>
            </a:r>
          </a:p>
        </p:txBody>
      </p:sp>
      <p:sp>
        <p:nvSpPr>
          <p:cNvPr id="4" name="Slide Number Placeholder 3"/>
          <p:cNvSpPr>
            <a:spLocks noGrp="1"/>
          </p:cNvSpPr>
          <p:nvPr>
            <p:ph type="sldNum" sz="quarter" idx="5"/>
          </p:nvPr>
        </p:nvSpPr>
        <p:spPr/>
        <p:txBody>
          <a:bodyPr/>
          <a:lstStyle/>
          <a:p>
            <a:fld id="{D376E706-400C-4AE1-901F-6C969653DF42}" type="slidenum">
              <a:rPr lang="en-GB" smtClean="0"/>
              <a:t>14</a:t>
            </a:fld>
            <a:endParaRPr lang="en-GB"/>
          </a:p>
        </p:txBody>
      </p:sp>
    </p:spTree>
    <p:extLst>
      <p:ext uri="{BB962C8B-B14F-4D97-AF65-F5344CB8AC3E}">
        <p14:creationId xmlns:p14="http://schemas.microsoft.com/office/powerpoint/2010/main" val="1043270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Table subject to change depending on what detail is needed.</a:t>
            </a:r>
          </a:p>
          <a:p>
            <a:r>
              <a:rPr lang="en-GB"/>
              <a:t>Consider keeping the original table for this slide and change the table header to the dark blue for consistency.</a:t>
            </a:r>
          </a:p>
        </p:txBody>
      </p:sp>
      <p:sp>
        <p:nvSpPr>
          <p:cNvPr id="4" name="Slide Number Placeholder 3"/>
          <p:cNvSpPr>
            <a:spLocks noGrp="1"/>
          </p:cNvSpPr>
          <p:nvPr>
            <p:ph type="sldNum" sz="quarter" idx="5"/>
          </p:nvPr>
        </p:nvSpPr>
        <p:spPr/>
        <p:txBody>
          <a:bodyPr/>
          <a:lstStyle/>
          <a:p>
            <a:fld id="{D376E706-400C-4AE1-901F-6C969653DF42}" type="slidenum">
              <a:rPr lang="en-GB" smtClean="0"/>
              <a:t>15</a:t>
            </a:fld>
            <a:endParaRPr lang="en-GB"/>
          </a:p>
        </p:txBody>
      </p:sp>
    </p:spTree>
    <p:extLst>
      <p:ext uri="{BB962C8B-B14F-4D97-AF65-F5344CB8AC3E}">
        <p14:creationId xmlns:p14="http://schemas.microsoft.com/office/powerpoint/2010/main" val="1809470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Table subject to change depending on what detail is needed.</a:t>
            </a:r>
          </a:p>
          <a:p>
            <a:r>
              <a:rPr lang="en-GB"/>
              <a:t>Consider keeping the original table for this slide and change the table header to the dark blue for consistency.</a:t>
            </a:r>
          </a:p>
        </p:txBody>
      </p:sp>
      <p:sp>
        <p:nvSpPr>
          <p:cNvPr id="4" name="Slide Number Placeholder 3"/>
          <p:cNvSpPr>
            <a:spLocks noGrp="1"/>
          </p:cNvSpPr>
          <p:nvPr>
            <p:ph type="sldNum" sz="quarter" idx="5"/>
          </p:nvPr>
        </p:nvSpPr>
        <p:spPr/>
        <p:txBody>
          <a:bodyPr/>
          <a:lstStyle/>
          <a:p>
            <a:fld id="{D376E706-400C-4AE1-901F-6C969653DF42}" type="slidenum">
              <a:rPr lang="en-GB" smtClean="0"/>
              <a:t>16</a:t>
            </a:fld>
            <a:endParaRPr lang="en-GB"/>
          </a:p>
        </p:txBody>
      </p:sp>
    </p:spTree>
    <p:extLst>
      <p:ext uri="{BB962C8B-B14F-4D97-AF65-F5344CB8AC3E}">
        <p14:creationId xmlns:p14="http://schemas.microsoft.com/office/powerpoint/2010/main" val="4263515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a:t>textbox</a:t>
            </a:r>
            <a:endParaRPr/>
          </a:p>
          <a:p>
            <a:r>
              <a:rPr b="0"/>
              <a:t>No alt text provided</a:t>
            </a:r>
            <a:endParaRPr/>
          </a:p>
          <a:p>
            <a:endParaRPr/>
          </a:p>
          <a:p>
            <a:r>
              <a:rPr b="1"/>
              <a:t>image</a:t>
            </a:r>
            <a:endParaRPr/>
          </a:p>
          <a:p>
            <a:r>
              <a:rPr b="0"/>
              <a:t>No alt text provided</a:t>
            </a:r>
            <a:endParaRPr/>
          </a:p>
          <a:p>
            <a:endParaRPr/>
          </a:p>
          <a:p>
            <a:r>
              <a:rPr b="1"/>
              <a:t>image</a:t>
            </a:r>
            <a:endParaRPr/>
          </a:p>
          <a:p>
            <a:r>
              <a:rPr b="0"/>
              <a:t>No alt text provided</a:t>
            </a:r>
            <a:endParaRPr/>
          </a:p>
          <a:p>
            <a:endParaRPr/>
          </a:p>
          <a:p>
            <a:r>
              <a:rPr b="1"/>
              <a:t>shape</a:t>
            </a:r>
            <a:endParaRPr/>
          </a:p>
          <a:p>
            <a:r>
              <a:rPr b="0"/>
              <a:t>No alt text provided</a:t>
            </a:r>
            <a:endParaRPr/>
          </a:p>
          <a:p>
            <a:endParaRPr/>
          </a:p>
          <a:p>
            <a:r>
              <a:rPr b="1"/>
              <a:t>shape</a:t>
            </a:r>
            <a:endParaRPr/>
          </a:p>
          <a:p>
            <a:r>
              <a:rPr b="0"/>
              <a:t>No alt text provided</a:t>
            </a:r>
            <a:endParaRPr/>
          </a:p>
          <a:p>
            <a:endParaRPr/>
          </a:p>
        </p:txBody>
      </p:sp>
    </p:spTree>
    <p:extLst>
      <p:ext uri="{BB962C8B-B14F-4D97-AF65-F5344CB8AC3E}">
        <p14:creationId xmlns:p14="http://schemas.microsoft.com/office/powerpoint/2010/main" val="3987557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Table subject to change depending on what detail is needed.</a:t>
            </a:r>
          </a:p>
          <a:p>
            <a:r>
              <a:rPr lang="en-GB"/>
              <a:t>Consider keeping the original table for this slide and change the table header to the dark blue for consistency.</a:t>
            </a:r>
          </a:p>
        </p:txBody>
      </p:sp>
      <p:sp>
        <p:nvSpPr>
          <p:cNvPr id="4" name="Slide Number Placeholder 3"/>
          <p:cNvSpPr>
            <a:spLocks noGrp="1"/>
          </p:cNvSpPr>
          <p:nvPr>
            <p:ph type="sldNum" sz="quarter" idx="5"/>
          </p:nvPr>
        </p:nvSpPr>
        <p:spPr/>
        <p:txBody>
          <a:bodyPr/>
          <a:lstStyle/>
          <a:p>
            <a:fld id="{D376E706-400C-4AE1-901F-6C969653DF42}" type="slidenum">
              <a:rPr lang="en-GB" smtClean="0"/>
              <a:t>24</a:t>
            </a:fld>
            <a:endParaRPr lang="en-GB"/>
          </a:p>
        </p:txBody>
      </p:sp>
    </p:spTree>
    <p:extLst>
      <p:ext uri="{BB962C8B-B14F-4D97-AF65-F5344CB8AC3E}">
        <p14:creationId xmlns:p14="http://schemas.microsoft.com/office/powerpoint/2010/main" val="3565976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Table subject to change depending on what detail is needed.</a:t>
            </a:r>
          </a:p>
          <a:p>
            <a:r>
              <a:rPr lang="en-GB"/>
              <a:t>Consider keeping the original table for this slide and change the table header to the dark blue for consistency.</a:t>
            </a:r>
          </a:p>
        </p:txBody>
      </p:sp>
      <p:sp>
        <p:nvSpPr>
          <p:cNvPr id="4" name="Slide Number Placeholder 3"/>
          <p:cNvSpPr>
            <a:spLocks noGrp="1"/>
          </p:cNvSpPr>
          <p:nvPr>
            <p:ph type="sldNum" sz="quarter" idx="5"/>
          </p:nvPr>
        </p:nvSpPr>
        <p:spPr/>
        <p:txBody>
          <a:bodyPr/>
          <a:lstStyle/>
          <a:p>
            <a:fld id="{D376E706-400C-4AE1-901F-6C969653DF42}" type="slidenum">
              <a:rPr lang="en-GB" smtClean="0"/>
              <a:t>25</a:t>
            </a:fld>
            <a:endParaRPr lang="en-GB"/>
          </a:p>
        </p:txBody>
      </p:sp>
    </p:spTree>
    <p:extLst>
      <p:ext uri="{BB962C8B-B14F-4D97-AF65-F5344CB8AC3E}">
        <p14:creationId xmlns:p14="http://schemas.microsoft.com/office/powerpoint/2010/main" val="1559504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Table subject to change depending on what detail is needed.</a:t>
            </a:r>
          </a:p>
          <a:p>
            <a:r>
              <a:rPr lang="en-GB"/>
              <a:t>Consider keeping the original table for this slide and change the table header to the dark blue for consistency.</a:t>
            </a:r>
          </a:p>
        </p:txBody>
      </p:sp>
      <p:sp>
        <p:nvSpPr>
          <p:cNvPr id="4" name="Slide Number Placeholder 3"/>
          <p:cNvSpPr>
            <a:spLocks noGrp="1"/>
          </p:cNvSpPr>
          <p:nvPr>
            <p:ph type="sldNum" sz="quarter" idx="5"/>
          </p:nvPr>
        </p:nvSpPr>
        <p:spPr/>
        <p:txBody>
          <a:bodyPr/>
          <a:lstStyle/>
          <a:p>
            <a:fld id="{D376E706-400C-4AE1-901F-6C969653DF42}" type="slidenum">
              <a:rPr lang="en-GB" smtClean="0"/>
              <a:t>26</a:t>
            </a:fld>
            <a:endParaRPr lang="en-GB"/>
          </a:p>
        </p:txBody>
      </p:sp>
    </p:spTree>
    <p:extLst>
      <p:ext uri="{BB962C8B-B14F-4D97-AF65-F5344CB8AC3E}">
        <p14:creationId xmlns:p14="http://schemas.microsoft.com/office/powerpoint/2010/main" val="1247372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Table subject to change depending on what detail is needed.</a:t>
            </a:r>
          </a:p>
          <a:p>
            <a:r>
              <a:rPr lang="en-GB"/>
              <a:t>Consider keeping the original table for this slide and change the table header to the dark blue for consistency.</a:t>
            </a:r>
          </a:p>
        </p:txBody>
      </p:sp>
      <p:sp>
        <p:nvSpPr>
          <p:cNvPr id="4" name="Slide Number Placeholder 3"/>
          <p:cNvSpPr>
            <a:spLocks noGrp="1"/>
          </p:cNvSpPr>
          <p:nvPr>
            <p:ph type="sldNum" sz="quarter" idx="5"/>
          </p:nvPr>
        </p:nvSpPr>
        <p:spPr/>
        <p:txBody>
          <a:bodyPr/>
          <a:lstStyle/>
          <a:p>
            <a:fld id="{D376E706-400C-4AE1-901F-6C969653DF42}" type="slidenum">
              <a:rPr lang="en-GB" smtClean="0"/>
              <a:t>27</a:t>
            </a:fld>
            <a:endParaRPr lang="en-GB"/>
          </a:p>
        </p:txBody>
      </p:sp>
    </p:spTree>
    <p:extLst>
      <p:ext uri="{BB962C8B-B14F-4D97-AF65-F5344CB8AC3E}">
        <p14:creationId xmlns:p14="http://schemas.microsoft.com/office/powerpoint/2010/main" val="3804142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Table subject to change depending on what detail is needed.</a:t>
            </a:r>
          </a:p>
          <a:p>
            <a:r>
              <a:rPr lang="en-GB"/>
              <a:t>Consider keeping the original table for this slide and change the table header to the dark blue for consistency.</a:t>
            </a:r>
          </a:p>
        </p:txBody>
      </p:sp>
      <p:sp>
        <p:nvSpPr>
          <p:cNvPr id="4" name="Slide Number Placeholder 3"/>
          <p:cNvSpPr>
            <a:spLocks noGrp="1"/>
          </p:cNvSpPr>
          <p:nvPr>
            <p:ph type="sldNum" sz="quarter" idx="5"/>
          </p:nvPr>
        </p:nvSpPr>
        <p:spPr/>
        <p:txBody>
          <a:bodyPr/>
          <a:lstStyle/>
          <a:p>
            <a:fld id="{D376E706-400C-4AE1-901F-6C969653DF42}" type="slidenum">
              <a:rPr lang="en-GB" smtClean="0"/>
              <a:t>28</a:t>
            </a:fld>
            <a:endParaRPr lang="en-GB"/>
          </a:p>
        </p:txBody>
      </p:sp>
    </p:spTree>
    <p:extLst>
      <p:ext uri="{BB962C8B-B14F-4D97-AF65-F5344CB8AC3E}">
        <p14:creationId xmlns:p14="http://schemas.microsoft.com/office/powerpoint/2010/main" val="734065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76E706-400C-4AE1-901F-6C969653DF42}" type="slidenum">
              <a:rPr lang="en-GB" smtClean="0"/>
              <a:t>29</a:t>
            </a:fld>
            <a:endParaRPr lang="en-GB"/>
          </a:p>
        </p:txBody>
      </p:sp>
    </p:spTree>
    <p:extLst>
      <p:ext uri="{BB962C8B-B14F-4D97-AF65-F5344CB8AC3E}">
        <p14:creationId xmlns:p14="http://schemas.microsoft.com/office/powerpoint/2010/main" val="3853653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2830E7C-3053-4BB8-A586-4AA135FE5F0E}" type="slidenum">
              <a:rPr lang="en-GB" smtClean="0"/>
              <a:t>6</a:t>
            </a:fld>
            <a:endParaRPr lang="en-GB"/>
          </a:p>
        </p:txBody>
      </p:sp>
    </p:spTree>
    <p:extLst>
      <p:ext uri="{BB962C8B-B14F-4D97-AF65-F5344CB8AC3E}">
        <p14:creationId xmlns:p14="http://schemas.microsoft.com/office/powerpoint/2010/main" val="1876806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Table subject to change depending on what detail is needed.</a:t>
            </a:r>
          </a:p>
          <a:p>
            <a:r>
              <a:rPr lang="en-GB"/>
              <a:t>Consider keeping the original table for this slide and change the table header to the dark blue for consistency.</a:t>
            </a:r>
          </a:p>
        </p:txBody>
      </p:sp>
      <p:sp>
        <p:nvSpPr>
          <p:cNvPr id="4" name="Slide Number Placeholder 3"/>
          <p:cNvSpPr>
            <a:spLocks noGrp="1"/>
          </p:cNvSpPr>
          <p:nvPr>
            <p:ph type="sldNum" sz="quarter" idx="5"/>
          </p:nvPr>
        </p:nvSpPr>
        <p:spPr/>
        <p:txBody>
          <a:bodyPr/>
          <a:lstStyle/>
          <a:p>
            <a:fld id="{D376E706-400C-4AE1-901F-6C969653DF42}" type="slidenum">
              <a:rPr lang="en-GB" smtClean="0"/>
              <a:t>7</a:t>
            </a:fld>
            <a:endParaRPr lang="en-GB"/>
          </a:p>
        </p:txBody>
      </p:sp>
    </p:spTree>
    <p:extLst>
      <p:ext uri="{BB962C8B-B14F-4D97-AF65-F5344CB8AC3E}">
        <p14:creationId xmlns:p14="http://schemas.microsoft.com/office/powerpoint/2010/main" val="3384554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Table subject to change depending on what detail is needed.</a:t>
            </a:r>
          </a:p>
          <a:p>
            <a:r>
              <a:rPr lang="en-GB"/>
              <a:t>Consider keeping the original table for this slide and change the table header to the dark blue for consistency.</a:t>
            </a:r>
          </a:p>
        </p:txBody>
      </p:sp>
      <p:sp>
        <p:nvSpPr>
          <p:cNvPr id="4" name="Slide Number Placeholder 3"/>
          <p:cNvSpPr>
            <a:spLocks noGrp="1"/>
          </p:cNvSpPr>
          <p:nvPr>
            <p:ph type="sldNum" sz="quarter" idx="5"/>
          </p:nvPr>
        </p:nvSpPr>
        <p:spPr/>
        <p:txBody>
          <a:bodyPr/>
          <a:lstStyle/>
          <a:p>
            <a:fld id="{D376E706-400C-4AE1-901F-6C969653DF42}" type="slidenum">
              <a:rPr lang="en-GB" smtClean="0"/>
              <a:t>8</a:t>
            </a:fld>
            <a:endParaRPr lang="en-GB"/>
          </a:p>
        </p:txBody>
      </p:sp>
    </p:spTree>
    <p:extLst>
      <p:ext uri="{BB962C8B-B14F-4D97-AF65-F5344CB8AC3E}">
        <p14:creationId xmlns:p14="http://schemas.microsoft.com/office/powerpoint/2010/main" val="2696439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Table subject to change depending on what detail is needed.</a:t>
            </a:r>
          </a:p>
          <a:p>
            <a:r>
              <a:rPr lang="en-GB"/>
              <a:t>Consider keeping the original table for this slide and change the table header to the dark blue for consistency.</a:t>
            </a:r>
          </a:p>
        </p:txBody>
      </p:sp>
      <p:sp>
        <p:nvSpPr>
          <p:cNvPr id="4" name="Slide Number Placeholder 3"/>
          <p:cNvSpPr>
            <a:spLocks noGrp="1"/>
          </p:cNvSpPr>
          <p:nvPr>
            <p:ph type="sldNum" sz="quarter" idx="5"/>
          </p:nvPr>
        </p:nvSpPr>
        <p:spPr/>
        <p:txBody>
          <a:bodyPr/>
          <a:lstStyle/>
          <a:p>
            <a:fld id="{D376E706-400C-4AE1-901F-6C969653DF42}" type="slidenum">
              <a:rPr lang="en-GB" smtClean="0"/>
              <a:t>9</a:t>
            </a:fld>
            <a:endParaRPr lang="en-GB"/>
          </a:p>
        </p:txBody>
      </p:sp>
    </p:spTree>
    <p:extLst>
      <p:ext uri="{BB962C8B-B14F-4D97-AF65-F5344CB8AC3E}">
        <p14:creationId xmlns:p14="http://schemas.microsoft.com/office/powerpoint/2010/main" val="3143385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Table subject to change depending on what detail is needed.</a:t>
            </a:r>
          </a:p>
          <a:p>
            <a:r>
              <a:rPr lang="en-GB"/>
              <a:t>Consider keeping the original table for this slide and change the table header to the dark blue for consistency.</a:t>
            </a:r>
          </a:p>
        </p:txBody>
      </p:sp>
      <p:sp>
        <p:nvSpPr>
          <p:cNvPr id="4" name="Slide Number Placeholder 3"/>
          <p:cNvSpPr>
            <a:spLocks noGrp="1"/>
          </p:cNvSpPr>
          <p:nvPr>
            <p:ph type="sldNum" sz="quarter" idx="5"/>
          </p:nvPr>
        </p:nvSpPr>
        <p:spPr/>
        <p:txBody>
          <a:bodyPr/>
          <a:lstStyle/>
          <a:p>
            <a:fld id="{D376E706-400C-4AE1-901F-6C969653DF42}" type="slidenum">
              <a:rPr lang="en-GB" smtClean="0"/>
              <a:t>10</a:t>
            </a:fld>
            <a:endParaRPr lang="en-GB"/>
          </a:p>
        </p:txBody>
      </p:sp>
    </p:spTree>
    <p:extLst>
      <p:ext uri="{BB962C8B-B14F-4D97-AF65-F5344CB8AC3E}">
        <p14:creationId xmlns:p14="http://schemas.microsoft.com/office/powerpoint/2010/main" val="2860986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Table subject to change depending on what detail is needed.</a:t>
            </a:r>
          </a:p>
          <a:p>
            <a:r>
              <a:rPr lang="en-GB"/>
              <a:t>Consider keeping the original table for this slide and change the table header to the dark blue for consistency.</a:t>
            </a:r>
          </a:p>
        </p:txBody>
      </p:sp>
      <p:sp>
        <p:nvSpPr>
          <p:cNvPr id="4" name="Slide Number Placeholder 3"/>
          <p:cNvSpPr>
            <a:spLocks noGrp="1"/>
          </p:cNvSpPr>
          <p:nvPr>
            <p:ph type="sldNum" sz="quarter" idx="5"/>
          </p:nvPr>
        </p:nvSpPr>
        <p:spPr/>
        <p:txBody>
          <a:bodyPr/>
          <a:lstStyle/>
          <a:p>
            <a:fld id="{D376E706-400C-4AE1-901F-6C969653DF42}" type="slidenum">
              <a:rPr lang="en-GB" smtClean="0"/>
              <a:t>11</a:t>
            </a:fld>
            <a:endParaRPr lang="en-GB"/>
          </a:p>
        </p:txBody>
      </p:sp>
    </p:spTree>
    <p:extLst>
      <p:ext uri="{BB962C8B-B14F-4D97-AF65-F5344CB8AC3E}">
        <p14:creationId xmlns:p14="http://schemas.microsoft.com/office/powerpoint/2010/main" val="2317235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Table subject to change depending on what detail is needed.</a:t>
            </a:r>
          </a:p>
          <a:p>
            <a:r>
              <a:rPr lang="en-GB"/>
              <a:t>Consider keeping the original table for this slide and change the table header to the dark blue for consistency.</a:t>
            </a:r>
          </a:p>
        </p:txBody>
      </p:sp>
      <p:sp>
        <p:nvSpPr>
          <p:cNvPr id="4" name="Slide Number Placeholder 3"/>
          <p:cNvSpPr>
            <a:spLocks noGrp="1"/>
          </p:cNvSpPr>
          <p:nvPr>
            <p:ph type="sldNum" sz="quarter" idx="5"/>
          </p:nvPr>
        </p:nvSpPr>
        <p:spPr/>
        <p:txBody>
          <a:bodyPr/>
          <a:lstStyle/>
          <a:p>
            <a:fld id="{D376E706-400C-4AE1-901F-6C969653DF42}" type="slidenum">
              <a:rPr lang="en-GB" smtClean="0"/>
              <a:t>12</a:t>
            </a:fld>
            <a:endParaRPr lang="en-GB"/>
          </a:p>
        </p:txBody>
      </p:sp>
    </p:spTree>
    <p:extLst>
      <p:ext uri="{BB962C8B-B14F-4D97-AF65-F5344CB8AC3E}">
        <p14:creationId xmlns:p14="http://schemas.microsoft.com/office/powerpoint/2010/main" val="1286863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Table subject to change depending on what detail is needed.</a:t>
            </a:r>
          </a:p>
          <a:p>
            <a:r>
              <a:rPr lang="en-GB"/>
              <a:t>Consider keeping the original table for this slide and change the table header to the dark blue for consistency.</a:t>
            </a:r>
          </a:p>
        </p:txBody>
      </p:sp>
      <p:sp>
        <p:nvSpPr>
          <p:cNvPr id="4" name="Slide Number Placeholder 3"/>
          <p:cNvSpPr>
            <a:spLocks noGrp="1"/>
          </p:cNvSpPr>
          <p:nvPr>
            <p:ph type="sldNum" sz="quarter" idx="5"/>
          </p:nvPr>
        </p:nvSpPr>
        <p:spPr/>
        <p:txBody>
          <a:bodyPr/>
          <a:lstStyle/>
          <a:p>
            <a:fld id="{D376E706-400C-4AE1-901F-6C969653DF42}" type="slidenum">
              <a:rPr lang="en-GB" smtClean="0"/>
              <a:t>13</a:t>
            </a:fld>
            <a:endParaRPr lang="en-GB"/>
          </a:p>
        </p:txBody>
      </p:sp>
    </p:spTree>
    <p:extLst>
      <p:ext uri="{BB962C8B-B14F-4D97-AF65-F5344CB8AC3E}">
        <p14:creationId xmlns:p14="http://schemas.microsoft.com/office/powerpoint/2010/main" val="3382775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0FBD9-0A1A-4F06-289D-3EA221A6F0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AF54C21-1CE6-6A56-2138-0B7F5F3342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BE91488-19E7-0C69-ECEB-4CF26F8E1288}"/>
              </a:ext>
            </a:extLst>
          </p:cNvPr>
          <p:cNvSpPr>
            <a:spLocks noGrp="1"/>
          </p:cNvSpPr>
          <p:nvPr>
            <p:ph type="dt" sz="half" idx="10"/>
          </p:nvPr>
        </p:nvSpPr>
        <p:spPr/>
        <p:txBody>
          <a:bodyPr/>
          <a:lstStyle/>
          <a:p>
            <a:fld id="{CE13E7D0-89A0-40C3-923E-4B54BAF1A920}" type="datetimeFigureOut">
              <a:rPr lang="en-GB" smtClean="0"/>
              <a:t>04/11/2024</a:t>
            </a:fld>
            <a:endParaRPr lang="en-GB"/>
          </a:p>
        </p:txBody>
      </p:sp>
      <p:sp>
        <p:nvSpPr>
          <p:cNvPr id="5" name="Footer Placeholder 4">
            <a:extLst>
              <a:ext uri="{FF2B5EF4-FFF2-40B4-BE49-F238E27FC236}">
                <a16:creationId xmlns:a16="http://schemas.microsoft.com/office/drawing/2014/main" id="{776932B7-A346-00DB-1075-BB23A01B43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E7E713-4712-5FB2-0845-CCF31D969FBA}"/>
              </a:ext>
            </a:extLst>
          </p:cNvPr>
          <p:cNvSpPr>
            <a:spLocks noGrp="1"/>
          </p:cNvSpPr>
          <p:nvPr>
            <p:ph type="sldNum" sz="quarter" idx="12"/>
          </p:nvPr>
        </p:nvSpPr>
        <p:spPr/>
        <p:txBody>
          <a:bodyPr/>
          <a:lstStyle/>
          <a:p>
            <a:fld id="{F0102FC5-EA94-4F15-8E63-6B2AD5C839D3}" type="slidenum">
              <a:rPr lang="en-GB" smtClean="0"/>
              <a:t>‹#›</a:t>
            </a:fld>
            <a:endParaRPr lang="en-GB"/>
          </a:p>
        </p:txBody>
      </p:sp>
    </p:spTree>
    <p:extLst>
      <p:ext uri="{BB962C8B-B14F-4D97-AF65-F5344CB8AC3E}">
        <p14:creationId xmlns:p14="http://schemas.microsoft.com/office/powerpoint/2010/main" val="647994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E465F-8892-7B6C-438F-2E6C46168F6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AE3649-0777-1454-B73E-F546AB97AF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0F9866-0217-A19F-8EF7-4896D07BC63C}"/>
              </a:ext>
            </a:extLst>
          </p:cNvPr>
          <p:cNvSpPr>
            <a:spLocks noGrp="1"/>
          </p:cNvSpPr>
          <p:nvPr>
            <p:ph type="dt" sz="half" idx="10"/>
          </p:nvPr>
        </p:nvSpPr>
        <p:spPr/>
        <p:txBody>
          <a:bodyPr/>
          <a:lstStyle/>
          <a:p>
            <a:fld id="{CE13E7D0-89A0-40C3-923E-4B54BAF1A920}" type="datetimeFigureOut">
              <a:rPr lang="en-GB" smtClean="0"/>
              <a:t>04/11/2024</a:t>
            </a:fld>
            <a:endParaRPr lang="en-GB"/>
          </a:p>
        </p:txBody>
      </p:sp>
      <p:sp>
        <p:nvSpPr>
          <p:cNvPr id="5" name="Footer Placeholder 4">
            <a:extLst>
              <a:ext uri="{FF2B5EF4-FFF2-40B4-BE49-F238E27FC236}">
                <a16:creationId xmlns:a16="http://schemas.microsoft.com/office/drawing/2014/main" id="{6F211C3C-7B4A-7CA6-FDD2-B735DE8D70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BD07EC-0DEB-0A87-1657-61FBCF890ECD}"/>
              </a:ext>
            </a:extLst>
          </p:cNvPr>
          <p:cNvSpPr>
            <a:spLocks noGrp="1"/>
          </p:cNvSpPr>
          <p:nvPr>
            <p:ph type="sldNum" sz="quarter" idx="12"/>
          </p:nvPr>
        </p:nvSpPr>
        <p:spPr/>
        <p:txBody>
          <a:bodyPr/>
          <a:lstStyle/>
          <a:p>
            <a:fld id="{F0102FC5-EA94-4F15-8E63-6B2AD5C839D3}" type="slidenum">
              <a:rPr lang="en-GB" smtClean="0"/>
              <a:t>‹#›</a:t>
            </a:fld>
            <a:endParaRPr lang="en-GB"/>
          </a:p>
        </p:txBody>
      </p:sp>
    </p:spTree>
    <p:extLst>
      <p:ext uri="{BB962C8B-B14F-4D97-AF65-F5344CB8AC3E}">
        <p14:creationId xmlns:p14="http://schemas.microsoft.com/office/powerpoint/2010/main" val="2483591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89864C-DA2E-2439-4BB6-E9E0FD77E69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4507A50-29A3-DE69-88EC-EA2DD9B5B2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E9651C-B58C-76DE-0E5C-C50944280D27}"/>
              </a:ext>
            </a:extLst>
          </p:cNvPr>
          <p:cNvSpPr>
            <a:spLocks noGrp="1"/>
          </p:cNvSpPr>
          <p:nvPr>
            <p:ph type="dt" sz="half" idx="10"/>
          </p:nvPr>
        </p:nvSpPr>
        <p:spPr/>
        <p:txBody>
          <a:bodyPr/>
          <a:lstStyle/>
          <a:p>
            <a:fld id="{CE13E7D0-89A0-40C3-923E-4B54BAF1A920}" type="datetimeFigureOut">
              <a:rPr lang="en-GB" smtClean="0"/>
              <a:t>04/11/2024</a:t>
            </a:fld>
            <a:endParaRPr lang="en-GB"/>
          </a:p>
        </p:txBody>
      </p:sp>
      <p:sp>
        <p:nvSpPr>
          <p:cNvPr id="5" name="Footer Placeholder 4">
            <a:extLst>
              <a:ext uri="{FF2B5EF4-FFF2-40B4-BE49-F238E27FC236}">
                <a16:creationId xmlns:a16="http://schemas.microsoft.com/office/drawing/2014/main" id="{C4074450-D6C5-C506-96AC-BB41C90422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A2553E-6E4C-E69E-A285-518AE34E07F4}"/>
              </a:ext>
            </a:extLst>
          </p:cNvPr>
          <p:cNvSpPr>
            <a:spLocks noGrp="1"/>
          </p:cNvSpPr>
          <p:nvPr>
            <p:ph type="sldNum" sz="quarter" idx="12"/>
          </p:nvPr>
        </p:nvSpPr>
        <p:spPr/>
        <p:txBody>
          <a:bodyPr/>
          <a:lstStyle/>
          <a:p>
            <a:fld id="{F0102FC5-EA94-4F15-8E63-6B2AD5C839D3}" type="slidenum">
              <a:rPr lang="en-GB" smtClean="0"/>
              <a:t>‹#›</a:t>
            </a:fld>
            <a:endParaRPr lang="en-GB"/>
          </a:p>
        </p:txBody>
      </p:sp>
    </p:spTree>
    <p:extLst>
      <p:ext uri="{BB962C8B-B14F-4D97-AF65-F5344CB8AC3E}">
        <p14:creationId xmlns:p14="http://schemas.microsoft.com/office/powerpoint/2010/main" val="3658455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6DCA4-2CD3-2367-868F-1B0DFB35019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3CAFA6-AC87-38F6-1BB5-80B023B659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70A372-2BA8-6D22-ED13-4C2676FE8107}"/>
              </a:ext>
            </a:extLst>
          </p:cNvPr>
          <p:cNvSpPr>
            <a:spLocks noGrp="1"/>
          </p:cNvSpPr>
          <p:nvPr>
            <p:ph type="dt" sz="half" idx="10"/>
          </p:nvPr>
        </p:nvSpPr>
        <p:spPr/>
        <p:txBody>
          <a:bodyPr/>
          <a:lstStyle/>
          <a:p>
            <a:fld id="{CE13E7D0-89A0-40C3-923E-4B54BAF1A920}" type="datetimeFigureOut">
              <a:rPr lang="en-GB" smtClean="0"/>
              <a:t>04/11/2024</a:t>
            </a:fld>
            <a:endParaRPr lang="en-GB"/>
          </a:p>
        </p:txBody>
      </p:sp>
      <p:sp>
        <p:nvSpPr>
          <p:cNvPr id="5" name="Footer Placeholder 4">
            <a:extLst>
              <a:ext uri="{FF2B5EF4-FFF2-40B4-BE49-F238E27FC236}">
                <a16:creationId xmlns:a16="http://schemas.microsoft.com/office/drawing/2014/main" id="{42203822-D3F2-D924-C297-9631D14098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51AE27-3166-3244-197D-5D4D3B3AED0E}"/>
              </a:ext>
            </a:extLst>
          </p:cNvPr>
          <p:cNvSpPr>
            <a:spLocks noGrp="1"/>
          </p:cNvSpPr>
          <p:nvPr>
            <p:ph type="sldNum" sz="quarter" idx="12"/>
          </p:nvPr>
        </p:nvSpPr>
        <p:spPr/>
        <p:txBody>
          <a:bodyPr/>
          <a:lstStyle/>
          <a:p>
            <a:fld id="{F0102FC5-EA94-4F15-8E63-6B2AD5C839D3}" type="slidenum">
              <a:rPr lang="en-GB" smtClean="0"/>
              <a:t>‹#›</a:t>
            </a:fld>
            <a:endParaRPr lang="en-GB"/>
          </a:p>
        </p:txBody>
      </p:sp>
    </p:spTree>
    <p:extLst>
      <p:ext uri="{BB962C8B-B14F-4D97-AF65-F5344CB8AC3E}">
        <p14:creationId xmlns:p14="http://schemas.microsoft.com/office/powerpoint/2010/main" val="2210307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E0732-F8BE-56B3-9F23-7BB11AFE3B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FFD72B-3925-DE1A-3F53-5BD3DCEDE0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4D4221-ACB2-71A9-A96D-0AEE668BE415}"/>
              </a:ext>
            </a:extLst>
          </p:cNvPr>
          <p:cNvSpPr>
            <a:spLocks noGrp="1"/>
          </p:cNvSpPr>
          <p:nvPr>
            <p:ph type="dt" sz="half" idx="10"/>
          </p:nvPr>
        </p:nvSpPr>
        <p:spPr/>
        <p:txBody>
          <a:bodyPr/>
          <a:lstStyle/>
          <a:p>
            <a:fld id="{CE13E7D0-89A0-40C3-923E-4B54BAF1A920}" type="datetimeFigureOut">
              <a:rPr lang="en-GB" smtClean="0"/>
              <a:t>04/11/2024</a:t>
            </a:fld>
            <a:endParaRPr lang="en-GB"/>
          </a:p>
        </p:txBody>
      </p:sp>
      <p:sp>
        <p:nvSpPr>
          <p:cNvPr id="5" name="Footer Placeholder 4">
            <a:extLst>
              <a:ext uri="{FF2B5EF4-FFF2-40B4-BE49-F238E27FC236}">
                <a16:creationId xmlns:a16="http://schemas.microsoft.com/office/drawing/2014/main" id="{DCFCDBA8-EA4D-B833-48F7-8D3D668420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F30CA3-8496-84B6-ECDD-FDB56DE41C42}"/>
              </a:ext>
            </a:extLst>
          </p:cNvPr>
          <p:cNvSpPr>
            <a:spLocks noGrp="1"/>
          </p:cNvSpPr>
          <p:nvPr>
            <p:ph type="sldNum" sz="quarter" idx="12"/>
          </p:nvPr>
        </p:nvSpPr>
        <p:spPr/>
        <p:txBody>
          <a:bodyPr/>
          <a:lstStyle/>
          <a:p>
            <a:fld id="{F0102FC5-EA94-4F15-8E63-6B2AD5C839D3}" type="slidenum">
              <a:rPr lang="en-GB" smtClean="0"/>
              <a:t>‹#›</a:t>
            </a:fld>
            <a:endParaRPr lang="en-GB"/>
          </a:p>
        </p:txBody>
      </p:sp>
    </p:spTree>
    <p:extLst>
      <p:ext uri="{BB962C8B-B14F-4D97-AF65-F5344CB8AC3E}">
        <p14:creationId xmlns:p14="http://schemas.microsoft.com/office/powerpoint/2010/main" val="3239085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7FDA8-3BE8-6766-5E84-029B241DAC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A057DA-19A9-AAC4-0F0C-20DFD7BA1B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E428965-6FA3-DE31-135F-C2007F45B1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B9A5040-C552-C824-9B68-96D2CA387C70}"/>
              </a:ext>
            </a:extLst>
          </p:cNvPr>
          <p:cNvSpPr>
            <a:spLocks noGrp="1"/>
          </p:cNvSpPr>
          <p:nvPr>
            <p:ph type="dt" sz="half" idx="10"/>
          </p:nvPr>
        </p:nvSpPr>
        <p:spPr/>
        <p:txBody>
          <a:bodyPr/>
          <a:lstStyle/>
          <a:p>
            <a:fld id="{CE13E7D0-89A0-40C3-923E-4B54BAF1A920}" type="datetimeFigureOut">
              <a:rPr lang="en-GB" smtClean="0"/>
              <a:t>04/11/2024</a:t>
            </a:fld>
            <a:endParaRPr lang="en-GB"/>
          </a:p>
        </p:txBody>
      </p:sp>
      <p:sp>
        <p:nvSpPr>
          <p:cNvPr id="6" name="Footer Placeholder 5">
            <a:extLst>
              <a:ext uri="{FF2B5EF4-FFF2-40B4-BE49-F238E27FC236}">
                <a16:creationId xmlns:a16="http://schemas.microsoft.com/office/drawing/2014/main" id="{E2999487-1BCC-665F-9B47-12DB2125C0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911823-BA41-21D3-DBB8-03CFCAB6B2AF}"/>
              </a:ext>
            </a:extLst>
          </p:cNvPr>
          <p:cNvSpPr>
            <a:spLocks noGrp="1"/>
          </p:cNvSpPr>
          <p:nvPr>
            <p:ph type="sldNum" sz="quarter" idx="12"/>
          </p:nvPr>
        </p:nvSpPr>
        <p:spPr/>
        <p:txBody>
          <a:bodyPr/>
          <a:lstStyle/>
          <a:p>
            <a:fld id="{F0102FC5-EA94-4F15-8E63-6B2AD5C839D3}" type="slidenum">
              <a:rPr lang="en-GB" smtClean="0"/>
              <a:t>‹#›</a:t>
            </a:fld>
            <a:endParaRPr lang="en-GB"/>
          </a:p>
        </p:txBody>
      </p:sp>
    </p:spTree>
    <p:extLst>
      <p:ext uri="{BB962C8B-B14F-4D97-AF65-F5344CB8AC3E}">
        <p14:creationId xmlns:p14="http://schemas.microsoft.com/office/powerpoint/2010/main" val="3523799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3B047-983C-0865-49E0-3DAB3F80D68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FF32E4C-CC74-8557-56CD-6702DD68A6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C43A2A-B299-AE4B-A5D0-5E5BDF0802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2EFEA3E-ED56-DF3D-5006-A99D649095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099FF7-20D8-4FD6-54C6-7FE6E2A4C3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0F39EDB-A522-9323-E6AB-203D7E20D592}"/>
              </a:ext>
            </a:extLst>
          </p:cNvPr>
          <p:cNvSpPr>
            <a:spLocks noGrp="1"/>
          </p:cNvSpPr>
          <p:nvPr>
            <p:ph type="dt" sz="half" idx="10"/>
          </p:nvPr>
        </p:nvSpPr>
        <p:spPr/>
        <p:txBody>
          <a:bodyPr/>
          <a:lstStyle/>
          <a:p>
            <a:fld id="{CE13E7D0-89A0-40C3-923E-4B54BAF1A920}" type="datetimeFigureOut">
              <a:rPr lang="en-GB" smtClean="0"/>
              <a:t>04/11/2024</a:t>
            </a:fld>
            <a:endParaRPr lang="en-GB"/>
          </a:p>
        </p:txBody>
      </p:sp>
      <p:sp>
        <p:nvSpPr>
          <p:cNvPr id="8" name="Footer Placeholder 7">
            <a:extLst>
              <a:ext uri="{FF2B5EF4-FFF2-40B4-BE49-F238E27FC236}">
                <a16:creationId xmlns:a16="http://schemas.microsoft.com/office/drawing/2014/main" id="{326F87E1-8150-E5A9-B7EB-7F2359ABD62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60E2A52-10F5-A1D4-E3A9-251536B70825}"/>
              </a:ext>
            </a:extLst>
          </p:cNvPr>
          <p:cNvSpPr>
            <a:spLocks noGrp="1"/>
          </p:cNvSpPr>
          <p:nvPr>
            <p:ph type="sldNum" sz="quarter" idx="12"/>
          </p:nvPr>
        </p:nvSpPr>
        <p:spPr/>
        <p:txBody>
          <a:bodyPr/>
          <a:lstStyle/>
          <a:p>
            <a:fld id="{F0102FC5-EA94-4F15-8E63-6B2AD5C839D3}" type="slidenum">
              <a:rPr lang="en-GB" smtClean="0"/>
              <a:t>‹#›</a:t>
            </a:fld>
            <a:endParaRPr lang="en-GB"/>
          </a:p>
        </p:txBody>
      </p:sp>
    </p:spTree>
    <p:extLst>
      <p:ext uri="{BB962C8B-B14F-4D97-AF65-F5344CB8AC3E}">
        <p14:creationId xmlns:p14="http://schemas.microsoft.com/office/powerpoint/2010/main" val="403610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E8DAD-6E7A-1158-CB16-57B72235EA0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AC570D8-23DE-286E-4561-14A08F3697C0}"/>
              </a:ext>
            </a:extLst>
          </p:cNvPr>
          <p:cNvSpPr>
            <a:spLocks noGrp="1"/>
          </p:cNvSpPr>
          <p:nvPr>
            <p:ph type="dt" sz="half" idx="10"/>
          </p:nvPr>
        </p:nvSpPr>
        <p:spPr/>
        <p:txBody>
          <a:bodyPr/>
          <a:lstStyle/>
          <a:p>
            <a:fld id="{CE13E7D0-89A0-40C3-923E-4B54BAF1A920}" type="datetimeFigureOut">
              <a:rPr lang="en-GB" smtClean="0"/>
              <a:t>04/11/2024</a:t>
            </a:fld>
            <a:endParaRPr lang="en-GB"/>
          </a:p>
        </p:txBody>
      </p:sp>
      <p:sp>
        <p:nvSpPr>
          <p:cNvPr id="4" name="Footer Placeholder 3">
            <a:extLst>
              <a:ext uri="{FF2B5EF4-FFF2-40B4-BE49-F238E27FC236}">
                <a16:creationId xmlns:a16="http://schemas.microsoft.com/office/drawing/2014/main" id="{30B6945A-8613-6C00-B705-F346F2E0150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A14F058-9840-AD4F-D137-B67987EF3580}"/>
              </a:ext>
            </a:extLst>
          </p:cNvPr>
          <p:cNvSpPr>
            <a:spLocks noGrp="1"/>
          </p:cNvSpPr>
          <p:nvPr>
            <p:ph type="sldNum" sz="quarter" idx="12"/>
          </p:nvPr>
        </p:nvSpPr>
        <p:spPr/>
        <p:txBody>
          <a:bodyPr/>
          <a:lstStyle/>
          <a:p>
            <a:fld id="{F0102FC5-EA94-4F15-8E63-6B2AD5C839D3}" type="slidenum">
              <a:rPr lang="en-GB" smtClean="0"/>
              <a:t>‹#›</a:t>
            </a:fld>
            <a:endParaRPr lang="en-GB"/>
          </a:p>
        </p:txBody>
      </p:sp>
    </p:spTree>
    <p:extLst>
      <p:ext uri="{BB962C8B-B14F-4D97-AF65-F5344CB8AC3E}">
        <p14:creationId xmlns:p14="http://schemas.microsoft.com/office/powerpoint/2010/main" val="339406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D2225B-2A96-FE4E-8053-8683FFBBFC25}"/>
              </a:ext>
            </a:extLst>
          </p:cNvPr>
          <p:cNvSpPr>
            <a:spLocks noGrp="1"/>
          </p:cNvSpPr>
          <p:nvPr>
            <p:ph type="dt" sz="half" idx="10"/>
          </p:nvPr>
        </p:nvSpPr>
        <p:spPr/>
        <p:txBody>
          <a:bodyPr/>
          <a:lstStyle/>
          <a:p>
            <a:fld id="{CE13E7D0-89A0-40C3-923E-4B54BAF1A920}" type="datetimeFigureOut">
              <a:rPr lang="en-GB" smtClean="0"/>
              <a:t>04/11/2024</a:t>
            </a:fld>
            <a:endParaRPr lang="en-GB"/>
          </a:p>
        </p:txBody>
      </p:sp>
      <p:sp>
        <p:nvSpPr>
          <p:cNvPr id="3" name="Footer Placeholder 2">
            <a:extLst>
              <a:ext uri="{FF2B5EF4-FFF2-40B4-BE49-F238E27FC236}">
                <a16:creationId xmlns:a16="http://schemas.microsoft.com/office/drawing/2014/main" id="{C6FE43C7-2291-D1B3-5BE9-B9626BE578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EB9CC36-DBA3-891C-CA70-AEC5015C08C9}"/>
              </a:ext>
            </a:extLst>
          </p:cNvPr>
          <p:cNvSpPr>
            <a:spLocks noGrp="1"/>
          </p:cNvSpPr>
          <p:nvPr>
            <p:ph type="sldNum" sz="quarter" idx="12"/>
          </p:nvPr>
        </p:nvSpPr>
        <p:spPr/>
        <p:txBody>
          <a:bodyPr/>
          <a:lstStyle/>
          <a:p>
            <a:fld id="{F0102FC5-EA94-4F15-8E63-6B2AD5C839D3}" type="slidenum">
              <a:rPr lang="en-GB" smtClean="0"/>
              <a:t>‹#›</a:t>
            </a:fld>
            <a:endParaRPr lang="en-GB"/>
          </a:p>
        </p:txBody>
      </p:sp>
    </p:spTree>
    <p:extLst>
      <p:ext uri="{BB962C8B-B14F-4D97-AF65-F5344CB8AC3E}">
        <p14:creationId xmlns:p14="http://schemas.microsoft.com/office/powerpoint/2010/main" val="2960404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DB46D-55B8-D0E2-B0A8-384BE82ECA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BB08B1E-1EED-C8A8-1434-910C30064B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D30FA57-8BCD-5C64-B649-26AB7E8B74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128159-1F61-7502-79A1-330DA259D26C}"/>
              </a:ext>
            </a:extLst>
          </p:cNvPr>
          <p:cNvSpPr>
            <a:spLocks noGrp="1"/>
          </p:cNvSpPr>
          <p:nvPr>
            <p:ph type="dt" sz="half" idx="10"/>
          </p:nvPr>
        </p:nvSpPr>
        <p:spPr/>
        <p:txBody>
          <a:bodyPr/>
          <a:lstStyle/>
          <a:p>
            <a:fld id="{CE13E7D0-89A0-40C3-923E-4B54BAF1A920}" type="datetimeFigureOut">
              <a:rPr lang="en-GB" smtClean="0"/>
              <a:t>04/11/2024</a:t>
            </a:fld>
            <a:endParaRPr lang="en-GB"/>
          </a:p>
        </p:txBody>
      </p:sp>
      <p:sp>
        <p:nvSpPr>
          <p:cNvPr id="6" name="Footer Placeholder 5">
            <a:extLst>
              <a:ext uri="{FF2B5EF4-FFF2-40B4-BE49-F238E27FC236}">
                <a16:creationId xmlns:a16="http://schemas.microsoft.com/office/drawing/2014/main" id="{EA64F3F4-FA8E-3A42-9996-1CF4B9904C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E76E84-76D2-D4CE-0B3D-6D40CE8C976A}"/>
              </a:ext>
            </a:extLst>
          </p:cNvPr>
          <p:cNvSpPr>
            <a:spLocks noGrp="1"/>
          </p:cNvSpPr>
          <p:nvPr>
            <p:ph type="sldNum" sz="quarter" idx="12"/>
          </p:nvPr>
        </p:nvSpPr>
        <p:spPr/>
        <p:txBody>
          <a:bodyPr/>
          <a:lstStyle/>
          <a:p>
            <a:fld id="{F0102FC5-EA94-4F15-8E63-6B2AD5C839D3}" type="slidenum">
              <a:rPr lang="en-GB" smtClean="0"/>
              <a:t>‹#›</a:t>
            </a:fld>
            <a:endParaRPr lang="en-GB"/>
          </a:p>
        </p:txBody>
      </p:sp>
    </p:spTree>
    <p:extLst>
      <p:ext uri="{BB962C8B-B14F-4D97-AF65-F5344CB8AC3E}">
        <p14:creationId xmlns:p14="http://schemas.microsoft.com/office/powerpoint/2010/main" val="2898560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20F39-0993-2ECB-0440-70BFB26BE8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FEDEA5D-35AA-9D25-790D-04B7C33884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D955FCD-F08E-DE7B-B90D-1BDE11ABAB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80C335-6F11-48B3-7464-3AAF9EAA66A9}"/>
              </a:ext>
            </a:extLst>
          </p:cNvPr>
          <p:cNvSpPr>
            <a:spLocks noGrp="1"/>
          </p:cNvSpPr>
          <p:nvPr>
            <p:ph type="dt" sz="half" idx="10"/>
          </p:nvPr>
        </p:nvSpPr>
        <p:spPr/>
        <p:txBody>
          <a:bodyPr/>
          <a:lstStyle/>
          <a:p>
            <a:fld id="{CE13E7D0-89A0-40C3-923E-4B54BAF1A920}" type="datetimeFigureOut">
              <a:rPr lang="en-GB" smtClean="0"/>
              <a:t>04/11/2024</a:t>
            </a:fld>
            <a:endParaRPr lang="en-GB"/>
          </a:p>
        </p:txBody>
      </p:sp>
      <p:sp>
        <p:nvSpPr>
          <p:cNvPr id="6" name="Footer Placeholder 5">
            <a:extLst>
              <a:ext uri="{FF2B5EF4-FFF2-40B4-BE49-F238E27FC236}">
                <a16:creationId xmlns:a16="http://schemas.microsoft.com/office/drawing/2014/main" id="{CB0BCB9D-864C-B54D-5AA7-DB8CDFB0D1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712E03-0811-66C1-652A-3A4EC4F326C5}"/>
              </a:ext>
            </a:extLst>
          </p:cNvPr>
          <p:cNvSpPr>
            <a:spLocks noGrp="1"/>
          </p:cNvSpPr>
          <p:nvPr>
            <p:ph type="sldNum" sz="quarter" idx="12"/>
          </p:nvPr>
        </p:nvSpPr>
        <p:spPr/>
        <p:txBody>
          <a:bodyPr/>
          <a:lstStyle/>
          <a:p>
            <a:fld id="{F0102FC5-EA94-4F15-8E63-6B2AD5C839D3}" type="slidenum">
              <a:rPr lang="en-GB" smtClean="0"/>
              <a:t>‹#›</a:t>
            </a:fld>
            <a:endParaRPr lang="en-GB"/>
          </a:p>
        </p:txBody>
      </p:sp>
    </p:spTree>
    <p:extLst>
      <p:ext uri="{BB962C8B-B14F-4D97-AF65-F5344CB8AC3E}">
        <p14:creationId xmlns:p14="http://schemas.microsoft.com/office/powerpoint/2010/main" val="384050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A79F7B-72D9-6133-1E88-2960541432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BFE97E-A24A-A77A-597B-E7AD317A3E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EECCF1-4DF4-9BBB-2A1F-71BAA5D1FF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13E7D0-89A0-40C3-923E-4B54BAF1A920}" type="datetimeFigureOut">
              <a:rPr lang="en-GB" smtClean="0"/>
              <a:t>04/11/2024</a:t>
            </a:fld>
            <a:endParaRPr lang="en-GB"/>
          </a:p>
        </p:txBody>
      </p:sp>
      <p:sp>
        <p:nvSpPr>
          <p:cNvPr id="5" name="Footer Placeholder 4">
            <a:extLst>
              <a:ext uri="{FF2B5EF4-FFF2-40B4-BE49-F238E27FC236}">
                <a16:creationId xmlns:a16="http://schemas.microsoft.com/office/drawing/2014/main" id="{7D4D2ABF-09B4-1F10-94D6-C00475467C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209C47B-F08F-37D0-12A0-9A9C38EF48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102FC5-EA94-4F15-8E63-6B2AD5C839D3}" type="slidenum">
              <a:rPr lang="en-GB" smtClean="0"/>
              <a:t>‹#›</a:t>
            </a:fld>
            <a:endParaRPr lang="en-GB"/>
          </a:p>
        </p:txBody>
      </p:sp>
    </p:spTree>
    <p:extLst>
      <p:ext uri="{BB962C8B-B14F-4D97-AF65-F5344CB8AC3E}">
        <p14:creationId xmlns:p14="http://schemas.microsoft.com/office/powerpoint/2010/main" val="3941925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2350807e-5e91-4803-98a0-4b811a6f375e/?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6.png"/><Relationship Id="rId7"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47.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Content Placeholder 4" descr="Background pattern&#10;&#10;Description automatically generated with medium confidence">
            <a:extLst>
              <a:ext uri="{FF2B5EF4-FFF2-40B4-BE49-F238E27FC236}">
                <a16:creationId xmlns:a16="http://schemas.microsoft.com/office/drawing/2014/main" id="{3F0204CA-5772-40DB-A0EE-1D8FB76D295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75" y="-606"/>
            <a:ext cx="12190413" cy="6856413"/>
          </a:xfrm>
        </p:spPr>
      </p:pic>
      <p:sp>
        <p:nvSpPr>
          <p:cNvPr id="17412" name="Subtitle 2">
            <a:extLst>
              <a:ext uri="{FF2B5EF4-FFF2-40B4-BE49-F238E27FC236}">
                <a16:creationId xmlns:a16="http://schemas.microsoft.com/office/drawing/2014/main" id="{8FFEFEF6-D236-4046-9B03-FEF60506504C}"/>
              </a:ext>
            </a:extLst>
          </p:cNvPr>
          <p:cNvSpPr>
            <a:spLocks noGrp="1" noChangeArrowheads="1"/>
          </p:cNvSpPr>
          <p:nvPr/>
        </p:nvSpPr>
        <p:spPr bwMode="auto">
          <a:xfrm>
            <a:off x="1524000" y="3330575"/>
            <a:ext cx="91440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000" b="0" i="0" u="none" strike="noStrike" kern="1200" cap="none" spc="0" normalizeH="0" baseline="0" noProof="0">
              <a:ln>
                <a:noFill/>
              </a:ln>
              <a:solidFill>
                <a:srgbClr val="34B0E4"/>
              </a:solidFill>
              <a:effectLst/>
              <a:uLnTx/>
              <a:uFillTx/>
              <a:latin typeface="Arial" panose="020B0604020202020204" pitchFamily="34" charset="0"/>
              <a:ea typeface="+mn-ea"/>
              <a:cs typeface="Arial" panose="020B0604020202020204" pitchFamily="34" charset="0"/>
            </a:endParaRPr>
          </a:p>
        </p:txBody>
      </p:sp>
      <p:sp>
        <p:nvSpPr>
          <p:cNvPr id="6" name="Title 1">
            <a:extLst>
              <a:ext uri="{FF2B5EF4-FFF2-40B4-BE49-F238E27FC236}">
                <a16:creationId xmlns:a16="http://schemas.microsoft.com/office/drawing/2014/main" id="{873439A7-6514-44C0-95FD-717C879BBC50}"/>
              </a:ext>
            </a:extLst>
          </p:cNvPr>
          <p:cNvSpPr>
            <a:spLocks noGrp="1"/>
          </p:cNvSpPr>
          <p:nvPr>
            <p:ph type="title"/>
          </p:nvPr>
        </p:nvSpPr>
        <p:spPr>
          <a:xfrm>
            <a:off x="319405" y="2742842"/>
            <a:ext cx="11484610" cy="1325563"/>
          </a:xfrm>
        </p:spPr>
        <p:txBody>
          <a:bodyPr>
            <a:normAutofit fontScale="90000"/>
          </a:bodyPr>
          <a:lstStyle/>
          <a:p>
            <a:r>
              <a:rPr lang="en-GB" dirty="0">
                <a:solidFill>
                  <a:schemeClr val="bg1"/>
                </a:solidFill>
                <a:latin typeface="Arial" panose="020B0604020202020204" pitchFamily="34" charset="0"/>
                <a:cs typeface="Arial" panose="020B0604020202020204" pitchFamily="34" charset="0"/>
              </a:rPr>
              <a:t>ICB – Board </a:t>
            </a:r>
            <a:br>
              <a:rPr lang="en-GB" dirty="0">
                <a:solidFill>
                  <a:schemeClr val="bg1"/>
                </a:solidFill>
                <a:latin typeface="Arial" panose="020B0604020202020204" pitchFamily="34" charset="0"/>
                <a:cs typeface="Arial" panose="020B0604020202020204" pitchFamily="34" charset="0"/>
              </a:rPr>
            </a:br>
            <a:br>
              <a:rPr lang="en-GB"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Annual Operating Plan -  Performance Report</a:t>
            </a:r>
          </a:p>
        </p:txBody>
      </p:sp>
      <p:sp>
        <p:nvSpPr>
          <p:cNvPr id="21" name="TextBox 20">
            <a:extLst>
              <a:ext uri="{FF2B5EF4-FFF2-40B4-BE49-F238E27FC236}">
                <a16:creationId xmlns:a16="http://schemas.microsoft.com/office/drawing/2014/main" id="{D7086F84-4F7B-4848-B324-D54FB856E2BC}"/>
              </a:ext>
            </a:extLst>
          </p:cNvPr>
          <p:cNvSpPr txBox="1"/>
          <p:nvPr/>
        </p:nvSpPr>
        <p:spPr>
          <a:xfrm>
            <a:off x="387985" y="4456083"/>
            <a:ext cx="6098796" cy="4001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2000" dirty="0">
                <a:solidFill>
                  <a:schemeClr val="bg1"/>
                </a:solidFill>
                <a:latin typeface="Arial" panose="020B0604020202020204" pitchFamily="34" charset="0"/>
                <a:cs typeface="Arial" panose="020B0604020202020204" pitchFamily="34" charset="0"/>
              </a:rPr>
              <a:t>[Date: 13</a:t>
            </a:r>
            <a:r>
              <a:rPr lang="en-GB" sz="2000" baseline="30000" dirty="0">
                <a:solidFill>
                  <a:schemeClr val="bg1"/>
                </a:solidFill>
                <a:latin typeface="Arial" panose="020B0604020202020204" pitchFamily="34" charset="0"/>
                <a:cs typeface="Arial" panose="020B0604020202020204" pitchFamily="34" charset="0"/>
              </a:rPr>
              <a:t>th</a:t>
            </a:r>
            <a:r>
              <a:rPr lang="en-GB" sz="2000" dirty="0">
                <a:solidFill>
                  <a:schemeClr val="bg1"/>
                </a:solidFill>
                <a:latin typeface="Arial" panose="020B0604020202020204" pitchFamily="34" charset="0"/>
                <a:cs typeface="Arial" panose="020B0604020202020204" pitchFamily="34" charset="0"/>
              </a:rPr>
              <a:t> November 2024</a:t>
            </a:r>
            <a:r>
              <a:rPr kumimoji="0" lang="en-GB" sz="2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t>
            </a:r>
            <a:endParaRPr kumimoji="0" lang="en-GB" sz="10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endParaRPr>
          </a:p>
        </p:txBody>
      </p:sp>
      <p:pic>
        <p:nvPicPr>
          <p:cNvPr id="2" name="Picture 7">
            <a:extLst>
              <a:ext uri="{FF2B5EF4-FFF2-40B4-BE49-F238E27FC236}">
                <a16:creationId xmlns:a16="http://schemas.microsoft.com/office/drawing/2014/main" id="{9B10BA4D-89E6-DF0B-B55C-5E366815D4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1098" y="160338"/>
            <a:ext cx="2373804"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D7E539-3BA9-D8A9-714C-792E5B1F44A3}"/>
              </a:ext>
            </a:extLst>
          </p:cNvPr>
          <p:cNvPicPr>
            <a:picLocks noChangeAspect="1"/>
          </p:cNvPicPr>
          <p:nvPr/>
        </p:nvPicPr>
        <p:blipFill>
          <a:blip r:embed="rId3"/>
          <a:stretch>
            <a:fillRect/>
          </a:stretch>
        </p:blipFill>
        <p:spPr>
          <a:xfrm>
            <a:off x="1" y="-1809"/>
            <a:ext cx="3204516" cy="578654"/>
          </a:xfrm>
          <a:prstGeom prst="rect">
            <a:avLst/>
          </a:prstGeom>
        </p:spPr>
      </p:pic>
      <p:sp>
        <p:nvSpPr>
          <p:cNvPr id="2" name="TextBox 1">
            <a:extLst>
              <a:ext uri="{FF2B5EF4-FFF2-40B4-BE49-F238E27FC236}">
                <a16:creationId xmlns:a16="http://schemas.microsoft.com/office/drawing/2014/main" id="{59F086C6-A6B0-AE41-88B8-CE2D838ED1F3}"/>
              </a:ext>
            </a:extLst>
          </p:cNvPr>
          <p:cNvSpPr txBox="1"/>
          <p:nvPr/>
        </p:nvSpPr>
        <p:spPr>
          <a:xfrm>
            <a:off x="177618" y="663412"/>
            <a:ext cx="5151944" cy="461665"/>
          </a:xfrm>
          <a:prstGeom prst="rect">
            <a:avLst/>
          </a:prstGeom>
          <a:noFill/>
        </p:spPr>
        <p:txBody>
          <a:bodyPr wrap="square" rtlCol="0">
            <a:spAutoFit/>
          </a:bodyPr>
          <a:lstStyle/>
          <a:p>
            <a:pPr algn="ctr"/>
            <a:r>
              <a:rPr lang="en-GB" sz="2400" b="1"/>
              <a:t>Key Indicator: 62 day waits </a:t>
            </a:r>
          </a:p>
        </p:txBody>
      </p:sp>
      <p:sp>
        <p:nvSpPr>
          <p:cNvPr id="12" name="Rectangle 11">
            <a:extLst>
              <a:ext uri="{FF2B5EF4-FFF2-40B4-BE49-F238E27FC236}">
                <a16:creationId xmlns:a16="http://schemas.microsoft.com/office/drawing/2014/main" id="{12261ADA-D4D2-AF61-3652-90301B5A4A0D}"/>
              </a:ext>
            </a:extLst>
          </p:cNvPr>
          <p:cNvSpPr/>
          <p:nvPr/>
        </p:nvSpPr>
        <p:spPr>
          <a:xfrm>
            <a:off x="5423869" y="800484"/>
            <a:ext cx="6600781" cy="5947550"/>
          </a:xfrm>
          <a:prstGeom prst="rect">
            <a:avLst/>
          </a:prstGeom>
          <a:solidFill>
            <a:srgbClr val="FAEFE0"/>
          </a:solidFill>
          <a:ln>
            <a:solidFill>
              <a:srgbClr val="DEEB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9F2EF3CC-A572-1B31-478C-A1395D9E5CA0}"/>
              </a:ext>
            </a:extLst>
          </p:cNvPr>
          <p:cNvSpPr txBox="1"/>
          <p:nvPr/>
        </p:nvSpPr>
        <p:spPr>
          <a:xfrm>
            <a:off x="106498" y="5041721"/>
            <a:ext cx="5223063" cy="1610697"/>
          </a:xfrm>
          <a:prstGeom prst="rect">
            <a:avLst/>
          </a:prstGeom>
          <a:noFill/>
          <a:ln w="19050">
            <a:noFill/>
          </a:ln>
        </p:spPr>
        <p:txBody>
          <a:bodyPr wrap="square" rtlCol="0">
            <a:spAutoFit/>
          </a:bodyPr>
          <a:lstStyle/>
          <a:p>
            <a:pPr>
              <a:spcAft>
                <a:spcPts val="400"/>
              </a:spcAft>
            </a:pPr>
            <a:r>
              <a:rPr lang="en-GB" sz="1150" b="1">
                <a:solidFill>
                  <a:srgbClr val="243774"/>
                </a:solidFill>
                <a:latin typeface="Arial" panose="020B0604020202020204" pitchFamily="34" charset="0"/>
                <a:cs typeface="Arial" panose="020B0604020202020204" pitchFamily="34" charset="0"/>
              </a:rPr>
              <a:t>How does indicator link to long term priorities:</a:t>
            </a:r>
          </a:p>
          <a:p>
            <a:pPr>
              <a:spcAft>
                <a:spcPts val="400"/>
              </a:spcAft>
            </a:pPr>
            <a:r>
              <a:rPr lang="en-GB" sz="1150">
                <a:solidFill>
                  <a:srgbClr val="243774"/>
                </a:solidFill>
                <a:latin typeface="Arial" panose="020B0604020202020204" pitchFamily="34" charset="0"/>
                <a:cs typeface="Arial" panose="020B0604020202020204" pitchFamily="34" charset="0"/>
              </a:rPr>
              <a:t>Quick access to cancer diagnostic and treatment supports all of the ICB strategic ambitions, in particular reducing harm from cancer, and long term improvement in Healthy Life Expectancy.</a:t>
            </a:r>
          </a:p>
          <a:p>
            <a:r>
              <a:rPr lang="en-GB" sz="1150">
                <a:solidFill>
                  <a:srgbClr val="243774"/>
                </a:solidFill>
                <a:latin typeface="Arial" panose="020B0604020202020204" pitchFamily="34" charset="0"/>
                <a:cs typeface="Arial" panose="020B0604020202020204" pitchFamily="34" charset="0"/>
              </a:rPr>
              <a:t>longer waits for treatment can affect cancer outcomes, and overall patient experience of care.  NHSE will be scrutinising performance in this indicator and it forms part of the NHSE Oversight Framework and Tiering process.  Delivery is supported by the Cancer Alliance.</a:t>
            </a:r>
          </a:p>
        </p:txBody>
      </p:sp>
      <p:sp>
        <p:nvSpPr>
          <p:cNvPr id="4" name="TextBox 3">
            <a:extLst>
              <a:ext uri="{FF2B5EF4-FFF2-40B4-BE49-F238E27FC236}">
                <a16:creationId xmlns:a16="http://schemas.microsoft.com/office/drawing/2014/main" id="{3A0AE6EC-EAC8-EAE5-A014-36E0DF55EEA0}"/>
              </a:ext>
            </a:extLst>
          </p:cNvPr>
          <p:cNvSpPr txBox="1"/>
          <p:nvPr/>
        </p:nvSpPr>
        <p:spPr>
          <a:xfrm>
            <a:off x="10122121" y="196480"/>
            <a:ext cx="1351652" cy="523220"/>
          </a:xfrm>
          <a:prstGeom prst="rect">
            <a:avLst/>
          </a:prstGeom>
          <a:noFill/>
        </p:spPr>
        <p:txBody>
          <a:bodyPr wrap="none" rtlCol="0">
            <a:spAutoFit/>
          </a:bodyPr>
          <a:lstStyle/>
          <a:p>
            <a:r>
              <a:rPr lang="en-GB" sz="2800" b="1" dirty="0">
                <a:solidFill>
                  <a:srgbClr val="243774"/>
                </a:solidFill>
                <a:latin typeface="Trebuchet MS" panose="020B0603020202020204" pitchFamily="34" charset="0"/>
              </a:rPr>
              <a:t>Cancer</a:t>
            </a:r>
          </a:p>
        </p:txBody>
      </p:sp>
      <p:grpSp>
        <p:nvGrpSpPr>
          <p:cNvPr id="9" name="Group 8">
            <a:extLst>
              <a:ext uri="{FF2B5EF4-FFF2-40B4-BE49-F238E27FC236}">
                <a16:creationId xmlns:a16="http://schemas.microsoft.com/office/drawing/2014/main" id="{2ADD4B23-59F2-D4D9-48F3-3CB640155821}"/>
              </a:ext>
            </a:extLst>
          </p:cNvPr>
          <p:cNvGrpSpPr/>
          <p:nvPr/>
        </p:nvGrpSpPr>
        <p:grpSpPr>
          <a:xfrm>
            <a:off x="11431451" y="90433"/>
            <a:ext cx="678356" cy="673761"/>
            <a:chOff x="4472197" y="4180408"/>
            <a:chExt cx="678359" cy="673762"/>
          </a:xfrm>
        </p:grpSpPr>
        <p:sp>
          <p:nvSpPr>
            <p:cNvPr id="15" name="Flowchart: Connector 14">
              <a:extLst>
                <a:ext uri="{FF2B5EF4-FFF2-40B4-BE49-F238E27FC236}">
                  <a16:creationId xmlns:a16="http://schemas.microsoft.com/office/drawing/2014/main" id="{CC2EE9E1-E313-E52F-4031-E466DFBE6881}"/>
                </a:ext>
              </a:extLst>
            </p:cNvPr>
            <p:cNvSpPr/>
            <p:nvPr/>
          </p:nvSpPr>
          <p:spPr>
            <a:xfrm>
              <a:off x="4472197" y="4180408"/>
              <a:ext cx="678359" cy="673762"/>
            </a:xfrm>
            <a:prstGeom prst="flowChartConnector">
              <a:avLst/>
            </a:prstGeom>
            <a:solidFill>
              <a:srgbClr val="FAEFE0"/>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 black background with a black square&#10;&#10;Description automatically generated with medium confidence">
              <a:extLst>
                <a:ext uri="{FF2B5EF4-FFF2-40B4-BE49-F238E27FC236}">
                  <a16:creationId xmlns:a16="http://schemas.microsoft.com/office/drawing/2014/main" id="{E180867B-9CF8-EBE8-A014-0BA5E6F80A78}"/>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4555698" y="4266559"/>
              <a:ext cx="511356" cy="511357"/>
            </a:xfrm>
            <a:prstGeom prst="rect">
              <a:avLst/>
            </a:prstGeom>
          </p:spPr>
        </p:pic>
      </p:grpSp>
      <p:sp>
        <p:nvSpPr>
          <p:cNvPr id="5" name="TextBox 4">
            <a:extLst>
              <a:ext uri="{FF2B5EF4-FFF2-40B4-BE49-F238E27FC236}">
                <a16:creationId xmlns:a16="http://schemas.microsoft.com/office/drawing/2014/main" id="{44440248-D623-46DC-97D9-1CA8F1808F7B}"/>
              </a:ext>
            </a:extLst>
          </p:cNvPr>
          <p:cNvSpPr txBox="1"/>
          <p:nvPr/>
        </p:nvSpPr>
        <p:spPr>
          <a:xfrm>
            <a:off x="5436921" y="812655"/>
            <a:ext cx="6501188" cy="6222216"/>
          </a:xfrm>
          <a:prstGeom prst="rect">
            <a:avLst/>
          </a:prstGeom>
          <a:noFill/>
        </p:spPr>
        <p:txBody>
          <a:bodyPr wrap="square" rtlCol="0">
            <a:spAutoFit/>
          </a:bodyPr>
          <a:lstStyle/>
          <a:p>
            <a:pPr>
              <a:spcAft>
                <a:spcPts val="200"/>
              </a:spcAft>
            </a:pPr>
            <a:r>
              <a:rPr lang="en-GB" b="1" dirty="0">
                <a:solidFill>
                  <a:srgbClr val="243774"/>
                </a:solidFill>
                <a:latin typeface="Arial" panose="020B0604020202020204" pitchFamily="34" charset="0"/>
                <a:cs typeface="Arial" panose="020B0604020202020204" pitchFamily="34" charset="0"/>
              </a:rPr>
              <a:t>Cancer Services Escalation Points</a:t>
            </a:r>
          </a:p>
          <a:p>
            <a:pPr eaLnBrk="1" hangingPunct="1">
              <a:spcAft>
                <a:spcPts val="400"/>
              </a:spcAft>
            </a:pPr>
            <a:r>
              <a:rPr lang="en-GB" sz="1200" dirty="0">
                <a:solidFill>
                  <a:srgbClr val="444444"/>
                </a:solidFill>
                <a:latin typeface="Arial" panose="020B0604020202020204" pitchFamily="34" charset="0"/>
                <a:cs typeface="Arial" panose="020B0604020202020204" pitchFamily="34" charset="0"/>
              </a:rPr>
              <a:t>In 2024/25, the priority is to deliver a 70% performance on the </a:t>
            </a:r>
            <a:r>
              <a:rPr lang="en-GB" sz="1200" b="1" dirty="0">
                <a:solidFill>
                  <a:srgbClr val="444444"/>
                </a:solidFill>
                <a:latin typeface="Arial" panose="020B0604020202020204" pitchFamily="34" charset="0"/>
                <a:cs typeface="Arial" panose="020B0604020202020204" pitchFamily="34" charset="0"/>
              </a:rPr>
              <a:t>62-day cancer wait time </a:t>
            </a:r>
            <a:r>
              <a:rPr lang="en-GB" sz="1200" dirty="0">
                <a:solidFill>
                  <a:srgbClr val="444444"/>
                </a:solidFill>
                <a:latin typeface="Arial" panose="020B0604020202020204" pitchFamily="34" charset="0"/>
                <a:cs typeface="Arial" panose="020B0604020202020204" pitchFamily="34" charset="0"/>
              </a:rPr>
              <a:t>target. </a:t>
            </a:r>
            <a:r>
              <a:rPr lang="en-GB" sz="1200" b="1" dirty="0">
                <a:solidFill>
                  <a:srgbClr val="444444"/>
                </a:solidFill>
                <a:latin typeface="Arial" panose="020B0604020202020204" pitchFamily="34" charset="0"/>
                <a:cs typeface="Arial" panose="020B0604020202020204" pitchFamily="34" charset="0"/>
              </a:rPr>
              <a:t>August </a:t>
            </a:r>
            <a:r>
              <a:rPr lang="en-GB" sz="1200" dirty="0">
                <a:solidFill>
                  <a:srgbClr val="444444"/>
                </a:solidFill>
                <a:latin typeface="Arial" panose="020B0604020202020204" pitchFamily="34" charset="0"/>
                <a:cs typeface="Arial" panose="020B0604020202020204" pitchFamily="34" charset="0"/>
              </a:rPr>
              <a:t>performance was </a:t>
            </a:r>
            <a:r>
              <a:rPr lang="en-GB" sz="1200" b="1" dirty="0">
                <a:solidFill>
                  <a:srgbClr val="444444"/>
                </a:solidFill>
                <a:latin typeface="Arial" panose="020B0604020202020204" pitchFamily="34" charset="0"/>
                <a:cs typeface="Arial" panose="020B0604020202020204" pitchFamily="34" charset="0"/>
              </a:rPr>
              <a:t>68.9%</a:t>
            </a:r>
            <a:r>
              <a:rPr lang="en-GB" sz="1200" dirty="0">
                <a:solidFill>
                  <a:srgbClr val="444444"/>
                </a:solidFill>
                <a:latin typeface="Arial" panose="020B0604020202020204" pitchFamily="34" charset="0"/>
                <a:cs typeface="Arial" panose="020B0604020202020204" pitchFamily="34" charset="0"/>
              </a:rPr>
              <a:t> against a plan of </a:t>
            </a:r>
            <a:r>
              <a:rPr lang="en-GB" sz="1200" b="1" dirty="0">
                <a:solidFill>
                  <a:srgbClr val="444444"/>
                </a:solidFill>
                <a:latin typeface="Arial" panose="020B0604020202020204" pitchFamily="34" charset="0"/>
                <a:cs typeface="Arial" panose="020B0604020202020204" pitchFamily="34" charset="0"/>
              </a:rPr>
              <a:t>63.7% and therefore the monthly target was achieved, and the ICB almost achieved the year end target.  Performance is now showing </a:t>
            </a:r>
            <a:r>
              <a:rPr lang="en-GB" sz="1200" dirty="0">
                <a:solidFill>
                  <a:srgbClr val="444444"/>
                </a:solidFill>
                <a:latin typeface="Arial" panose="020B0604020202020204" pitchFamily="34" charset="0"/>
                <a:cs typeface="Arial" panose="020B0604020202020204" pitchFamily="34" charset="0"/>
              </a:rPr>
              <a:t>common cause variation of an improving nature which reflects the significant improvement seen since January 24.  There is however variation in performance.   </a:t>
            </a:r>
          </a:p>
          <a:p>
            <a:pPr eaLnBrk="1" hangingPunct="1">
              <a:spcAft>
                <a:spcPts val="400"/>
              </a:spcAft>
            </a:pPr>
            <a:r>
              <a:rPr lang="en-GB" sz="1200" b="1" dirty="0">
                <a:solidFill>
                  <a:srgbClr val="444444"/>
                </a:solidFill>
                <a:latin typeface="Arial" panose="020B0604020202020204" pitchFamily="34" charset="0"/>
                <a:cs typeface="Arial" panose="020B0604020202020204" pitchFamily="34" charset="0"/>
              </a:rPr>
              <a:t>HDFT (83%) and Y&amp;SFT (76%) both achieved the end of year national target (70+%), and Y&amp;SFT demonstrating special cause variation of an improving nature</a:t>
            </a:r>
            <a:r>
              <a:rPr lang="en-GB" sz="1200" dirty="0">
                <a:solidFill>
                  <a:srgbClr val="444444"/>
                </a:solidFill>
                <a:latin typeface="Arial" panose="020B0604020202020204" pitchFamily="34" charset="0"/>
                <a:cs typeface="Arial" panose="020B0604020202020204" pitchFamily="34" charset="0"/>
              </a:rPr>
              <a:t>. </a:t>
            </a:r>
          </a:p>
          <a:p>
            <a:pPr eaLnBrk="1" hangingPunct="1">
              <a:spcAft>
                <a:spcPts val="800"/>
              </a:spcAft>
            </a:pPr>
            <a:r>
              <a:rPr lang="en-GB" sz="1200" b="1" dirty="0">
                <a:solidFill>
                  <a:srgbClr val="444444"/>
                </a:solidFill>
                <a:latin typeface="Arial" panose="020B0604020202020204" pitchFamily="34" charset="0"/>
                <a:cs typeface="Arial" panose="020B0604020202020204" pitchFamily="34" charset="0"/>
              </a:rPr>
              <a:t>Patients on pathways at NLAG (61.5%) and HUTH (53.3%)</a:t>
            </a:r>
            <a:r>
              <a:rPr lang="en-GB" sz="1200" dirty="0">
                <a:solidFill>
                  <a:srgbClr val="444444"/>
                </a:solidFill>
                <a:latin typeface="Arial" panose="020B0604020202020204" pitchFamily="34" charset="0"/>
                <a:cs typeface="Arial" panose="020B0604020202020204" pitchFamily="34" charset="0"/>
              </a:rPr>
              <a:t> are more likely to wait over 62 days than those at Y&amp;SFT and HDFT.  </a:t>
            </a:r>
            <a:r>
              <a:rPr lang="en-US" altLang="en-US" sz="1200" dirty="0">
                <a:latin typeface="Arial" panose="020B0604020202020204" pitchFamily="34" charset="0"/>
                <a:cs typeface="Arial" panose="020B0604020202020204" pitchFamily="34" charset="0"/>
              </a:rPr>
              <a:t>The ICB as a whole, and HUTH, and NLAG as individual providers, are in NHSE Tier 1 category for Cancer.</a:t>
            </a:r>
          </a:p>
          <a:p>
            <a:pPr eaLnBrk="1" hangingPunct="1">
              <a:spcAft>
                <a:spcPts val="400"/>
              </a:spcAft>
            </a:pPr>
            <a:r>
              <a:rPr lang="en-US" altLang="en-US" sz="1400" b="1" u="sng" dirty="0">
                <a:latin typeface="Arial" panose="020B0604020202020204" pitchFamily="34" charset="0"/>
                <a:cs typeface="Arial" panose="020B0604020202020204" pitchFamily="34" charset="0"/>
              </a:rPr>
              <a:t>Key Cancer Alliance Actions in September 24:</a:t>
            </a:r>
          </a:p>
          <a:p>
            <a:r>
              <a:rPr lang="en-GB" sz="1200" b="1" dirty="0">
                <a:latin typeface="Arial" panose="020B0604020202020204" pitchFamily="34" charset="0"/>
                <a:ea typeface="Times New Roman" panose="02020603050405020304" pitchFamily="18" charset="0"/>
                <a:cs typeface="Arial" panose="020B0604020202020204" pitchFamily="34" charset="0"/>
              </a:rPr>
              <a:t>Awareness &amp; Early Diagnosis:</a:t>
            </a:r>
            <a:r>
              <a:rPr lang="en-GB" sz="1200" dirty="0">
                <a:latin typeface="Arial" panose="020B0604020202020204" pitchFamily="34" charset="0"/>
                <a:ea typeface="Times New Roman" panose="02020603050405020304" pitchFamily="18" charset="0"/>
                <a:cs typeface="Arial" panose="020B0604020202020204" pitchFamily="34" charset="0"/>
              </a:rPr>
              <a:t> Cervical calling-script initiative in partnership with NHSE Y&amp;H Public Health Programmes progressed. 25/26 Planning commenced. Successful awareness sessions held at St Stephens shopping Centre in Hull. </a:t>
            </a:r>
          </a:p>
          <a:p>
            <a:r>
              <a:rPr lang="en-GB" sz="1200" b="1" dirty="0">
                <a:latin typeface="Arial" panose="020B0604020202020204" pitchFamily="34" charset="0"/>
                <a:ea typeface="Times New Roman" panose="02020603050405020304" pitchFamily="18" charset="0"/>
                <a:cs typeface="Arial" panose="020B0604020202020204" pitchFamily="34" charset="0"/>
              </a:rPr>
              <a:t>Cancer Diagnostics and Innovation: </a:t>
            </a:r>
            <a:r>
              <a:rPr lang="en-GB" sz="1200" dirty="0">
                <a:latin typeface="Arial" panose="020B0604020202020204" pitchFamily="34" charset="0"/>
                <a:ea typeface="Times New Roman" panose="02020603050405020304" pitchFamily="18" charset="0"/>
                <a:cs typeface="Arial" panose="020B0604020202020204" pitchFamily="34" charset="0"/>
              </a:rPr>
              <a:t>Planning commenced for 25/26 round of Cancer Innovation and Research Grants. Selby Cancer Café launched. </a:t>
            </a:r>
          </a:p>
          <a:p>
            <a:r>
              <a:rPr lang="en-GB" sz="1200" b="1" dirty="0">
                <a:effectLst/>
                <a:latin typeface="Arial" panose="020B0604020202020204" pitchFamily="34" charset="0"/>
                <a:ea typeface="Times New Roman" panose="02020603050405020304" pitchFamily="18" charset="0"/>
                <a:cs typeface="Arial" panose="020B0604020202020204" pitchFamily="34" charset="0"/>
              </a:rPr>
              <a:t>Nursing and AHP: </a:t>
            </a:r>
            <a:r>
              <a:rPr lang="en-GB" sz="1200" dirty="0">
                <a:effectLst/>
                <a:latin typeface="Arial" panose="020B0604020202020204" pitchFamily="34" charset="0"/>
                <a:ea typeface="Times New Roman" panose="02020603050405020304" pitchFamily="18" charset="0"/>
                <a:cs typeface="Arial" panose="020B0604020202020204" pitchFamily="34" charset="0"/>
              </a:rPr>
              <a:t>Planning for inaugural Skin CNS Community of Practice commenced. HNY Workforce Strategy ratified. </a:t>
            </a:r>
          </a:p>
          <a:p>
            <a:r>
              <a:rPr lang="en-GB" sz="1200" b="1" dirty="0">
                <a:effectLst/>
                <a:latin typeface="Arial" panose="020B0604020202020204" pitchFamily="34" charset="0"/>
                <a:ea typeface="Times New Roman" panose="02020603050405020304" pitchFamily="18" charset="0"/>
                <a:cs typeface="Arial" panose="020B0604020202020204" pitchFamily="34" charset="0"/>
              </a:rPr>
              <a:t>Comms &amp; Engagement</a:t>
            </a:r>
            <a:r>
              <a:rPr lang="en-GB" sz="1200" b="1" dirty="0">
                <a:latin typeface="Arial" panose="020B0604020202020204" pitchFamily="34" charset="0"/>
                <a:ea typeface="Times New Roman" panose="02020603050405020304" pitchFamily="18" charset="0"/>
                <a:cs typeface="Arial" panose="020B0604020202020204" pitchFamily="34" charset="0"/>
              </a:rPr>
              <a:t>: </a:t>
            </a:r>
            <a:r>
              <a:rPr lang="en-GB" sz="1200" dirty="0">
                <a:latin typeface="Arial" panose="020B0604020202020204" pitchFamily="34" charset="0"/>
                <a:ea typeface="Times New Roman" panose="02020603050405020304" pitchFamily="18" charset="0"/>
                <a:cs typeface="Arial" panose="020B0604020202020204" pitchFamily="34" charset="0"/>
              </a:rPr>
              <a:t>HNY CA</a:t>
            </a:r>
            <a:r>
              <a:rPr lang="en-GB" sz="1200" b="1" dirty="0">
                <a:latin typeface="Arial" panose="020B0604020202020204" pitchFamily="34" charset="0"/>
                <a:ea typeface="Times New Roman" panose="02020603050405020304" pitchFamily="18" charset="0"/>
                <a:cs typeface="Arial" panose="020B0604020202020204" pitchFamily="34" charset="0"/>
              </a:rPr>
              <a:t> </a:t>
            </a:r>
            <a:r>
              <a:rPr lang="en-GB" sz="1200" kern="1200" dirty="0">
                <a:solidFill>
                  <a:schemeClr val="tx1"/>
                </a:solidFill>
                <a:latin typeface="Arial" panose="020B0604020202020204" pitchFamily="34" charset="0"/>
                <a:ea typeface="+mn-ea"/>
                <a:cs typeface="Arial" panose="020B0604020202020204" pitchFamily="34" charset="0"/>
              </a:rPr>
              <a:t>Annual conference h</a:t>
            </a:r>
            <a:r>
              <a:rPr lang="en-GB" sz="1200" b="0" kern="1200" dirty="0">
                <a:solidFill>
                  <a:schemeClr val="tx1"/>
                </a:solidFill>
                <a:latin typeface="Arial" panose="020B0604020202020204" pitchFamily="34" charset="0"/>
                <a:ea typeface="+mn-ea"/>
                <a:cs typeface="Arial" panose="020B0604020202020204" pitchFamily="34" charset="0"/>
              </a:rPr>
              <a:t>eld in York with record number of attendees. Addresses from David Fitzgerald and Dr Lennard Lee and inaugural Excellence in Cancer awards </a:t>
            </a:r>
            <a:r>
              <a:rPr lang="en-GB" sz="1200" dirty="0">
                <a:latin typeface="Arial" panose="020B0604020202020204" pitchFamily="34" charset="0"/>
                <a:cs typeface="Arial" panose="020B0604020202020204" pitchFamily="34" charset="0"/>
              </a:rPr>
              <a:t>ceremony held. </a:t>
            </a:r>
            <a:endParaRPr lang="en-GB" sz="1200" b="0" kern="1200" dirty="0">
              <a:solidFill>
                <a:schemeClr val="tx1"/>
              </a:solidFill>
              <a:latin typeface="Arial" panose="020B0604020202020204" pitchFamily="34" charset="0"/>
              <a:ea typeface="+mn-ea"/>
              <a:cs typeface="Arial" panose="020B0604020202020204" pitchFamily="34" charset="0"/>
            </a:endParaRPr>
          </a:p>
          <a:p>
            <a:r>
              <a:rPr lang="en-GB" sz="1200" b="1" dirty="0">
                <a:latin typeface="Arial" panose="020B0604020202020204" pitchFamily="34" charset="0"/>
                <a:ea typeface="Times New Roman" panose="02020603050405020304" pitchFamily="18" charset="0"/>
                <a:cs typeface="Arial" panose="020B0604020202020204" pitchFamily="34" charset="0"/>
              </a:rPr>
              <a:t>Health Inequalities: </a:t>
            </a:r>
            <a:r>
              <a:rPr lang="en-GB" sz="1200" dirty="0">
                <a:latin typeface="Arial" panose="020B0604020202020204" pitchFamily="34" charset="0"/>
                <a:ea typeface="Times New Roman" panose="02020603050405020304" pitchFamily="18" charset="0"/>
                <a:cs typeface="Arial" panose="020B0604020202020204" pitchFamily="34" charset="0"/>
              </a:rPr>
              <a:t>Health Inequalities SMI and Cancer Education session held.</a:t>
            </a:r>
            <a:r>
              <a:rPr lang="en-GB" sz="1200" b="1" dirty="0">
                <a:latin typeface="Arial" panose="020B0604020202020204" pitchFamily="34" charset="0"/>
                <a:ea typeface="Times New Roman" panose="02020603050405020304" pitchFamily="18" charset="0"/>
                <a:cs typeface="Arial" panose="020B0604020202020204" pitchFamily="34" charset="0"/>
              </a:rPr>
              <a:t> </a:t>
            </a:r>
          </a:p>
          <a:p>
            <a:r>
              <a:rPr lang="en-GB" sz="1200" b="1" dirty="0">
                <a:effectLst/>
                <a:latin typeface="Arial" panose="020B0604020202020204" pitchFamily="34" charset="0"/>
                <a:ea typeface="Times New Roman" panose="02020603050405020304" pitchFamily="18" charset="0"/>
                <a:cs typeface="Arial" panose="020B0604020202020204" pitchFamily="34" charset="0"/>
              </a:rPr>
              <a:t>Lung Health Check</a:t>
            </a:r>
            <a:r>
              <a:rPr lang="en-GB" sz="1200" b="1" dirty="0">
                <a:latin typeface="Arial" panose="020B0604020202020204" pitchFamily="34" charset="0"/>
                <a:ea typeface="Times New Roman" panose="02020603050405020304" pitchFamily="18" charset="0"/>
                <a:cs typeface="Arial" panose="020B0604020202020204" pitchFamily="34" charset="0"/>
              </a:rPr>
              <a:t>:</a:t>
            </a:r>
            <a:r>
              <a:rPr lang="en-GB" sz="1200" dirty="0">
                <a:latin typeface="Arial" panose="020B0604020202020204" pitchFamily="34" charset="0"/>
                <a:ea typeface="Times New Roman" panose="02020603050405020304" pitchFamily="18" charset="0"/>
                <a:cs typeface="Arial" panose="020B0604020202020204" pitchFamily="34" charset="0"/>
              </a:rPr>
              <a:t> Scoping work and initial meetings held to progress delivery of LHC to those in seldom heard groups, i.e. homeless / roofless people or traveller groups.</a:t>
            </a:r>
          </a:p>
          <a:p>
            <a:r>
              <a:rPr lang="en-GB" sz="1200" b="1" dirty="0">
                <a:latin typeface="Arial" panose="020B0604020202020204" pitchFamily="34" charset="0"/>
                <a:ea typeface="Times New Roman" panose="02020603050405020304" pitchFamily="18" charset="0"/>
                <a:cs typeface="Arial" panose="020B0604020202020204" pitchFamily="34" charset="0"/>
              </a:rPr>
              <a:t>Non-Surgical Oncology:</a:t>
            </a:r>
            <a:r>
              <a:rPr lang="en-GB" sz="1200" dirty="0">
                <a:latin typeface="Arial" panose="020B0604020202020204" pitchFamily="34" charset="0"/>
                <a:ea typeface="Times New Roman" panose="02020603050405020304" pitchFamily="18" charset="0"/>
                <a:cs typeface="Arial" panose="020B0604020202020204" pitchFamily="34" charset="0"/>
              </a:rPr>
              <a:t> Capacity and demand audit completed. </a:t>
            </a:r>
            <a:r>
              <a:rPr lang="en-GB" sz="1200" dirty="0">
                <a:latin typeface="Arial" panose="020B0604020202020204" pitchFamily="34" charset="0"/>
                <a:cs typeface="Arial" panose="020B0604020202020204" pitchFamily="34" charset="0"/>
              </a:rPr>
              <a:t>NSO education event with a focus on Immuno-oncology took place 27/09/2024. Keynote speaker from </a:t>
            </a:r>
            <a:r>
              <a:rPr lang="en-GB" sz="1200" dirty="0" err="1">
                <a:latin typeface="Arial" panose="020B0604020202020204" pitchFamily="34" charset="0"/>
                <a:cs typeface="Arial" panose="020B0604020202020204" pitchFamily="34" charset="0"/>
              </a:rPr>
              <a:t>Velindre</a:t>
            </a:r>
            <a:r>
              <a:rPr lang="en-GB" sz="1200" dirty="0">
                <a:latin typeface="Arial" panose="020B0604020202020204" pitchFamily="34" charset="0"/>
                <a:cs typeface="Arial" panose="020B0604020202020204" pitchFamily="34" charset="0"/>
              </a:rPr>
              <a:t> Cancer Centre</a:t>
            </a:r>
          </a:p>
          <a:p>
            <a:r>
              <a:rPr lang="en-GB" sz="1200" b="1" dirty="0">
                <a:effectLst/>
                <a:latin typeface="Arial" panose="020B0604020202020204" pitchFamily="34" charset="0"/>
                <a:ea typeface="Times New Roman" panose="02020603050405020304" pitchFamily="18" charset="0"/>
                <a:cs typeface="Arial" panose="020B0604020202020204" pitchFamily="34" charset="0"/>
              </a:rPr>
              <a:t>Treatment, Pathways and Personalised Care:</a:t>
            </a:r>
            <a:r>
              <a:rPr lang="en-GB" sz="1200" dirty="0">
                <a:effectLst/>
                <a:latin typeface="Arial" panose="020B0604020202020204" pitchFamily="34" charset="0"/>
                <a:ea typeface="Times New Roman" panose="02020603050405020304" pitchFamily="18" charset="0"/>
                <a:cs typeface="Arial" panose="020B0604020202020204" pitchFamily="34" charset="0"/>
              </a:rPr>
              <a:t> </a:t>
            </a:r>
            <a:r>
              <a:rPr lang="en-GB" sz="1200" b="0" i="0" u="none" strike="noStrike" kern="1200" noProof="0" dirty="0">
                <a:solidFill>
                  <a:schemeClr val="tx1"/>
                </a:solidFill>
                <a:latin typeface="Arial" panose="020B0604020202020204" pitchFamily="34" charset="0"/>
                <a:cs typeface="Arial" panose="020B0604020202020204" pitchFamily="34" charset="0"/>
              </a:rPr>
              <a:t>NEY HPB</a:t>
            </a:r>
            <a:r>
              <a:rPr lang="en-GB" sz="1200" b="0" i="0" u="none" strike="noStrike" kern="1200" noProof="0" dirty="0">
                <a:solidFill>
                  <a:srgbClr val="253776"/>
                </a:solidFill>
                <a:latin typeface="Arial" panose="020B0604020202020204" pitchFamily="34" charset="0"/>
                <a:cs typeface="Arial" panose="020B0604020202020204" pitchFamily="34" charset="0"/>
              </a:rPr>
              <a:t> Rare Tumours Network </a:t>
            </a:r>
            <a:r>
              <a:rPr lang="en-GB" sz="1200" b="0" i="0" u="none" strike="noStrike" kern="1200" noProof="0" dirty="0">
                <a:solidFill>
                  <a:schemeClr val="tx1"/>
                </a:solidFill>
                <a:latin typeface="Arial" panose="020B0604020202020204" pitchFamily="34" charset="0"/>
                <a:cs typeface="Arial" panose="020B0604020202020204" pitchFamily="34" charset="0"/>
              </a:rPr>
              <a:t>Clinical Lead has attended tertiary centres and MDTs to formulate priorities for regional network.</a:t>
            </a:r>
            <a:endParaRPr lang="en-GB" sz="1200" dirty="0">
              <a:highlight>
                <a:srgbClr val="FFFF00"/>
              </a:highlight>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805CB035-6A47-F1C5-8601-D8A5C646EF04}"/>
              </a:ext>
            </a:extLst>
          </p:cNvPr>
          <p:cNvPicPr>
            <a:picLocks noChangeAspect="1"/>
          </p:cNvPicPr>
          <p:nvPr/>
        </p:nvPicPr>
        <p:blipFill>
          <a:blip r:embed="rId5"/>
          <a:stretch>
            <a:fillRect/>
          </a:stretch>
        </p:blipFill>
        <p:spPr>
          <a:xfrm>
            <a:off x="537203" y="1211644"/>
            <a:ext cx="4361652" cy="3794924"/>
          </a:xfrm>
          <a:prstGeom prst="rect">
            <a:avLst/>
          </a:prstGeom>
        </p:spPr>
      </p:pic>
    </p:spTree>
    <p:extLst>
      <p:ext uri="{BB962C8B-B14F-4D97-AF65-F5344CB8AC3E}">
        <p14:creationId xmlns:p14="http://schemas.microsoft.com/office/powerpoint/2010/main" val="1335576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D7E539-3BA9-D8A9-714C-792E5B1F44A3}"/>
              </a:ext>
            </a:extLst>
          </p:cNvPr>
          <p:cNvPicPr>
            <a:picLocks noChangeAspect="1"/>
          </p:cNvPicPr>
          <p:nvPr/>
        </p:nvPicPr>
        <p:blipFill>
          <a:blip r:embed="rId3"/>
          <a:stretch>
            <a:fillRect/>
          </a:stretch>
        </p:blipFill>
        <p:spPr>
          <a:xfrm>
            <a:off x="1" y="-1809"/>
            <a:ext cx="3204516" cy="578654"/>
          </a:xfrm>
          <a:prstGeom prst="rect">
            <a:avLst/>
          </a:prstGeom>
        </p:spPr>
      </p:pic>
      <p:sp>
        <p:nvSpPr>
          <p:cNvPr id="2" name="TextBox 1">
            <a:extLst>
              <a:ext uri="{FF2B5EF4-FFF2-40B4-BE49-F238E27FC236}">
                <a16:creationId xmlns:a16="http://schemas.microsoft.com/office/drawing/2014/main" id="{59F086C6-A6B0-AE41-88B8-CE2D838ED1F3}"/>
              </a:ext>
            </a:extLst>
          </p:cNvPr>
          <p:cNvSpPr txBox="1"/>
          <p:nvPr/>
        </p:nvSpPr>
        <p:spPr>
          <a:xfrm>
            <a:off x="177618" y="663412"/>
            <a:ext cx="5151944" cy="461665"/>
          </a:xfrm>
          <a:prstGeom prst="rect">
            <a:avLst/>
          </a:prstGeom>
          <a:noFill/>
        </p:spPr>
        <p:txBody>
          <a:bodyPr wrap="square" rtlCol="0">
            <a:spAutoFit/>
          </a:bodyPr>
          <a:lstStyle/>
          <a:p>
            <a:pPr algn="ctr"/>
            <a:r>
              <a:rPr lang="en-GB" sz="2400" b="1"/>
              <a:t>Key Indicator: Booked within 14 days</a:t>
            </a:r>
          </a:p>
        </p:txBody>
      </p:sp>
      <p:sp>
        <p:nvSpPr>
          <p:cNvPr id="12" name="Rectangle 11">
            <a:extLst>
              <a:ext uri="{FF2B5EF4-FFF2-40B4-BE49-F238E27FC236}">
                <a16:creationId xmlns:a16="http://schemas.microsoft.com/office/drawing/2014/main" id="{12261ADA-D4D2-AF61-3652-90301B5A4A0D}"/>
              </a:ext>
            </a:extLst>
          </p:cNvPr>
          <p:cNvSpPr/>
          <p:nvPr/>
        </p:nvSpPr>
        <p:spPr>
          <a:xfrm>
            <a:off x="5393945" y="810796"/>
            <a:ext cx="6600781" cy="5947550"/>
          </a:xfrm>
          <a:prstGeom prst="rect">
            <a:avLst/>
          </a:prstGeom>
          <a:solidFill>
            <a:schemeClr val="accent6">
              <a:lumMod val="20000"/>
              <a:lumOff val="80000"/>
            </a:schemeClr>
          </a:solidFill>
          <a:ln>
            <a:solidFill>
              <a:srgbClr val="DEEB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98412A43-D92F-8738-357F-24CBB1BA14E9}"/>
              </a:ext>
            </a:extLst>
          </p:cNvPr>
          <p:cNvSpPr txBox="1"/>
          <p:nvPr/>
        </p:nvSpPr>
        <p:spPr>
          <a:xfrm>
            <a:off x="5389948" y="838429"/>
            <a:ext cx="6600781" cy="4052391"/>
          </a:xfrm>
          <a:prstGeom prst="rect">
            <a:avLst/>
          </a:prstGeom>
          <a:solidFill>
            <a:srgbClr val="D5ECD5"/>
          </a:solidFill>
        </p:spPr>
        <p:txBody>
          <a:bodyPr wrap="square" rtlCol="0">
            <a:spAutoFit/>
          </a:bodyPr>
          <a:lstStyle/>
          <a:p>
            <a:pPr>
              <a:spcAft>
                <a:spcPts val="600"/>
              </a:spcAft>
            </a:pPr>
            <a:r>
              <a:rPr lang="en-GB" b="1" dirty="0">
                <a:solidFill>
                  <a:srgbClr val="243774"/>
                </a:solidFill>
                <a:latin typeface="Arial" panose="020B0604020202020204" pitchFamily="34" charset="0"/>
                <a:cs typeface="Arial" panose="020B0604020202020204" pitchFamily="34" charset="0"/>
              </a:rPr>
              <a:t>Primary Care Escalation Points</a:t>
            </a:r>
            <a:endParaRPr lang="en-GB" dirty="0">
              <a:solidFill>
                <a:srgbClr val="243774"/>
              </a:solidFill>
              <a:latin typeface="Arial" panose="020B0604020202020204" pitchFamily="34" charset="0"/>
              <a:cs typeface="Arial" panose="020B0604020202020204" pitchFamily="34" charset="0"/>
            </a:endParaRPr>
          </a:p>
          <a:p>
            <a:pPr eaLnBrk="1" hangingPunct="1">
              <a:spcAft>
                <a:spcPts val="400"/>
              </a:spcAft>
            </a:pPr>
            <a:r>
              <a:rPr lang="en-US" altLang="en-US" sz="1200" b="1" dirty="0">
                <a:latin typeface="Arial" panose="020B0604020202020204" pitchFamily="34" charset="0"/>
                <a:cs typeface="Arial" panose="020B0604020202020204" pitchFamily="34" charset="0"/>
              </a:rPr>
              <a:t>HNY August performance has delivered 88.1% against the 85% target </a:t>
            </a:r>
            <a:r>
              <a:rPr lang="en-US" altLang="en-US" sz="1200" dirty="0">
                <a:latin typeface="Arial" panose="020B0604020202020204" pitchFamily="34" charset="0"/>
                <a:cs typeface="Arial" panose="020B0604020202020204" pitchFamily="34" charset="0"/>
              </a:rPr>
              <a:t>for 14 day booking.  Performance has been closer to and just over the upper control limit and demonstrating special cause variation of an improving nature.</a:t>
            </a:r>
            <a:endParaRPr lang="en-US" altLang="en-US" sz="1200" b="1" dirty="0">
              <a:latin typeface="Arial" panose="020B0604020202020204" pitchFamily="34" charset="0"/>
              <a:cs typeface="Arial" panose="020B0604020202020204" pitchFamily="34" charset="0"/>
            </a:endParaRPr>
          </a:p>
          <a:p>
            <a:pPr eaLnBrk="1" hangingPunct="1">
              <a:spcAft>
                <a:spcPts val="400"/>
              </a:spcAft>
            </a:pPr>
            <a:r>
              <a:rPr lang="en-US" altLang="en-US" sz="1200" dirty="0">
                <a:latin typeface="Arial" panose="020B0604020202020204" pitchFamily="34" charset="0"/>
                <a:cs typeface="Arial" panose="020B0604020202020204" pitchFamily="34" charset="0"/>
              </a:rPr>
              <a:t>Performance differs by place; </a:t>
            </a:r>
            <a:r>
              <a:rPr lang="en-US" altLang="en-US" sz="1200" b="1" dirty="0">
                <a:latin typeface="Arial" panose="020B0604020202020204" pitchFamily="34" charset="0"/>
                <a:cs typeface="Arial" panose="020B0604020202020204" pitchFamily="34" charset="0"/>
              </a:rPr>
              <a:t>East Riding 94.2%, </a:t>
            </a:r>
            <a:r>
              <a:rPr lang="en-US" altLang="en-US" sz="1200" dirty="0">
                <a:latin typeface="Arial" panose="020B0604020202020204" pitchFamily="34" charset="0"/>
                <a:cs typeface="Arial" panose="020B0604020202020204" pitchFamily="34" charset="0"/>
              </a:rPr>
              <a:t>Vale of York 91.4%, NE Lincs 90.6%, North Lincs 87.3%, Hull 86.7%, </a:t>
            </a:r>
            <a:r>
              <a:rPr lang="en-US" altLang="en-US" sz="1200" b="1" dirty="0">
                <a:latin typeface="Arial" panose="020B0604020202020204" pitchFamily="34" charset="0"/>
                <a:cs typeface="Arial" panose="020B0604020202020204" pitchFamily="34" charset="0"/>
              </a:rPr>
              <a:t>North Yorks 84.5%. </a:t>
            </a:r>
            <a:r>
              <a:rPr lang="en-US" altLang="en-US" sz="1200" dirty="0">
                <a:latin typeface="Arial" panose="020B0604020202020204" pitchFamily="34" charset="0"/>
                <a:cs typeface="Arial" panose="020B0604020202020204" pitchFamily="34" charset="0"/>
              </a:rPr>
              <a:t>All places delivering the target except North </a:t>
            </a:r>
            <a:r>
              <a:rPr lang="en-US" altLang="en-US" sz="1200" dirty="0" err="1">
                <a:latin typeface="Arial" panose="020B0604020202020204" pitchFamily="34" charset="0"/>
                <a:cs typeface="Arial" panose="020B0604020202020204" pitchFamily="34" charset="0"/>
              </a:rPr>
              <a:t>Yorks.</a:t>
            </a:r>
            <a:r>
              <a:rPr lang="en-US" altLang="en-US" sz="1200" dirty="0">
                <a:latin typeface="Arial" panose="020B0604020202020204" pitchFamily="34" charset="0"/>
                <a:cs typeface="Arial" panose="020B0604020202020204" pitchFamily="34" charset="0"/>
              </a:rPr>
              <a:t>  East Riding and York are driving the HNY improving position.</a:t>
            </a:r>
          </a:p>
          <a:p>
            <a:pPr eaLnBrk="1" hangingPunct="1">
              <a:spcAft>
                <a:spcPts val="400"/>
              </a:spcAft>
            </a:pPr>
            <a:r>
              <a:rPr lang="en-US" altLang="en-US" sz="1200" b="1" dirty="0">
                <a:latin typeface="Arial" panose="020B0604020202020204" pitchFamily="34" charset="0"/>
                <a:cs typeface="Arial" panose="020B0604020202020204" pitchFamily="34" charset="0"/>
              </a:rPr>
              <a:t>Primary care met the August target for appointments delivered. </a:t>
            </a:r>
            <a:r>
              <a:rPr lang="en-US" altLang="en-US" sz="1200" dirty="0">
                <a:latin typeface="Arial" panose="020B0604020202020204" pitchFamily="34" charset="0"/>
                <a:cs typeface="Arial" panose="020B0604020202020204" pitchFamily="34" charset="0"/>
              </a:rPr>
              <a:t> The majority of the last 8 months delivery have all been towards the upper control limit, and even with the slight seasonal drop in overall appointments in August, the practices are still meeting their plan, and the overall trend is showing special cause variation of an improving nature.</a:t>
            </a:r>
          </a:p>
          <a:p>
            <a:pPr eaLnBrk="1" hangingPunct="1">
              <a:spcAft>
                <a:spcPts val="600"/>
              </a:spcAft>
            </a:pPr>
            <a:r>
              <a:rPr lang="en-US" altLang="en-US" sz="1200" dirty="0">
                <a:latin typeface="Arial" panose="020B0604020202020204" pitchFamily="34" charset="0"/>
                <a:cs typeface="Arial" panose="020B0604020202020204" pitchFamily="34" charset="0"/>
              </a:rPr>
              <a:t>Expectations in the operating plan are to recover </a:t>
            </a:r>
            <a:r>
              <a:rPr lang="en-US" altLang="en-US" sz="1200" b="1" dirty="0">
                <a:latin typeface="Arial" panose="020B0604020202020204" pitchFamily="34" charset="0"/>
                <a:cs typeface="Arial" panose="020B0604020202020204" pitchFamily="34" charset="0"/>
              </a:rPr>
              <a:t>dental levels of provision </a:t>
            </a:r>
            <a:r>
              <a:rPr lang="en-US" altLang="en-US" sz="1200" dirty="0">
                <a:latin typeface="Arial" panose="020B0604020202020204" pitchFamily="34" charset="0"/>
                <a:cs typeface="Arial" panose="020B0604020202020204" pitchFamily="34" charset="0"/>
              </a:rPr>
              <a:t>to pre pandemic levels.  April saw a slight reduction from March but statistically numbers have fluctuated between 70-98% over the last 18 months with </a:t>
            </a:r>
            <a:r>
              <a:rPr lang="en-US" altLang="en-US" sz="1200" b="1" dirty="0">
                <a:latin typeface="Arial" panose="020B0604020202020204" pitchFamily="34" charset="0"/>
                <a:cs typeface="Arial" panose="020B0604020202020204" pitchFamily="34" charset="0"/>
              </a:rPr>
              <a:t>no consistent trend</a:t>
            </a:r>
            <a:r>
              <a:rPr lang="en-US" altLang="en-US" sz="1200" dirty="0">
                <a:latin typeface="Arial" panose="020B0604020202020204" pitchFamily="34" charset="0"/>
                <a:cs typeface="Arial" panose="020B0604020202020204" pitchFamily="34" charset="0"/>
              </a:rPr>
              <a:t>.</a:t>
            </a:r>
          </a:p>
          <a:p>
            <a:pPr>
              <a:spcAft>
                <a:spcPts val="400"/>
              </a:spcAft>
            </a:pPr>
            <a:r>
              <a:rPr lang="en-US" sz="1200" b="1" dirty="0">
                <a:solidFill>
                  <a:srgbClr val="000000"/>
                </a:solidFill>
                <a:latin typeface="Arial" panose="020B0604020202020204" pitchFamily="34" charset="0"/>
                <a:cs typeface="Arial" panose="020B0604020202020204" pitchFamily="34" charset="0"/>
              </a:rPr>
              <a:t>Key Actions</a:t>
            </a:r>
          </a:p>
          <a:p>
            <a:pPr>
              <a:spcAft>
                <a:spcPts val="600"/>
              </a:spcAft>
            </a:pPr>
            <a:r>
              <a:rPr lang="en-GB" sz="1200" dirty="0">
                <a:latin typeface="Arial" panose="020B0604020202020204" pitchFamily="34" charset="0"/>
                <a:cs typeface="Arial" panose="020B0604020202020204" pitchFamily="34" charset="0"/>
              </a:rPr>
              <a:t>The ICB is working with our system partners to understand and seek mitigations to GP Collective Action.  Despite GP CA commencing on 1</a:t>
            </a:r>
            <a:r>
              <a:rPr lang="en-GB" sz="1200" baseline="30000" dirty="0">
                <a:latin typeface="Arial" panose="020B0604020202020204" pitchFamily="34" charset="0"/>
                <a:cs typeface="Arial" panose="020B0604020202020204" pitchFamily="34" charset="0"/>
              </a:rPr>
              <a:t>st</a:t>
            </a:r>
            <a:r>
              <a:rPr lang="en-GB" sz="1200" dirty="0">
                <a:latin typeface="Arial" panose="020B0604020202020204" pitchFamily="34" charset="0"/>
                <a:cs typeface="Arial" panose="020B0604020202020204" pitchFamily="34" charset="0"/>
              </a:rPr>
              <a:t> August the number of appointments being delivered across our practices remains above plan.  We remain committed to a positive outcome for our </a:t>
            </a:r>
            <a:r>
              <a:rPr lang="en-GB" sz="1200">
                <a:latin typeface="Arial" panose="020B0604020202020204" pitchFamily="34" charset="0"/>
                <a:cs typeface="Arial" panose="020B0604020202020204" pitchFamily="34" charset="0"/>
              </a:rPr>
              <a:t>patients and GP Practices.</a:t>
            </a:r>
            <a:endParaRPr lang="en-GB" sz="12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F2EF3CC-A572-1B31-478C-A1395D9E5CA0}"/>
              </a:ext>
            </a:extLst>
          </p:cNvPr>
          <p:cNvSpPr txBox="1"/>
          <p:nvPr/>
        </p:nvSpPr>
        <p:spPr>
          <a:xfrm>
            <a:off x="32184" y="5033815"/>
            <a:ext cx="5339121" cy="1787669"/>
          </a:xfrm>
          <a:prstGeom prst="rect">
            <a:avLst/>
          </a:prstGeom>
          <a:noFill/>
          <a:ln w="19050">
            <a:noFill/>
          </a:ln>
        </p:spPr>
        <p:txBody>
          <a:bodyPr wrap="square" rtlCol="0">
            <a:spAutoFit/>
          </a:bodyPr>
          <a:lstStyle/>
          <a:p>
            <a:pPr>
              <a:spcAft>
                <a:spcPts val="400"/>
              </a:spcAft>
            </a:pPr>
            <a:r>
              <a:rPr lang="en-GB" sz="1150" b="1">
                <a:solidFill>
                  <a:srgbClr val="243774"/>
                </a:solidFill>
                <a:latin typeface="Arial" panose="020B0604020202020204" pitchFamily="34" charset="0"/>
                <a:cs typeface="Arial" panose="020B0604020202020204" pitchFamily="34" charset="0"/>
              </a:rPr>
              <a:t>How does indicator link to long term priorities:</a:t>
            </a:r>
          </a:p>
          <a:p>
            <a:pPr>
              <a:spcAft>
                <a:spcPts val="400"/>
              </a:spcAft>
            </a:pPr>
            <a:r>
              <a:rPr lang="en-GB" sz="1150">
                <a:solidFill>
                  <a:srgbClr val="243774"/>
                </a:solidFill>
                <a:latin typeface="Arial" panose="020B0604020202020204" pitchFamily="34" charset="0"/>
                <a:cs typeface="Arial" panose="020B0604020202020204" pitchFamily="34" charset="0"/>
              </a:rPr>
              <a:t>Primary care is singularly, the most used service in healthcare and is the entry point for many other services.  It is therefore key to all of the ICB strategic ambitions, and long term aims.</a:t>
            </a:r>
          </a:p>
          <a:p>
            <a:r>
              <a:rPr lang="en-GB" sz="1150">
                <a:solidFill>
                  <a:srgbClr val="243774"/>
                </a:solidFill>
                <a:latin typeface="Arial" panose="020B0604020202020204" pitchFamily="34" charset="0"/>
                <a:cs typeface="Arial" panose="020B0604020202020204" pitchFamily="34" charset="0"/>
              </a:rPr>
              <a:t>Actual Inability or perceived inability to access primary care (and dental services) can lead to patients either incorrectly using emergency services, adding pressure there, or reluctance to engage with healthcare at early stages of symptoms. Patient experience and outcome can be affected by these delays which is why improved access to primary care is vital.</a:t>
            </a:r>
          </a:p>
        </p:txBody>
      </p:sp>
      <p:sp>
        <p:nvSpPr>
          <p:cNvPr id="5" name="TextBox 4">
            <a:extLst>
              <a:ext uri="{FF2B5EF4-FFF2-40B4-BE49-F238E27FC236}">
                <a16:creationId xmlns:a16="http://schemas.microsoft.com/office/drawing/2014/main" id="{0EBF77C2-1876-D050-7CA9-299615FA9613}"/>
              </a:ext>
            </a:extLst>
          </p:cNvPr>
          <p:cNvSpPr txBox="1"/>
          <p:nvPr/>
        </p:nvSpPr>
        <p:spPr>
          <a:xfrm>
            <a:off x="9072349" y="190950"/>
            <a:ext cx="2420856" cy="523220"/>
          </a:xfrm>
          <a:prstGeom prst="rect">
            <a:avLst/>
          </a:prstGeom>
          <a:noFill/>
        </p:spPr>
        <p:txBody>
          <a:bodyPr wrap="none" rtlCol="0">
            <a:spAutoFit/>
          </a:bodyPr>
          <a:lstStyle/>
          <a:p>
            <a:r>
              <a:rPr lang="en-GB" sz="2800" b="1" dirty="0">
                <a:solidFill>
                  <a:srgbClr val="243774"/>
                </a:solidFill>
                <a:latin typeface="Arial" panose="020B0604020202020204" pitchFamily="34" charset="0"/>
                <a:cs typeface="Arial" panose="020B0604020202020204" pitchFamily="34" charset="0"/>
              </a:rPr>
              <a:t>Primary Care</a:t>
            </a:r>
          </a:p>
        </p:txBody>
      </p:sp>
      <p:grpSp>
        <p:nvGrpSpPr>
          <p:cNvPr id="6" name="Group 5">
            <a:extLst>
              <a:ext uri="{FF2B5EF4-FFF2-40B4-BE49-F238E27FC236}">
                <a16:creationId xmlns:a16="http://schemas.microsoft.com/office/drawing/2014/main" id="{CEFF3829-2F42-5EEB-118C-CE9D0E907B42}"/>
              </a:ext>
            </a:extLst>
          </p:cNvPr>
          <p:cNvGrpSpPr/>
          <p:nvPr/>
        </p:nvGrpSpPr>
        <p:grpSpPr>
          <a:xfrm>
            <a:off x="11427767" y="89299"/>
            <a:ext cx="678357" cy="652504"/>
            <a:chOff x="7056846" y="2221162"/>
            <a:chExt cx="678359" cy="673762"/>
          </a:xfrm>
        </p:grpSpPr>
        <p:sp>
          <p:nvSpPr>
            <p:cNvPr id="7" name="Flowchart: Connector 6">
              <a:extLst>
                <a:ext uri="{FF2B5EF4-FFF2-40B4-BE49-F238E27FC236}">
                  <a16:creationId xmlns:a16="http://schemas.microsoft.com/office/drawing/2014/main" id="{59A41875-A174-0E98-0470-82F67D5161D9}"/>
                </a:ext>
              </a:extLst>
            </p:cNvPr>
            <p:cNvSpPr/>
            <p:nvPr/>
          </p:nvSpPr>
          <p:spPr>
            <a:xfrm>
              <a:off x="7056846" y="2221162"/>
              <a:ext cx="678359" cy="673762"/>
            </a:xfrm>
            <a:prstGeom prst="flowChartConnector">
              <a:avLst/>
            </a:prstGeom>
            <a:solidFill>
              <a:srgbClr val="D5ECD5"/>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ack background with a black square&#10;&#10;Description automatically generated with medium confidence">
              <a:extLst>
                <a:ext uri="{FF2B5EF4-FFF2-40B4-BE49-F238E27FC236}">
                  <a16:creationId xmlns:a16="http://schemas.microsoft.com/office/drawing/2014/main" id="{7C9BE98E-8F14-52B1-A976-BBCDB988CD8E}"/>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7141393" y="2302364"/>
              <a:ext cx="511356" cy="511357"/>
            </a:xfrm>
            <a:prstGeom prst="rect">
              <a:avLst/>
            </a:prstGeom>
          </p:spPr>
        </p:pic>
      </p:grpSp>
      <p:pic>
        <p:nvPicPr>
          <p:cNvPr id="9" name="Picture 8">
            <a:extLst>
              <a:ext uri="{FF2B5EF4-FFF2-40B4-BE49-F238E27FC236}">
                <a16:creationId xmlns:a16="http://schemas.microsoft.com/office/drawing/2014/main" id="{59665169-91C9-288E-F4AB-43FB68B9B7FD}"/>
              </a:ext>
            </a:extLst>
          </p:cNvPr>
          <p:cNvPicPr>
            <a:picLocks noChangeAspect="1"/>
          </p:cNvPicPr>
          <p:nvPr/>
        </p:nvPicPr>
        <p:blipFill>
          <a:blip r:embed="rId5"/>
          <a:stretch>
            <a:fillRect/>
          </a:stretch>
        </p:blipFill>
        <p:spPr>
          <a:xfrm>
            <a:off x="428209" y="1056442"/>
            <a:ext cx="4169612" cy="3977373"/>
          </a:xfrm>
          <a:prstGeom prst="rect">
            <a:avLst/>
          </a:prstGeom>
        </p:spPr>
      </p:pic>
    </p:spTree>
    <p:extLst>
      <p:ext uri="{BB962C8B-B14F-4D97-AF65-F5344CB8AC3E}">
        <p14:creationId xmlns:p14="http://schemas.microsoft.com/office/powerpoint/2010/main" val="328355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D7E539-3BA9-D8A9-714C-792E5B1F44A3}"/>
              </a:ext>
            </a:extLst>
          </p:cNvPr>
          <p:cNvPicPr>
            <a:picLocks noChangeAspect="1"/>
          </p:cNvPicPr>
          <p:nvPr/>
        </p:nvPicPr>
        <p:blipFill>
          <a:blip r:embed="rId3"/>
          <a:stretch>
            <a:fillRect/>
          </a:stretch>
        </p:blipFill>
        <p:spPr>
          <a:xfrm>
            <a:off x="1" y="-1809"/>
            <a:ext cx="3204516" cy="578654"/>
          </a:xfrm>
          <a:prstGeom prst="rect">
            <a:avLst/>
          </a:prstGeom>
        </p:spPr>
      </p:pic>
      <p:sp>
        <p:nvSpPr>
          <p:cNvPr id="2" name="TextBox 1">
            <a:extLst>
              <a:ext uri="{FF2B5EF4-FFF2-40B4-BE49-F238E27FC236}">
                <a16:creationId xmlns:a16="http://schemas.microsoft.com/office/drawing/2014/main" id="{59F086C6-A6B0-AE41-88B8-CE2D838ED1F3}"/>
              </a:ext>
            </a:extLst>
          </p:cNvPr>
          <p:cNvSpPr txBox="1"/>
          <p:nvPr/>
        </p:nvSpPr>
        <p:spPr>
          <a:xfrm>
            <a:off x="177618" y="663412"/>
            <a:ext cx="5151944" cy="400110"/>
          </a:xfrm>
          <a:prstGeom prst="rect">
            <a:avLst/>
          </a:prstGeom>
          <a:noFill/>
        </p:spPr>
        <p:txBody>
          <a:bodyPr wrap="square" rtlCol="0">
            <a:spAutoFit/>
          </a:bodyPr>
          <a:lstStyle/>
          <a:p>
            <a:pPr algn="ctr"/>
            <a:r>
              <a:rPr lang="en-GB" sz="2000" b="1"/>
              <a:t>Key Indicator: % Hypertension NICE Guidelines </a:t>
            </a:r>
          </a:p>
        </p:txBody>
      </p:sp>
      <p:sp>
        <p:nvSpPr>
          <p:cNvPr id="14" name="TextBox 13">
            <a:extLst>
              <a:ext uri="{FF2B5EF4-FFF2-40B4-BE49-F238E27FC236}">
                <a16:creationId xmlns:a16="http://schemas.microsoft.com/office/drawing/2014/main" id="{98412A43-D92F-8738-357F-24CBB1BA14E9}"/>
              </a:ext>
            </a:extLst>
          </p:cNvPr>
          <p:cNvSpPr txBox="1"/>
          <p:nvPr/>
        </p:nvSpPr>
        <p:spPr>
          <a:xfrm>
            <a:off x="5378866" y="437253"/>
            <a:ext cx="6552344" cy="6388928"/>
          </a:xfrm>
          <a:prstGeom prst="rect">
            <a:avLst/>
          </a:prstGeom>
          <a:solidFill>
            <a:srgbClr val="E2D286"/>
          </a:solidFill>
        </p:spPr>
        <p:txBody>
          <a:bodyPr wrap="square" lIns="91440" tIns="45720" rIns="91440" bIns="45720" rtlCol="0" anchor="t">
            <a:spAutoFit/>
          </a:bodyPr>
          <a:lstStyle/>
          <a:p>
            <a:r>
              <a:rPr lang="en-GB" sz="1400" b="1" dirty="0">
                <a:latin typeface="Arial"/>
                <a:cs typeface="Arial"/>
              </a:rPr>
              <a:t>Prevention Escalation Points</a:t>
            </a:r>
          </a:p>
          <a:p>
            <a:r>
              <a:rPr lang="en-GB" sz="1050" b="1" dirty="0">
                <a:latin typeface="Arial"/>
                <a:cs typeface="Arial"/>
              </a:rPr>
              <a:t>September </a:t>
            </a:r>
            <a:r>
              <a:rPr lang="en-GB" sz="1050" dirty="0">
                <a:latin typeface="Arial"/>
                <a:cs typeface="Arial"/>
              </a:rPr>
              <a:t>2024 </a:t>
            </a:r>
            <a:r>
              <a:rPr lang="en-GB" sz="1050" b="1" dirty="0">
                <a:latin typeface="Arial"/>
                <a:cs typeface="Arial"/>
              </a:rPr>
              <a:t>performance was 73.3% against a target of 77%.  </a:t>
            </a:r>
            <a:r>
              <a:rPr lang="en-GB" sz="1050" dirty="0">
                <a:latin typeface="Arial"/>
                <a:cs typeface="Arial"/>
              </a:rPr>
              <a:t>The performance is showing a special cause</a:t>
            </a:r>
            <a:r>
              <a:rPr lang="en-US" altLang="en-US" sz="1050" dirty="0">
                <a:latin typeface="Arial"/>
                <a:cs typeface="Arial"/>
              </a:rPr>
              <a:t> variation of a concerning nature.  No Places achieved their plan in September and there is a range of delivery from 68% in Hull to 77% in NE </a:t>
            </a:r>
            <a:r>
              <a:rPr lang="en-US" altLang="en-US" sz="1050" dirty="0" err="1">
                <a:latin typeface="Arial"/>
                <a:cs typeface="Arial"/>
              </a:rPr>
              <a:t>Lincs.</a:t>
            </a:r>
            <a:r>
              <a:rPr lang="en-US" altLang="en-US" sz="1050" dirty="0">
                <a:latin typeface="Arial"/>
                <a:cs typeface="Arial"/>
              </a:rPr>
              <a:t>  The overall performance is within the control range.  Historic trends do show lower levels of performance in Q1 and Q2 with improved delivery in Q3 and Q4 due to an association with GP practice QOF targets. When comparing similar time periods, treated to target numbers are higher in September 24 than previous years as is the number of diagnosed patients with </a:t>
            </a:r>
            <a:r>
              <a:rPr lang="en-US" sz="1050" dirty="0">
                <a:latin typeface="Arial"/>
                <a:cs typeface="Arial"/>
              </a:rPr>
              <a:t>hypertension </a:t>
            </a:r>
            <a:r>
              <a:rPr lang="en-US" altLang="en-US" sz="1050" dirty="0">
                <a:latin typeface="Arial"/>
                <a:cs typeface="Arial"/>
              </a:rPr>
              <a:t>(denominator).  Increase in prevalence will reduce the overall achievement level in this metric however, increasing diagnosed prevalence of hypertension is a key objective of the CVD </a:t>
            </a:r>
            <a:r>
              <a:rPr lang="en-US" altLang="en-US" sz="1050" dirty="0" err="1">
                <a:latin typeface="Arial"/>
                <a:cs typeface="Arial"/>
              </a:rPr>
              <a:t>programme</a:t>
            </a:r>
            <a:r>
              <a:rPr lang="en-US" altLang="en-US" sz="1050" dirty="0">
                <a:latin typeface="Arial"/>
                <a:cs typeface="Arial"/>
              </a:rPr>
              <a:t> and the metric may be reflecting the success of a number of projects that aim to improve opportunistic testing across the ICB.  </a:t>
            </a:r>
          </a:p>
          <a:p>
            <a:pPr algn="l">
              <a:spcAft>
                <a:spcPts val="400"/>
              </a:spcAft>
            </a:pPr>
            <a:r>
              <a:rPr lang="en-US" altLang="en-US" sz="1050" b="1" dirty="0">
                <a:latin typeface="Arial"/>
                <a:cs typeface="Arial"/>
              </a:rPr>
              <a:t>Key Actions</a:t>
            </a:r>
          </a:p>
          <a:p>
            <a:pPr>
              <a:spcAft>
                <a:spcPts val="400"/>
              </a:spcAft>
            </a:pPr>
            <a:r>
              <a:rPr lang="en-GB" sz="1050" dirty="0">
                <a:effectLst/>
                <a:latin typeface="Arial"/>
                <a:ea typeface="Calibri"/>
                <a:cs typeface="Arial"/>
              </a:rPr>
              <a:t>The ICB continues to work with place teams and system partners to deliver several initiatives that seek to improve the detection and management of hypertension across our population.  </a:t>
            </a:r>
            <a:r>
              <a:rPr lang="en-GB" sz="1050" dirty="0">
                <a:latin typeface="Arial"/>
                <a:ea typeface="Calibri"/>
                <a:cs typeface="Arial"/>
              </a:rPr>
              <a:t>Q1&amp;2 has seen a significant focus on increasing opportunistic blood pressure testing capacity across the ICB, this has included</a:t>
            </a:r>
            <a:r>
              <a:rPr lang="en-GB" sz="1050" dirty="0">
                <a:effectLst/>
                <a:latin typeface="Arial"/>
                <a:ea typeface="Calibri"/>
                <a:cs typeface="Arial"/>
              </a:rPr>
              <a:t>:</a:t>
            </a:r>
            <a:endParaRPr lang="en-GB" sz="1050" dirty="0">
              <a:latin typeface="Arial"/>
              <a:ea typeface="Calibri"/>
              <a:cs typeface="Arial"/>
            </a:endParaRPr>
          </a:p>
          <a:p>
            <a:pPr marL="171450" lvl="0" indent="-171450">
              <a:buFont typeface="Arial" panose="020B0604020202020204" pitchFamily="34" charset="0"/>
              <a:buChar char="•"/>
              <a:tabLst>
                <a:tab pos="457200" algn="l"/>
              </a:tabLst>
            </a:pPr>
            <a:r>
              <a:rPr lang="en-GB" sz="1050" b="1" dirty="0">
                <a:solidFill>
                  <a:srgbClr val="000000"/>
                </a:solidFill>
                <a:effectLst/>
                <a:latin typeface="Arial"/>
                <a:ea typeface="Times New Roman" panose="02020603050405020304" pitchFamily="18" charset="0"/>
                <a:cs typeface="Arial"/>
              </a:rPr>
              <a:t>Delivery of ‘Know Your Numbers’ national campaign in September </a:t>
            </a:r>
            <a:r>
              <a:rPr lang="en-GB" sz="1050" b="0" dirty="0">
                <a:solidFill>
                  <a:srgbClr val="000000"/>
                </a:solidFill>
                <a:effectLst/>
                <a:latin typeface="Arial"/>
                <a:ea typeface="Times New Roman" panose="02020603050405020304" pitchFamily="18" charset="0"/>
                <a:cs typeface="Arial"/>
              </a:rPr>
              <a:t>across the ICB footprint delivering </a:t>
            </a:r>
            <a:r>
              <a:rPr lang="en-GB" sz="1050" dirty="0">
                <a:solidFill>
                  <a:srgbClr val="000000"/>
                </a:solidFill>
                <a:latin typeface="Arial"/>
                <a:ea typeface="Times New Roman" panose="02020603050405020304" pitchFamily="18" charset="0"/>
                <a:cs typeface="Arial"/>
              </a:rPr>
              <a:t>c</a:t>
            </a:r>
            <a:r>
              <a:rPr lang="en-GB" sz="1050" b="0" dirty="0">
                <a:solidFill>
                  <a:srgbClr val="000000"/>
                </a:solidFill>
                <a:effectLst/>
                <a:latin typeface="Arial"/>
                <a:ea typeface="Times New Roman" panose="02020603050405020304" pitchFamily="18" charset="0"/>
                <a:cs typeface="Arial"/>
              </a:rPr>
              <a:t>ollaborative outputs (ICB, LAs, VCS) inclusive of comms campaign, BP website page on Lets Get better site, toolkit, comms assets and place-based opportunistic testing events across the system with a focus on at risk communities.</a:t>
            </a:r>
          </a:p>
          <a:p>
            <a:pPr marL="171450" indent="-171450">
              <a:buFont typeface="Arial" panose="020B0604020202020204" pitchFamily="34" charset="0"/>
              <a:buChar char="•"/>
              <a:tabLst>
                <a:tab pos="457200" algn="l"/>
              </a:tabLst>
            </a:pPr>
            <a:r>
              <a:rPr lang="en-GB" sz="1050" b="0" dirty="0">
                <a:solidFill>
                  <a:srgbClr val="000000"/>
                </a:solidFill>
                <a:effectLst/>
                <a:latin typeface="Arial"/>
                <a:ea typeface="Times New Roman" panose="02020603050405020304" pitchFamily="18" charset="0"/>
                <a:cs typeface="Arial"/>
              </a:rPr>
              <a:t>Implementation of a new </a:t>
            </a:r>
            <a:r>
              <a:rPr lang="en-GB" sz="1050" b="1" dirty="0">
                <a:solidFill>
                  <a:srgbClr val="000000"/>
                </a:solidFill>
                <a:effectLst/>
                <a:latin typeface="Arial"/>
                <a:ea typeface="Times New Roman" panose="02020603050405020304" pitchFamily="18" charset="0"/>
                <a:cs typeface="Arial"/>
              </a:rPr>
              <a:t>BP Check Train the Trainer Model </a:t>
            </a:r>
            <a:r>
              <a:rPr lang="en-GB" sz="1050" b="0" dirty="0">
                <a:solidFill>
                  <a:srgbClr val="000000"/>
                </a:solidFill>
                <a:effectLst/>
                <a:latin typeface="Arial"/>
                <a:ea typeface="Times New Roman" panose="02020603050405020304" pitchFamily="18" charset="0"/>
                <a:cs typeface="Arial"/>
              </a:rPr>
              <a:t>across the system in collaboration with Y&amp;H Health Innovation network. Delivering BP training to place-based partners such as LA and VCS staff, building on MECC approach</a:t>
            </a:r>
            <a:r>
              <a:rPr lang="en-GB" sz="1050" dirty="0">
                <a:solidFill>
                  <a:srgbClr val="000000"/>
                </a:solidFill>
                <a:latin typeface="Arial"/>
                <a:ea typeface="Times New Roman" panose="02020603050405020304" pitchFamily="18" charset="0"/>
                <a:cs typeface="Arial"/>
              </a:rPr>
              <a:t>.  This model is currently been expanded across the ICB and will continue over the coming months</a:t>
            </a:r>
            <a:r>
              <a:rPr lang="en-GB" sz="1050" b="0" dirty="0">
                <a:solidFill>
                  <a:srgbClr val="000000"/>
                </a:solidFill>
                <a:effectLst/>
                <a:latin typeface="Arial"/>
                <a:ea typeface="Times New Roman" panose="02020603050405020304" pitchFamily="18" charset="0"/>
                <a:cs typeface="Arial"/>
              </a:rPr>
              <a:t>. </a:t>
            </a:r>
          </a:p>
          <a:p>
            <a:pPr marL="171450" lvl="0" indent="-171450">
              <a:buFont typeface="Arial" panose="020B0604020202020204" pitchFamily="34" charset="0"/>
              <a:buChar char="•"/>
              <a:tabLst>
                <a:tab pos="457200" algn="l"/>
              </a:tabLst>
            </a:pPr>
            <a:r>
              <a:rPr lang="en-GB" sz="1050" b="0" dirty="0">
                <a:solidFill>
                  <a:srgbClr val="000000"/>
                </a:solidFill>
                <a:effectLst/>
                <a:latin typeface="Arial"/>
                <a:ea typeface="Times New Roman" panose="02020603050405020304" pitchFamily="18" charset="0"/>
                <a:cs typeface="Arial"/>
              </a:rPr>
              <a:t>Funding confirmed for Health Check workplace pilots in NY and ER projects now able to proceed but will need to complete by March 25. </a:t>
            </a:r>
          </a:p>
          <a:p>
            <a:pPr>
              <a:tabLst>
                <a:tab pos="457200" algn="l"/>
              </a:tabLst>
            </a:pPr>
            <a:r>
              <a:rPr lang="en-GB" sz="1050" dirty="0">
                <a:solidFill>
                  <a:srgbClr val="000000"/>
                </a:solidFill>
                <a:latin typeface="Arial"/>
                <a:ea typeface="Times New Roman" panose="02020603050405020304" pitchFamily="18" charset="0"/>
                <a:cs typeface="Arial"/>
              </a:rPr>
              <a:t>Work continues across all places in the following areas:</a:t>
            </a:r>
            <a:endParaRPr lang="en-GB" sz="1050" b="0" dirty="0">
              <a:solidFill>
                <a:srgbClr val="000000"/>
              </a:solidFill>
              <a:effectLst/>
              <a:latin typeface="Arial"/>
              <a:ea typeface="Times New Roman" panose="02020603050405020304" pitchFamily="18" charset="0"/>
              <a:cs typeface="Arial"/>
            </a:endParaRPr>
          </a:p>
          <a:p>
            <a:pPr marL="171450" lvl="0" indent="-171450">
              <a:buFont typeface="Arial" panose="020B0604020202020204" pitchFamily="34" charset="0"/>
              <a:buChar char="•"/>
              <a:tabLst>
                <a:tab pos="457200" algn="l"/>
              </a:tabLst>
            </a:pPr>
            <a:r>
              <a:rPr lang="en-GB" sz="1050" dirty="0">
                <a:effectLst/>
                <a:latin typeface="Arial"/>
                <a:ea typeface="Calibri"/>
                <a:cs typeface="Arial"/>
              </a:rPr>
              <a:t>Utilising data to inform local improvement conversations regarding hypertension detection and management with practices, PCN's, LCP's and INT's, to help inform local priorities and projects</a:t>
            </a:r>
          </a:p>
          <a:p>
            <a:pPr marL="171450" indent="-171450">
              <a:buSzPts val="1000"/>
              <a:buFont typeface="Arial" panose="020B0604020202020204" pitchFamily="34" charset="0"/>
              <a:buChar char="•"/>
              <a:tabLst>
                <a:tab pos="914400" algn="l"/>
              </a:tabLst>
            </a:pPr>
            <a:r>
              <a:rPr lang="en-GB" sz="1050" dirty="0">
                <a:effectLst/>
                <a:latin typeface="Arial"/>
                <a:ea typeface="Calibri"/>
                <a:cs typeface="Arial"/>
              </a:rPr>
              <a:t>Ensuring opportunities within primary care workforce are maximised to improve detection of hypertension through collaborative working between GP practices, community pharmacies and through pilot projects delivering opportunistic testing in optometry and dental sites in the most deprived populations.</a:t>
            </a:r>
          </a:p>
          <a:p>
            <a:pPr marL="171450" indent="-171450">
              <a:buSzPts val="1000"/>
              <a:buFont typeface="Arial" panose="020B0604020202020204" pitchFamily="34" charset="0"/>
              <a:buChar char="•"/>
              <a:tabLst>
                <a:tab pos="914400" algn="l"/>
              </a:tabLst>
            </a:pPr>
            <a:r>
              <a:rPr lang="en-GB" sz="1050" dirty="0">
                <a:effectLst/>
                <a:latin typeface="Arial"/>
                <a:ea typeface="Calibri"/>
                <a:cs typeface="Arial"/>
              </a:rPr>
              <a:t>Scoping and testing hypertension treatment pathways through National pharmacy Independent Prescriber pathfinder pilot</a:t>
            </a:r>
            <a:r>
              <a:rPr lang="en-GB" sz="1050" dirty="0">
                <a:latin typeface="Arial"/>
                <a:ea typeface="Calibri"/>
                <a:cs typeface="Arial"/>
              </a:rPr>
              <a:t> (no sites in NY).</a:t>
            </a:r>
            <a:endParaRPr lang="en-GB" sz="1050" dirty="0">
              <a:effectLst/>
              <a:latin typeface="Arial"/>
              <a:ea typeface="Calibri"/>
              <a:cs typeface="Arial"/>
            </a:endParaRPr>
          </a:p>
          <a:p>
            <a:pPr marL="171450" lvl="0" indent="-171450">
              <a:buFont typeface="Arial" panose="020B0604020202020204" pitchFamily="34" charset="0"/>
              <a:buChar char="•"/>
              <a:tabLst>
                <a:tab pos="457200" algn="l"/>
              </a:tabLst>
            </a:pPr>
            <a:r>
              <a:rPr lang="en-GB" sz="1050" b="0" dirty="0">
                <a:solidFill>
                  <a:srgbClr val="000000"/>
                </a:solidFill>
                <a:effectLst/>
                <a:latin typeface="Arial"/>
                <a:ea typeface="Times New Roman" panose="02020603050405020304" pitchFamily="18" charset="0"/>
                <a:cs typeface="Arial"/>
              </a:rPr>
              <a:t>Scoping training/toolkits to support improving case finding and stratification of hypertensive patients to improve diagnosis coding and optimising treatment to target, with focus on at risk groups.</a:t>
            </a:r>
          </a:p>
          <a:p>
            <a:pPr marL="171450" indent="-171450">
              <a:buFont typeface="Arial" panose="020B0604020202020204" pitchFamily="34" charset="0"/>
              <a:buChar char="•"/>
              <a:tabLst>
                <a:tab pos="457200" algn="l"/>
              </a:tabLst>
            </a:pPr>
            <a:r>
              <a:rPr lang="en-GB" sz="1050" dirty="0">
                <a:solidFill>
                  <a:srgbClr val="000000"/>
                </a:solidFill>
                <a:latin typeface="Arial"/>
                <a:ea typeface="Times New Roman" panose="02020603050405020304" pitchFamily="18" charset="0"/>
                <a:cs typeface="Arial"/>
              </a:rPr>
              <a:t>Continuing to explore and challenge variance at Place. </a:t>
            </a:r>
          </a:p>
        </p:txBody>
      </p:sp>
      <p:sp>
        <p:nvSpPr>
          <p:cNvPr id="4" name="TextBox 3">
            <a:extLst>
              <a:ext uri="{FF2B5EF4-FFF2-40B4-BE49-F238E27FC236}">
                <a16:creationId xmlns:a16="http://schemas.microsoft.com/office/drawing/2014/main" id="{8C67715A-1CA9-083A-5878-C31836881961}"/>
              </a:ext>
            </a:extLst>
          </p:cNvPr>
          <p:cNvSpPr txBox="1"/>
          <p:nvPr/>
        </p:nvSpPr>
        <p:spPr>
          <a:xfrm>
            <a:off x="5327058" y="-51310"/>
            <a:ext cx="6019597" cy="523220"/>
          </a:xfrm>
          <a:prstGeom prst="rect">
            <a:avLst/>
          </a:prstGeom>
          <a:noFill/>
        </p:spPr>
        <p:txBody>
          <a:bodyPr wrap="none" lIns="91440" tIns="45720" rIns="91440" bIns="45720" rtlCol="0" anchor="t">
            <a:spAutoFit/>
          </a:bodyPr>
          <a:lstStyle/>
          <a:p>
            <a:r>
              <a:rPr lang="en-GB" sz="2800" b="1" dirty="0">
                <a:solidFill>
                  <a:srgbClr val="243774"/>
                </a:solidFill>
                <a:latin typeface="Arial"/>
                <a:cs typeface="Arial"/>
              </a:rPr>
              <a:t>Prevention and Health Inequalities</a:t>
            </a:r>
          </a:p>
        </p:txBody>
      </p:sp>
      <p:sp>
        <p:nvSpPr>
          <p:cNvPr id="5" name="TextBox 4">
            <a:extLst>
              <a:ext uri="{FF2B5EF4-FFF2-40B4-BE49-F238E27FC236}">
                <a16:creationId xmlns:a16="http://schemas.microsoft.com/office/drawing/2014/main" id="{2A97C223-9880-2AD9-5449-06D4E4B296CB}"/>
              </a:ext>
            </a:extLst>
          </p:cNvPr>
          <p:cNvSpPr txBox="1"/>
          <p:nvPr/>
        </p:nvSpPr>
        <p:spPr>
          <a:xfrm>
            <a:off x="103995" y="5001081"/>
            <a:ext cx="5223063" cy="1795363"/>
          </a:xfrm>
          <a:prstGeom prst="rect">
            <a:avLst/>
          </a:prstGeom>
          <a:noFill/>
          <a:ln w="19050">
            <a:noFill/>
          </a:ln>
        </p:spPr>
        <p:txBody>
          <a:bodyPr wrap="square" rtlCol="0">
            <a:spAutoFit/>
          </a:bodyPr>
          <a:lstStyle/>
          <a:p>
            <a:pPr>
              <a:spcAft>
                <a:spcPts val="400"/>
              </a:spcAft>
            </a:pPr>
            <a:r>
              <a:rPr lang="en-GB" sz="1200" b="1">
                <a:latin typeface="Trebuchet MS" panose="020B0603020202020204" pitchFamily="34" charset="0"/>
              </a:rPr>
              <a:t>How does indicator link to long term priorities:</a:t>
            </a:r>
          </a:p>
          <a:p>
            <a:pPr>
              <a:spcAft>
                <a:spcPts val="400"/>
              </a:spcAft>
            </a:pPr>
            <a:r>
              <a:rPr lang="en-GB" sz="1150">
                <a:latin typeface="Arial" panose="020B0604020202020204" pitchFamily="34" charset="0"/>
                <a:cs typeface="Arial" panose="020B0604020202020204" pitchFamily="34" charset="0"/>
              </a:rPr>
              <a:t>Improved the % of patients with hypertension being treated following NICE Guidelines supports several strategic ambitions and outcomes such as reducing CVD; and enabling wellbeing health and care equity.  It also has a direct link to the long-term ambition of improving healthy life expectancy. </a:t>
            </a:r>
            <a:endParaRPr lang="en-GB" sz="1150" b="0">
              <a:latin typeface="Arial" panose="020B0604020202020204" pitchFamily="34" charset="0"/>
              <a:cs typeface="Arial" panose="020B0604020202020204" pitchFamily="34" charset="0"/>
            </a:endParaRPr>
          </a:p>
          <a:p>
            <a:pPr>
              <a:spcAft>
                <a:spcPts val="400"/>
              </a:spcAft>
            </a:pPr>
            <a:r>
              <a:rPr lang="en-GB" sz="1150">
                <a:latin typeface="Arial" panose="020B0604020202020204" pitchFamily="34" charset="0"/>
                <a:cs typeface="Arial" panose="020B0604020202020204" pitchFamily="34" charset="0"/>
              </a:rPr>
              <a:t>1 in 3 adults has hypertension, which in turn can lead to heart disease, stroke and kidney disease, it is also linked to deprivation, and socioeconomic factors can be markers.  This suggests that improving the care and treatment and prevention of hypertension could reduce the gap in healthy life as well..</a:t>
            </a:r>
          </a:p>
        </p:txBody>
      </p:sp>
      <p:grpSp>
        <p:nvGrpSpPr>
          <p:cNvPr id="20" name="Group 19">
            <a:extLst>
              <a:ext uri="{FF2B5EF4-FFF2-40B4-BE49-F238E27FC236}">
                <a16:creationId xmlns:a16="http://schemas.microsoft.com/office/drawing/2014/main" id="{C19BB8BC-B726-7CEB-4633-66D07CEC5B5F}"/>
              </a:ext>
            </a:extLst>
          </p:cNvPr>
          <p:cNvGrpSpPr/>
          <p:nvPr/>
        </p:nvGrpSpPr>
        <p:grpSpPr>
          <a:xfrm>
            <a:off x="11345716" y="25908"/>
            <a:ext cx="678358" cy="652504"/>
            <a:chOff x="4042266" y="86945"/>
            <a:chExt cx="678358" cy="652504"/>
          </a:xfrm>
        </p:grpSpPr>
        <p:sp>
          <p:nvSpPr>
            <p:cNvPr id="10" name="Flowchart: Connector 9">
              <a:extLst>
                <a:ext uri="{FF2B5EF4-FFF2-40B4-BE49-F238E27FC236}">
                  <a16:creationId xmlns:a16="http://schemas.microsoft.com/office/drawing/2014/main" id="{1CC3B9A2-4C49-A7B2-CD44-37CBA73C66D9}"/>
                </a:ext>
              </a:extLst>
            </p:cNvPr>
            <p:cNvSpPr/>
            <p:nvPr/>
          </p:nvSpPr>
          <p:spPr>
            <a:xfrm>
              <a:off x="4042266" y="86945"/>
              <a:ext cx="678358" cy="652504"/>
            </a:xfrm>
            <a:prstGeom prst="flowChartConnector">
              <a:avLst/>
            </a:prstGeom>
            <a:solidFill>
              <a:srgbClr val="E2D286"/>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B5CB8161-1478-8A1D-3D70-D9104A8A18FD}"/>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153741" y="172141"/>
              <a:ext cx="474019" cy="474019"/>
            </a:xfrm>
            <a:prstGeom prst="rect">
              <a:avLst/>
            </a:prstGeom>
          </p:spPr>
        </p:pic>
      </p:grpSp>
      <p:pic>
        <p:nvPicPr>
          <p:cNvPr id="1026" name="Picture 9">
            <a:extLst>
              <a:ext uri="{FF2B5EF4-FFF2-40B4-BE49-F238E27FC236}">
                <a16:creationId xmlns:a16="http://schemas.microsoft.com/office/drawing/2014/main" id="{755BC2A7-6C79-F452-FFE4-D1F058587A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875" y="1063522"/>
            <a:ext cx="3905896" cy="3937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4791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D7E539-3BA9-D8A9-714C-792E5B1F44A3}"/>
              </a:ext>
            </a:extLst>
          </p:cNvPr>
          <p:cNvPicPr>
            <a:picLocks noChangeAspect="1"/>
          </p:cNvPicPr>
          <p:nvPr/>
        </p:nvPicPr>
        <p:blipFill>
          <a:blip r:embed="rId3"/>
          <a:stretch>
            <a:fillRect/>
          </a:stretch>
        </p:blipFill>
        <p:spPr>
          <a:xfrm>
            <a:off x="1" y="-1809"/>
            <a:ext cx="3204516" cy="578654"/>
          </a:xfrm>
          <a:prstGeom prst="rect">
            <a:avLst/>
          </a:prstGeom>
        </p:spPr>
      </p:pic>
      <p:sp>
        <p:nvSpPr>
          <p:cNvPr id="2" name="TextBox 1">
            <a:extLst>
              <a:ext uri="{FF2B5EF4-FFF2-40B4-BE49-F238E27FC236}">
                <a16:creationId xmlns:a16="http://schemas.microsoft.com/office/drawing/2014/main" id="{59F086C6-A6B0-AE41-88B8-CE2D838ED1F3}"/>
              </a:ext>
            </a:extLst>
          </p:cNvPr>
          <p:cNvSpPr txBox="1"/>
          <p:nvPr/>
        </p:nvSpPr>
        <p:spPr>
          <a:xfrm>
            <a:off x="0" y="694617"/>
            <a:ext cx="5151944" cy="430887"/>
          </a:xfrm>
          <a:prstGeom prst="rect">
            <a:avLst/>
          </a:prstGeom>
          <a:noFill/>
        </p:spPr>
        <p:txBody>
          <a:bodyPr wrap="square" rtlCol="0">
            <a:spAutoFit/>
          </a:bodyPr>
          <a:lstStyle/>
          <a:p>
            <a:pPr algn="ctr"/>
            <a:r>
              <a:rPr lang="en-GB" sz="2200" b="1"/>
              <a:t>Key Indicator: Waiting List over 52+ Weeks</a:t>
            </a:r>
          </a:p>
        </p:txBody>
      </p:sp>
      <p:sp>
        <p:nvSpPr>
          <p:cNvPr id="3" name="TextBox 2">
            <a:extLst>
              <a:ext uri="{FF2B5EF4-FFF2-40B4-BE49-F238E27FC236}">
                <a16:creationId xmlns:a16="http://schemas.microsoft.com/office/drawing/2014/main" id="{9F2EF3CC-A572-1B31-478C-A1395D9E5CA0}"/>
              </a:ext>
            </a:extLst>
          </p:cNvPr>
          <p:cNvSpPr txBox="1"/>
          <p:nvPr/>
        </p:nvSpPr>
        <p:spPr>
          <a:xfrm>
            <a:off x="177618" y="4937073"/>
            <a:ext cx="5339121" cy="1987724"/>
          </a:xfrm>
          <a:prstGeom prst="rect">
            <a:avLst/>
          </a:prstGeom>
          <a:noFill/>
          <a:ln w="19050">
            <a:noFill/>
          </a:ln>
        </p:spPr>
        <p:txBody>
          <a:bodyPr wrap="square" rtlCol="0">
            <a:spAutoFit/>
          </a:bodyPr>
          <a:lstStyle/>
          <a:p>
            <a:pPr>
              <a:spcAft>
                <a:spcPts val="400"/>
              </a:spcAft>
            </a:pPr>
            <a:r>
              <a:rPr lang="en-GB" sz="1150" b="1" dirty="0">
                <a:latin typeface="Arial" panose="020B0604020202020204" pitchFamily="34" charset="0"/>
                <a:cs typeface="Arial" panose="020B0604020202020204" pitchFamily="34" charset="0"/>
              </a:rPr>
              <a:t>How does indicator link to long term priorities:</a:t>
            </a:r>
          </a:p>
          <a:p>
            <a:pPr>
              <a:spcAft>
                <a:spcPts val="400"/>
              </a:spcAft>
            </a:pPr>
            <a:r>
              <a:rPr lang="en-GB" sz="1150" dirty="0">
                <a:latin typeface="Arial" panose="020B0604020202020204" pitchFamily="34" charset="0"/>
                <a:cs typeface="Arial" panose="020B0604020202020204" pitchFamily="34" charset="0"/>
              </a:rPr>
              <a:t>Community services play a key role in delivering several of the ICBs long term ambitions and outcomes; in particular the golden ambition to radically improve the health and wellbeing of children and young people, and outcome measure of living with frailty.</a:t>
            </a:r>
          </a:p>
          <a:p>
            <a:pPr>
              <a:spcAft>
                <a:spcPts val="400"/>
              </a:spcAft>
            </a:pPr>
            <a:r>
              <a:rPr lang="en-GB" sz="1150" dirty="0">
                <a:latin typeface="Arial" panose="020B0604020202020204" pitchFamily="34" charset="0"/>
                <a:cs typeface="Arial" panose="020B0604020202020204" pitchFamily="34" charset="0"/>
              </a:rPr>
              <a:t>Community services are a key support to patients with long term conditions in particular, they support primary and secondary care by being an alternative provision, but also are key to future innovations in pathway redesign, of which virtual ward is an example.  The structure of community services forms part of the ten priorities for 2024/25</a:t>
            </a:r>
          </a:p>
        </p:txBody>
      </p:sp>
      <p:sp>
        <p:nvSpPr>
          <p:cNvPr id="5" name="TextBox 4">
            <a:extLst>
              <a:ext uri="{FF2B5EF4-FFF2-40B4-BE49-F238E27FC236}">
                <a16:creationId xmlns:a16="http://schemas.microsoft.com/office/drawing/2014/main" id="{0EBF77C2-1876-D050-7CA9-299615FA9613}"/>
              </a:ext>
            </a:extLst>
          </p:cNvPr>
          <p:cNvSpPr txBox="1"/>
          <p:nvPr/>
        </p:nvSpPr>
        <p:spPr>
          <a:xfrm>
            <a:off x="8300189" y="218583"/>
            <a:ext cx="2970685" cy="523220"/>
          </a:xfrm>
          <a:prstGeom prst="rect">
            <a:avLst/>
          </a:prstGeom>
          <a:noFill/>
        </p:spPr>
        <p:txBody>
          <a:bodyPr wrap="none" rtlCol="0">
            <a:spAutoFit/>
          </a:bodyPr>
          <a:lstStyle/>
          <a:p>
            <a:r>
              <a:rPr lang="en-GB" sz="2800" b="1" dirty="0">
                <a:solidFill>
                  <a:srgbClr val="243774"/>
                </a:solidFill>
                <a:latin typeface="Trebuchet MS" panose="020B0603020202020204" pitchFamily="34" charset="0"/>
              </a:rPr>
              <a:t>Community Care</a:t>
            </a:r>
          </a:p>
        </p:txBody>
      </p:sp>
      <p:grpSp>
        <p:nvGrpSpPr>
          <p:cNvPr id="18" name="Group 17">
            <a:extLst>
              <a:ext uri="{FF2B5EF4-FFF2-40B4-BE49-F238E27FC236}">
                <a16:creationId xmlns:a16="http://schemas.microsoft.com/office/drawing/2014/main" id="{BE923892-447B-E245-22EB-7B5502C5E448}"/>
              </a:ext>
            </a:extLst>
          </p:cNvPr>
          <p:cNvGrpSpPr/>
          <p:nvPr/>
        </p:nvGrpSpPr>
        <p:grpSpPr>
          <a:xfrm>
            <a:off x="11336022" y="42113"/>
            <a:ext cx="678358" cy="652504"/>
            <a:chOff x="4415572" y="51548"/>
            <a:chExt cx="678358" cy="652504"/>
          </a:xfrm>
        </p:grpSpPr>
        <p:sp>
          <p:nvSpPr>
            <p:cNvPr id="11" name="Flowchart: Connector 10">
              <a:extLst>
                <a:ext uri="{FF2B5EF4-FFF2-40B4-BE49-F238E27FC236}">
                  <a16:creationId xmlns:a16="http://schemas.microsoft.com/office/drawing/2014/main" id="{61BBC557-247C-6121-2F23-AADF1098EDC7}"/>
                </a:ext>
              </a:extLst>
            </p:cNvPr>
            <p:cNvSpPr/>
            <p:nvPr/>
          </p:nvSpPr>
          <p:spPr>
            <a:xfrm>
              <a:off x="4415572" y="51548"/>
              <a:ext cx="678358" cy="652504"/>
            </a:xfrm>
            <a:prstGeom prst="flowChartConnector">
              <a:avLst/>
            </a:prstGeom>
            <a:solidFill>
              <a:srgbClr val="D5EB74"/>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B6C9FE00-6C3F-6597-70C9-DFCAAB594D9F}"/>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502884" y="120406"/>
              <a:ext cx="520206" cy="520206"/>
            </a:xfrm>
            <a:prstGeom prst="rect">
              <a:avLst/>
            </a:prstGeom>
          </p:spPr>
        </p:pic>
      </p:grpSp>
      <p:sp>
        <p:nvSpPr>
          <p:cNvPr id="6" name="Rectangle 5">
            <a:extLst>
              <a:ext uri="{FF2B5EF4-FFF2-40B4-BE49-F238E27FC236}">
                <a16:creationId xmlns:a16="http://schemas.microsoft.com/office/drawing/2014/main" id="{0252250D-3B87-5164-F0C6-B3ADAB6D1B25}"/>
              </a:ext>
            </a:extLst>
          </p:cNvPr>
          <p:cNvSpPr/>
          <p:nvPr/>
        </p:nvSpPr>
        <p:spPr>
          <a:xfrm>
            <a:off x="5413600" y="797732"/>
            <a:ext cx="6600781" cy="5947550"/>
          </a:xfrm>
          <a:prstGeom prst="rect">
            <a:avLst/>
          </a:prstGeom>
          <a:solidFill>
            <a:srgbClr val="D5EB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4AE3F81A-EEAC-D24B-628D-5F5E97036291}"/>
              </a:ext>
            </a:extLst>
          </p:cNvPr>
          <p:cNvSpPr txBox="1"/>
          <p:nvPr/>
        </p:nvSpPr>
        <p:spPr>
          <a:xfrm>
            <a:off x="5465170" y="731643"/>
            <a:ext cx="6600781" cy="5886227"/>
          </a:xfrm>
          <a:prstGeom prst="rect">
            <a:avLst/>
          </a:prstGeom>
          <a:noFill/>
        </p:spPr>
        <p:txBody>
          <a:bodyPr wrap="square" rtlCol="0">
            <a:spAutoFit/>
          </a:bodyPr>
          <a:lstStyle/>
          <a:p>
            <a:pPr>
              <a:spcAft>
                <a:spcPts val="600"/>
              </a:spcAft>
            </a:pPr>
            <a:r>
              <a:rPr lang="en-GB" b="1" dirty="0">
                <a:solidFill>
                  <a:srgbClr val="243774"/>
                </a:solidFill>
                <a:latin typeface="Arial" panose="020B0604020202020204" pitchFamily="34" charset="0"/>
                <a:cs typeface="Arial" panose="020B0604020202020204" pitchFamily="34" charset="0"/>
              </a:rPr>
              <a:t>Community Care Escalation Points</a:t>
            </a:r>
            <a:endParaRPr lang="en-GB" dirty="0">
              <a:solidFill>
                <a:srgbClr val="243774"/>
              </a:solidFill>
              <a:latin typeface="Arial" panose="020B0604020202020204" pitchFamily="34" charset="0"/>
              <a:cs typeface="Arial" panose="020B0604020202020204" pitchFamily="34" charset="0"/>
            </a:endParaRPr>
          </a:p>
          <a:p>
            <a:r>
              <a:rPr lang="en-US" altLang="en-US" sz="1150" dirty="0">
                <a:solidFill>
                  <a:srgbClr val="2E2E2D"/>
                </a:solidFill>
                <a:latin typeface="Arial" panose="020B0604020202020204" pitchFamily="34" charset="0"/>
                <a:cs typeface="Arial" panose="020B0604020202020204" pitchFamily="34" charset="0"/>
              </a:rPr>
              <a:t>The priority indicator for community waiting times in the operating plan is patients over 52 week waits.  The latest validated data available is August 2024, which saw </a:t>
            </a:r>
            <a:r>
              <a:rPr lang="en-US" altLang="en-US" sz="1150" b="1" dirty="0">
                <a:solidFill>
                  <a:srgbClr val="2E2E2D"/>
                </a:solidFill>
                <a:latin typeface="Arial" panose="020B0604020202020204" pitchFamily="34" charset="0"/>
                <a:cs typeface="Arial" panose="020B0604020202020204" pitchFamily="34" charset="0"/>
              </a:rPr>
              <a:t>1,000 patients wait over 52 </a:t>
            </a:r>
            <a:r>
              <a:rPr lang="en-US" altLang="en-US" sz="1150" b="1" dirty="0">
                <a:latin typeface="Arial" panose="020B0604020202020204" pitchFamily="34" charset="0"/>
                <a:cs typeface="Arial" panose="020B0604020202020204" pitchFamily="34" charset="0"/>
              </a:rPr>
              <a:t>weeks </a:t>
            </a:r>
            <a:r>
              <a:rPr lang="en-US" altLang="en-US" sz="1150" dirty="0">
                <a:latin typeface="Arial" panose="020B0604020202020204" pitchFamily="34" charset="0"/>
                <a:cs typeface="Arial" panose="020B0604020202020204" pitchFamily="34" charset="0"/>
              </a:rPr>
              <a:t>for community services against a plan of </a:t>
            </a:r>
            <a:r>
              <a:rPr lang="en-US" altLang="en-US" sz="1150" b="1" dirty="0">
                <a:latin typeface="Arial" panose="020B0604020202020204" pitchFamily="34" charset="0"/>
                <a:cs typeface="Arial" panose="020B0604020202020204" pitchFamily="34" charset="0"/>
              </a:rPr>
              <a:t>1,174</a:t>
            </a:r>
            <a:r>
              <a:rPr lang="en-US" altLang="en-US" sz="1150" dirty="0">
                <a:latin typeface="Arial" panose="020B0604020202020204" pitchFamily="34" charset="0"/>
                <a:cs typeface="Arial" panose="020B0604020202020204" pitchFamily="34" charset="0"/>
              </a:rPr>
              <a:t>. Although this is an improvement from July, t</a:t>
            </a:r>
            <a:r>
              <a:rPr lang="en-US" altLang="en-US" sz="1150" b="1" dirty="0">
                <a:latin typeface="Arial" panose="020B0604020202020204" pitchFamily="34" charset="0"/>
                <a:cs typeface="Arial" panose="020B0604020202020204" pitchFamily="34" charset="0"/>
              </a:rPr>
              <a:t>he data is showing Special Cause variance of a concerning nature. </a:t>
            </a:r>
            <a:r>
              <a:rPr lang="en-US" altLang="en-US" sz="1150" dirty="0">
                <a:latin typeface="Arial" panose="020B0604020202020204" pitchFamily="34" charset="0"/>
                <a:cs typeface="Arial" panose="020B0604020202020204" pitchFamily="34" charset="0"/>
              </a:rPr>
              <a:t>There is variation across providers and services. HDFT and NLAG were over plan, however</a:t>
            </a:r>
            <a:r>
              <a:rPr lang="en-US" altLang="en-US" sz="1150" b="1" dirty="0">
                <a:latin typeface="Arial" panose="020B0604020202020204" pitchFamily="34" charset="0"/>
                <a:cs typeface="Arial" panose="020B0604020202020204" pitchFamily="34" charset="0"/>
              </a:rPr>
              <a:t>, Y&amp;SFT (792), HDFT (165) and Humber Teaching FT (36) </a:t>
            </a:r>
            <a:r>
              <a:rPr lang="en-GB" altLang="en-US" sz="1150" b="1" dirty="0">
                <a:latin typeface="Arial" panose="020B0604020202020204" pitchFamily="34" charset="0"/>
                <a:cs typeface="Arial" panose="020B0604020202020204" pitchFamily="34" charset="0"/>
              </a:rPr>
              <a:t>had the highest number of breaches. At a service level, 747 (884 last month) of the 1,000 patients over 52 weeks are in CYP Speech &amp; Language service – 712 of which are at Y&amp;SFT.  HDFT pressures are on Nursing Therapy Support for LTC: Respiratory/COPD service and Rehabilitation Services (integrated).</a:t>
            </a:r>
          </a:p>
          <a:p>
            <a:pPr eaLnBrk="1" hangingPunct="1"/>
            <a:r>
              <a:rPr lang="en-US" altLang="en-US" sz="1150" b="1" dirty="0">
                <a:solidFill>
                  <a:srgbClr val="2E2E2D"/>
                </a:solidFill>
                <a:latin typeface="Arial" panose="020B0604020202020204" pitchFamily="34" charset="0"/>
                <a:cs typeface="Arial" panose="020B0604020202020204" pitchFamily="34" charset="0"/>
              </a:rPr>
              <a:t>Overall waiting list size </a:t>
            </a:r>
            <a:r>
              <a:rPr lang="en-US" altLang="en-US" sz="1150" dirty="0">
                <a:solidFill>
                  <a:srgbClr val="2E2E2D"/>
                </a:solidFill>
                <a:latin typeface="Arial" panose="020B0604020202020204" pitchFamily="34" charset="0"/>
                <a:cs typeface="Arial" panose="020B0604020202020204" pitchFamily="34" charset="0"/>
              </a:rPr>
              <a:t>stands at 22,445, an increase of 560 from July. This is now showing significant change of a worsening nature. The trend is being driven by worsening nature at York.</a:t>
            </a:r>
            <a:endParaRPr lang="en-US" altLang="en-US" sz="1150" dirty="0">
              <a:solidFill>
                <a:srgbClr val="2E2E2D"/>
              </a:solidFill>
              <a:highlight>
                <a:srgbClr val="FFFF00"/>
              </a:highlight>
              <a:latin typeface="Arial" panose="020B0604020202020204" pitchFamily="34" charset="0"/>
              <a:cs typeface="Arial" panose="020B0604020202020204" pitchFamily="34" charset="0"/>
            </a:endParaRPr>
          </a:p>
          <a:p>
            <a:pPr eaLnBrk="1" hangingPunct="1"/>
            <a:endParaRPr lang="en-US" sz="1150" b="1" dirty="0">
              <a:highlight>
                <a:srgbClr val="FFFF00"/>
              </a:highlight>
              <a:latin typeface="Arial" panose="020B0604020202020204" pitchFamily="34" charset="0"/>
              <a:cs typeface="Arial" panose="020B0604020202020204" pitchFamily="34" charset="0"/>
            </a:endParaRPr>
          </a:p>
          <a:p>
            <a:pPr eaLnBrk="1" hangingPunct="1">
              <a:spcAft>
                <a:spcPts val="400"/>
              </a:spcAft>
            </a:pPr>
            <a:r>
              <a:rPr lang="en-US" sz="1150" b="1" dirty="0">
                <a:latin typeface="Arial" panose="020B0604020202020204" pitchFamily="34" charset="0"/>
                <a:cs typeface="Arial" panose="020B0604020202020204" pitchFamily="34" charset="0"/>
              </a:rPr>
              <a:t>Key Actions</a:t>
            </a:r>
          </a:p>
          <a:p>
            <a:pPr marL="171450" indent="-171450">
              <a:spcAft>
                <a:spcPts val="400"/>
              </a:spcAft>
              <a:buFont typeface="Arial" panose="020B0604020202020204" pitchFamily="34" charset="0"/>
              <a:buChar char="•"/>
            </a:pPr>
            <a:r>
              <a:rPr lang="en-US" sz="1150" dirty="0">
                <a:latin typeface="Arial" panose="020B0604020202020204" pitchFamily="34" charset="0"/>
                <a:cs typeface="Arial" panose="020B0604020202020204" pitchFamily="34" charset="0"/>
              </a:rPr>
              <a:t>All waits are escalated by the collaborative in monthly updates to place community leads for oversight and assurance.  </a:t>
            </a:r>
          </a:p>
          <a:p>
            <a:pPr marL="171450" indent="-171450">
              <a:spcAft>
                <a:spcPts val="400"/>
              </a:spcAft>
              <a:buFont typeface="Arial" panose="020B0604020202020204" pitchFamily="34" charset="0"/>
              <a:buChar char="•"/>
            </a:pPr>
            <a:r>
              <a:rPr lang="en-US" sz="1150" dirty="0" err="1">
                <a:latin typeface="Arial" panose="020B0604020202020204" pitchFamily="34" charset="0"/>
                <a:cs typeface="Arial" panose="020B0604020202020204" pitchFamily="34" charset="0"/>
              </a:rPr>
              <a:t>NLaG</a:t>
            </a:r>
            <a:r>
              <a:rPr lang="en-US" sz="1150" dirty="0">
                <a:latin typeface="Arial" panose="020B0604020202020204" pitchFamily="34" charset="0"/>
                <a:cs typeface="Arial" panose="020B0604020202020204" pitchFamily="34" charset="0"/>
              </a:rPr>
              <a:t> BI teams have rectified their CWL submission to include relevant services. This has resulted in a 16% growth in their waiting list from last month but now reflects accurately. </a:t>
            </a:r>
            <a:endParaRPr lang="en-US" sz="1150" dirty="0">
              <a:highlight>
                <a:srgbClr val="FFFF00"/>
              </a:highlight>
              <a:latin typeface="Arial" panose="020B0604020202020204" pitchFamily="34" charset="0"/>
              <a:cs typeface="Arial" panose="020B0604020202020204" pitchFamily="34" charset="0"/>
            </a:endParaRPr>
          </a:p>
          <a:p>
            <a:pPr marL="171450" indent="-171450">
              <a:spcAft>
                <a:spcPts val="400"/>
              </a:spcAft>
              <a:buFont typeface="Arial" panose="020B0604020202020204" pitchFamily="34" charset="0"/>
              <a:buChar char="•"/>
            </a:pPr>
            <a:r>
              <a:rPr lang="en-US" sz="1150" dirty="0">
                <a:latin typeface="Arial" panose="020B0604020202020204" pitchFamily="34" charset="0"/>
                <a:cs typeface="Arial" panose="020B0604020202020204" pitchFamily="34" charset="0"/>
              </a:rPr>
              <a:t>Work continues to collate the full picture of CYP SLT by the collab working with local places, however, due to historical commissioning contracts, some services have joint waiting lists which need to be validated and reviewed. </a:t>
            </a:r>
          </a:p>
          <a:p>
            <a:pPr marL="171450" indent="-171450">
              <a:spcAft>
                <a:spcPts val="400"/>
              </a:spcAft>
              <a:buFont typeface="Arial" panose="020B0604020202020204" pitchFamily="34" charset="0"/>
              <a:buChar char="•"/>
            </a:pPr>
            <a:r>
              <a:rPr lang="en-US" sz="1150" dirty="0">
                <a:latin typeface="Arial" panose="020B0604020202020204" pitchFamily="34" charset="0"/>
                <a:cs typeface="Arial" panose="020B0604020202020204" pitchFamily="34" charset="0"/>
              </a:rPr>
              <a:t>York Place Director has reached out to local HNY providers to understand if mutual aid for York’s CYP SLT service could be explored. At present, this is not something which is able to be carried forward due to clinical model and capacity differences. </a:t>
            </a:r>
          </a:p>
          <a:p>
            <a:pPr marL="171450" indent="-171450">
              <a:spcAft>
                <a:spcPts val="400"/>
              </a:spcAft>
              <a:buFont typeface="Arial" panose="020B0604020202020204" pitchFamily="34" charset="0"/>
              <a:buChar char="•"/>
            </a:pPr>
            <a:r>
              <a:rPr lang="en-US" sz="1150" dirty="0">
                <a:latin typeface="Arial"/>
                <a:cs typeface="Arial"/>
              </a:rPr>
              <a:t>The Community Collaborative are linked in with the regional and national community wait recovery </a:t>
            </a:r>
            <a:r>
              <a:rPr lang="en-US" sz="1150" dirty="0" err="1">
                <a:latin typeface="Arial"/>
                <a:cs typeface="Arial"/>
              </a:rPr>
              <a:t>programme</a:t>
            </a:r>
            <a:r>
              <a:rPr lang="en-US" sz="1150" dirty="0">
                <a:latin typeface="Arial"/>
                <a:cs typeface="Arial"/>
              </a:rPr>
              <a:t> and part of this work will look to develop nationally agreed community RTT standards. As such, the local access policy being developed by the Collab has paused and will be linked to the national </a:t>
            </a:r>
            <a:r>
              <a:rPr lang="en-US" sz="1150" dirty="0" err="1">
                <a:latin typeface="Arial"/>
                <a:cs typeface="Arial"/>
              </a:rPr>
              <a:t>programme</a:t>
            </a:r>
            <a:r>
              <a:rPr lang="en-US" sz="1150" dirty="0">
                <a:latin typeface="Arial"/>
                <a:cs typeface="Arial"/>
              </a:rPr>
              <a:t>. </a:t>
            </a:r>
          </a:p>
          <a:p>
            <a:pPr marL="171450" indent="-171450">
              <a:spcAft>
                <a:spcPts val="400"/>
              </a:spcAft>
              <a:buFont typeface="Arial" panose="020B0604020202020204" pitchFamily="34" charset="0"/>
              <a:buChar char="•"/>
            </a:pPr>
            <a:r>
              <a:rPr lang="en-US" sz="1150" dirty="0">
                <a:latin typeface="Arial"/>
                <a:cs typeface="Arial"/>
              </a:rPr>
              <a:t>Work is currently underway with the regional and national teams to understand if </a:t>
            </a:r>
            <a:r>
              <a:rPr lang="en-US" sz="1150" dirty="0" err="1">
                <a:latin typeface="Arial"/>
                <a:cs typeface="Arial"/>
              </a:rPr>
              <a:t>paediatric</a:t>
            </a:r>
            <a:r>
              <a:rPr lang="en-US" sz="1150" dirty="0">
                <a:latin typeface="Arial"/>
                <a:cs typeface="Arial"/>
              </a:rPr>
              <a:t> neuro assessment waits are to be included in the returns. </a:t>
            </a:r>
            <a:endParaRPr lang="en-US" sz="115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F2EC6B7D-C695-50BC-109B-E7E89800D1D1}"/>
              </a:ext>
            </a:extLst>
          </p:cNvPr>
          <p:cNvPicPr>
            <a:picLocks noChangeAspect="1"/>
          </p:cNvPicPr>
          <p:nvPr/>
        </p:nvPicPr>
        <p:blipFill rotWithShape="1">
          <a:blip r:embed="rId5"/>
          <a:srcRect l="1675" t="1626" r="1057" b="1002"/>
          <a:stretch/>
        </p:blipFill>
        <p:spPr>
          <a:xfrm>
            <a:off x="764624" y="1118285"/>
            <a:ext cx="3851560" cy="3753428"/>
          </a:xfrm>
          <a:prstGeom prst="rect">
            <a:avLst/>
          </a:prstGeom>
        </p:spPr>
      </p:pic>
    </p:spTree>
    <p:extLst>
      <p:ext uri="{BB962C8B-B14F-4D97-AF65-F5344CB8AC3E}">
        <p14:creationId xmlns:p14="http://schemas.microsoft.com/office/powerpoint/2010/main" val="1108712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D7E539-3BA9-D8A9-714C-792E5B1F44A3}"/>
              </a:ext>
            </a:extLst>
          </p:cNvPr>
          <p:cNvPicPr>
            <a:picLocks noChangeAspect="1"/>
          </p:cNvPicPr>
          <p:nvPr/>
        </p:nvPicPr>
        <p:blipFill>
          <a:blip r:embed="rId3"/>
          <a:stretch>
            <a:fillRect/>
          </a:stretch>
        </p:blipFill>
        <p:spPr>
          <a:xfrm>
            <a:off x="1" y="-1809"/>
            <a:ext cx="3204516" cy="578654"/>
          </a:xfrm>
          <a:prstGeom prst="rect">
            <a:avLst/>
          </a:prstGeom>
        </p:spPr>
      </p:pic>
      <p:sp>
        <p:nvSpPr>
          <p:cNvPr id="2" name="TextBox 1">
            <a:extLst>
              <a:ext uri="{FF2B5EF4-FFF2-40B4-BE49-F238E27FC236}">
                <a16:creationId xmlns:a16="http://schemas.microsoft.com/office/drawing/2014/main" id="{59F086C6-A6B0-AE41-88B8-CE2D838ED1F3}"/>
              </a:ext>
            </a:extLst>
          </p:cNvPr>
          <p:cNvSpPr txBox="1"/>
          <p:nvPr/>
        </p:nvSpPr>
        <p:spPr>
          <a:xfrm>
            <a:off x="177618" y="663412"/>
            <a:ext cx="5151944" cy="400110"/>
          </a:xfrm>
          <a:prstGeom prst="rect">
            <a:avLst/>
          </a:prstGeom>
          <a:noFill/>
        </p:spPr>
        <p:txBody>
          <a:bodyPr wrap="square" rtlCol="0">
            <a:spAutoFit/>
          </a:bodyPr>
          <a:lstStyle/>
          <a:p>
            <a:pPr algn="ctr"/>
            <a:r>
              <a:rPr lang="en-GB" sz="2000" b="1"/>
              <a:t>Key Indicator: Dementia Diagnosis Rate</a:t>
            </a:r>
          </a:p>
        </p:txBody>
      </p:sp>
      <p:sp>
        <p:nvSpPr>
          <p:cNvPr id="12" name="Rectangle 11">
            <a:extLst>
              <a:ext uri="{FF2B5EF4-FFF2-40B4-BE49-F238E27FC236}">
                <a16:creationId xmlns:a16="http://schemas.microsoft.com/office/drawing/2014/main" id="{12261ADA-D4D2-AF61-3652-90301B5A4A0D}"/>
              </a:ext>
            </a:extLst>
          </p:cNvPr>
          <p:cNvSpPr/>
          <p:nvPr/>
        </p:nvSpPr>
        <p:spPr>
          <a:xfrm>
            <a:off x="5426653" y="820978"/>
            <a:ext cx="6600781" cy="5947550"/>
          </a:xfrm>
          <a:prstGeom prst="rect">
            <a:avLst/>
          </a:prstGeom>
          <a:solidFill>
            <a:srgbClr val="F1D7E8"/>
          </a:solidFill>
          <a:ln>
            <a:solidFill>
              <a:srgbClr val="DEEB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8C67715A-1CA9-083A-5878-C31836881961}"/>
              </a:ext>
            </a:extLst>
          </p:cNvPr>
          <p:cNvSpPr txBox="1"/>
          <p:nvPr/>
        </p:nvSpPr>
        <p:spPr>
          <a:xfrm>
            <a:off x="9678415" y="190950"/>
            <a:ext cx="1790875" cy="523220"/>
          </a:xfrm>
          <a:prstGeom prst="rect">
            <a:avLst/>
          </a:prstGeom>
          <a:noFill/>
        </p:spPr>
        <p:txBody>
          <a:bodyPr wrap="none" rtlCol="0">
            <a:spAutoFit/>
          </a:bodyPr>
          <a:lstStyle/>
          <a:p>
            <a:r>
              <a:rPr lang="en-GB" sz="2800" b="1" dirty="0">
                <a:solidFill>
                  <a:srgbClr val="243774"/>
                </a:solidFill>
                <a:latin typeface="Arial" panose="020B0604020202020204" pitchFamily="34" charset="0"/>
                <a:cs typeface="Arial" panose="020B0604020202020204" pitchFamily="34" charset="0"/>
              </a:rPr>
              <a:t>Dementia</a:t>
            </a:r>
          </a:p>
        </p:txBody>
      </p:sp>
      <p:grpSp>
        <p:nvGrpSpPr>
          <p:cNvPr id="9" name="Group 8">
            <a:extLst>
              <a:ext uri="{FF2B5EF4-FFF2-40B4-BE49-F238E27FC236}">
                <a16:creationId xmlns:a16="http://schemas.microsoft.com/office/drawing/2014/main" id="{9BF858A1-D230-25EC-D3A7-350635EB69A5}"/>
              </a:ext>
            </a:extLst>
          </p:cNvPr>
          <p:cNvGrpSpPr/>
          <p:nvPr/>
        </p:nvGrpSpPr>
        <p:grpSpPr>
          <a:xfrm>
            <a:off x="11424906" y="89949"/>
            <a:ext cx="678357" cy="652504"/>
            <a:chOff x="9894056" y="716673"/>
            <a:chExt cx="678357" cy="652504"/>
          </a:xfrm>
        </p:grpSpPr>
        <p:sp>
          <p:nvSpPr>
            <p:cNvPr id="11" name="Flowchart: Connector 10">
              <a:extLst>
                <a:ext uri="{FF2B5EF4-FFF2-40B4-BE49-F238E27FC236}">
                  <a16:creationId xmlns:a16="http://schemas.microsoft.com/office/drawing/2014/main" id="{25FC69D0-1E57-FE85-7A01-6827F1A46152}"/>
                </a:ext>
              </a:extLst>
            </p:cNvPr>
            <p:cNvSpPr/>
            <p:nvPr/>
          </p:nvSpPr>
          <p:spPr>
            <a:xfrm>
              <a:off x="9894056" y="716673"/>
              <a:ext cx="678357" cy="652504"/>
            </a:xfrm>
            <a:prstGeom prst="flowChartConnector">
              <a:avLst/>
            </a:prstGeom>
            <a:solidFill>
              <a:srgbClr val="F1D7E8"/>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A black background with a black square&#10;&#10;Description automatically generated with medium confidence">
              <a:extLst>
                <a:ext uri="{FF2B5EF4-FFF2-40B4-BE49-F238E27FC236}">
                  <a16:creationId xmlns:a16="http://schemas.microsoft.com/office/drawing/2014/main" id="{C52E33DA-7B24-D87D-5231-8EBEE0C592EC}"/>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9977556" y="804911"/>
              <a:ext cx="511355" cy="495223"/>
            </a:xfrm>
            <a:prstGeom prst="rect">
              <a:avLst/>
            </a:prstGeom>
          </p:spPr>
        </p:pic>
      </p:grpSp>
      <p:sp>
        <p:nvSpPr>
          <p:cNvPr id="5" name="TextBox 4">
            <a:extLst>
              <a:ext uri="{FF2B5EF4-FFF2-40B4-BE49-F238E27FC236}">
                <a16:creationId xmlns:a16="http://schemas.microsoft.com/office/drawing/2014/main" id="{2A97C223-9880-2AD9-5449-06D4E4B296CB}"/>
              </a:ext>
            </a:extLst>
          </p:cNvPr>
          <p:cNvSpPr txBox="1"/>
          <p:nvPr/>
        </p:nvSpPr>
        <p:spPr>
          <a:xfrm>
            <a:off x="264160" y="5197340"/>
            <a:ext cx="5223063" cy="1618392"/>
          </a:xfrm>
          <a:prstGeom prst="rect">
            <a:avLst/>
          </a:prstGeom>
          <a:noFill/>
          <a:ln w="19050">
            <a:noFill/>
          </a:ln>
        </p:spPr>
        <p:txBody>
          <a:bodyPr wrap="square" rtlCol="0">
            <a:spAutoFit/>
          </a:bodyPr>
          <a:lstStyle/>
          <a:p>
            <a:pPr>
              <a:spcAft>
                <a:spcPts val="400"/>
              </a:spcAft>
            </a:pPr>
            <a:r>
              <a:rPr lang="en-GB" sz="1200" b="1">
                <a:solidFill>
                  <a:srgbClr val="243774"/>
                </a:solidFill>
                <a:latin typeface="Arial" panose="020B0604020202020204" pitchFamily="34" charset="0"/>
                <a:cs typeface="Arial" panose="020B0604020202020204" pitchFamily="34" charset="0"/>
              </a:rPr>
              <a:t>How does indicator link to long term priorities:</a:t>
            </a:r>
          </a:p>
          <a:p>
            <a:pPr>
              <a:spcAft>
                <a:spcPts val="400"/>
              </a:spcAft>
            </a:pPr>
            <a:r>
              <a:rPr lang="en-GB" sz="1150">
                <a:latin typeface="Arial" panose="020B0604020202020204" pitchFamily="34" charset="0"/>
                <a:cs typeface="Arial" panose="020B0604020202020204" pitchFamily="34" charset="0"/>
              </a:rPr>
              <a:t>Improving Dementia Diagnosis Rate directly supports the ICB long term ambition of Transforming people’s health and care experiences and outcomes. </a:t>
            </a:r>
          </a:p>
          <a:p>
            <a:pPr>
              <a:spcAft>
                <a:spcPts val="400"/>
              </a:spcAft>
            </a:pPr>
            <a:r>
              <a:rPr lang="en-GB" sz="1150">
                <a:latin typeface="Arial" panose="020B0604020202020204" pitchFamily="34" charset="0"/>
                <a:cs typeface="Arial" panose="020B0604020202020204" pitchFamily="34" charset="0"/>
              </a:rPr>
              <a:t>Earlier diagnosis of often vulnerable patient’s empowers patients and their families and carers to take control of their situation, leading to better management of the disease, better time to plan and therefore an enhanced quality of life.</a:t>
            </a:r>
            <a:endParaRPr lang="en-GB" sz="1200" b="1">
              <a:solidFill>
                <a:srgbClr val="243774"/>
              </a:solidFill>
              <a:latin typeface="Trebuchet MS" panose="020B0603020202020204" pitchFamily="34" charset="0"/>
            </a:endParaRPr>
          </a:p>
        </p:txBody>
      </p:sp>
      <p:sp>
        <p:nvSpPr>
          <p:cNvPr id="3" name="TextBox 2">
            <a:extLst>
              <a:ext uri="{FF2B5EF4-FFF2-40B4-BE49-F238E27FC236}">
                <a16:creationId xmlns:a16="http://schemas.microsoft.com/office/drawing/2014/main" id="{3EF1F339-5376-24D7-548B-3CF15B70DC46}"/>
              </a:ext>
            </a:extLst>
          </p:cNvPr>
          <p:cNvSpPr txBox="1"/>
          <p:nvPr/>
        </p:nvSpPr>
        <p:spPr>
          <a:xfrm>
            <a:off x="5361336" y="730343"/>
            <a:ext cx="6501188" cy="5842625"/>
          </a:xfrm>
          <a:prstGeom prst="rect">
            <a:avLst/>
          </a:prstGeom>
          <a:noFill/>
        </p:spPr>
        <p:txBody>
          <a:bodyPr wrap="square" rtlCol="0">
            <a:spAutoFit/>
          </a:bodyPr>
          <a:lstStyle/>
          <a:p>
            <a:pPr>
              <a:spcAft>
                <a:spcPts val="600"/>
              </a:spcAft>
            </a:pPr>
            <a:r>
              <a:rPr lang="en-GB" b="1" dirty="0">
                <a:solidFill>
                  <a:srgbClr val="243774"/>
                </a:solidFill>
                <a:latin typeface="Arial" panose="020B0604020202020204" pitchFamily="34" charset="0"/>
                <a:cs typeface="Arial" panose="020B0604020202020204" pitchFamily="34" charset="0"/>
              </a:rPr>
              <a:t>Dementia Escalation Points</a:t>
            </a:r>
          </a:p>
          <a:p>
            <a:pPr algn="l">
              <a:spcAft>
                <a:spcPts val="400"/>
              </a:spcAft>
            </a:pPr>
            <a:r>
              <a:rPr lang="en-GB" sz="1150" b="0" i="0" dirty="0">
                <a:effectLst/>
                <a:latin typeface="Arial" panose="020B0604020202020204" pitchFamily="34" charset="0"/>
                <a:cs typeface="Arial" panose="020B0604020202020204" pitchFamily="34" charset="0"/>
              </a:rPr>
              <a:t>The dementia diagnosis rate for the ICB in August was </a:t>
            </a:r>
            <a:r>
              <a:rPr lang="en-GB" sz="1150" b="1" i="0" dirty="0">
                <a:effectLst/>
                <a:latin typeface="Arial" panose="020B0604020202020204" pitchFamily="34" charset="0"/>
                <a:cs typeface="Arial" panose="020B0604020202020204" pitchFamily="34" charset="0"/>
              </a:rPr>
              <a:t>59.8%, which is below the ICB plan target of 60.6%. </a:t>
            </a:r>
            <a:r>
              <a:rPr lang="en-GB" sz="1150" b="0" i="0" dirty="0">
                <a:effectLst/>
                <a:latin typeface="Arial" panose="020B0604020202020204" pitchFamily="34" charset="0"/>
                <a:cs typeface="Arial" panose="020B0604020202020204" pitchFamily="34" charset="0"/>
              </a:rPr>
              <a:t>Performance is </a:t>
            </a:r>
            <a:r>
              <a:rPr lang="en-GB" sz="1150" dirty="0">
                <a:latin typeface="Arial" panose="020B0604020202020204" pitchFamily="34" charset="0"/>
                <a:cs typeface="Arial" panose="020B0604020202020204" pitchFamily="34" charset="0"/>
              </a:rPr>
              <a:t>consistently at or above </a:t>
            </a:r>
            <a:r>
              <a:rPr lang="en-GB" sz="1150" b="0" i="0" dirty="0">
                <a:effectLst/>
                <a:latin typeface="Arial" panose="020B0604020202020204" pitchFamily="34" charset="0"/>
                <a:cs typeface="Arial" panose="020B0604020202020204" pitchFamily="34" charset="0"/>
              </a:rPr>
              <a:t>the upper control limit and therefore demonstrates special cause </a:t>
            </a:r>
            <a:r>
              <a:rPr lang="en-GB" sz="1150" b="1" i="0" dirty="0">
                <a:effectLst/>
                <a:latin typeface="Arial" panose="020B0604020202020204" pitchFamily="34" charset="0"/>
                <a:cs typeface="Arial" panose="020B0604020202020204" pitchFamily="34" charset="0"/>
              </a:rPr>
              <a:t>variation of an improving nature. </a:t>
            </a:r>
            <a:r>
              <a:rPr lang="en-GB" sz="1150" b="0" i="0" dirty="0">
                <a:effectLst/>
                <a:latin typeface="Arial" panose="020B0604020202020204" pitchFamily="34" charset="0"/>
                <a:cs typeface="Arial" panose="020B0604020202020204" pitchFamily="34" charset="0"/>
              </a:rPr>
              <a:t>However, even with the improved performance, the </a:t>
            </a:r>
            <a:r>
              <a:rPr lang="en-GB" sz="1150" b="1" i="0" dirty="0">
                <a:effectLst/>
                <a:latin typeface="Arial" panose="020B0604020202020204" pitchFamily="34" charset="0"/>
                <a:cs typeface="Arial" panose="020B0604020202020204" pitchFamily="34" charset="0"/>
              </a:rPr>
              <a:t>ICB remains adrift from the national target and planning expectation of 66.7%</a:t>
            </a:r>
            <a:r>
              <a:rPr lang="en-GB" sz="1150" dirty="0">
                <a:latin typeface="Arial" panose="020B0604020202020204" pitchFamily="34" charset="0"/>
                <a:cs typeface="Arial" panose="020B0604020202020204" pitchFamily="34" charset="0"/>
              </a:rPr>
              <a:t>, and the ICB target for 2024/25 of 62.5% by March 2025.</a:t>
            </a:r>
            <a:endParaRPr lang="en-GB" sz="1150" b="0" i="0" dirty="0">
              <a:effectLst/>
              <a:latin typeface="Arial" panose="020B0604020202020204" pitchFamily="34" charset="0"/>
              <a:cs typeface="Arial" panose="020B0604020202020204" pitchFamily="34" charset="0"/>
            </a:endParaRPr>
          </a:p>
          <a:p>
            <a:pPr>
              <a:spcAft>
                <a:spcPts val="400"/>
              </a:spcAft>
            </a:pPr>
            <a:r>
              <a:rPr lang="en-GB" sz="1150" b="0" i="0" dirty="0">
                <a:effectLst/>
                <a:latin typeface="Arial" panose="020B0604020202020204" pitchFamily="34" charset="0"/>
                <a:cs typeface="Arial" panose="020B0604020202020204" pitchFamily="34" charset="0"/>
              </a:rPr>
              <a:t>Performance is variable across the Places within the ICB; NE Lincs 67.4</a:t>
            </a:r>
            <a:r>
              <a:rPr lang="en-GB" sz="1150" dirty="0">
                <a:latin typeface="Arial" panose="020B0604020202020204" pitchFamily="34" charset="0"/>
                <a:cs typeface="Arial" panose="020B0604020202020204" pitchFamily="34" charset="0"/>
              </a:rPr>
              <a:t>%, </a:t>
            </a:r>
            <a:r>
              <a:rPr lang="en-GB" sz="1150" b="0" i="0" dirty="0">
                <a:effectLst/>
                <a:latin typeface="Arial" panose="020B0604020202020204" pitchFamily="34" charset="0"/>
                <a:cs typeface="Arial" panose="020B0604020202020204" pitchFamily="34" charset="0"/>
              </a:rPr>
              <a:t>Hull 66.6%, </a:t>
            </a:r>
            <a:r>
              <a:rPr lang="en-GB" sz="1150" dirty="0">
                <a:latin typeface="Arial" panose="020B0604020202020204" pitchFamily="34" charset="0"/>
                <a:cs typeface="Arial" panose="020B0604020202020204" pitchFamily="34" charset="0"/>
              </a:rPr>
              <a:t>East Riding 59.8%, North </a:t>
            </a:r>
            <a:r>
              <a:rPr lang="en-GB" sz="1150" b="0" i="0" dirty="0">
                <a:effectLst/>
                <a:latin typeface="Arial" panose="020B0604020202020204" pitchFamily="34" charset="0"/>
                <a:cs typeface="Arial" panose="020B0604020202020204" pitchFamily="34" charset="0"/>
              </a:rPr>
              <a:t>Yorks 58.8%, North Lincs 58.3%, and Vale </a:t>
            </a:r>
            <a:r>
              <a:rPr lang="en-GB" sz="1150" i="0" dirty="0">
                <a:effectLst/>
                <a:latin typeface="Arial" panose="020B0604020202020204" pitchFamily="34" charset="0"/>
                <a:cs typeface="Arial" panose="020B0604020202020204" pitchFamily="34" charset="0"/>
              </a:rPr>
              <a:t>of York 52.6%.  NE Lincs, North Lincs and East Riding are all showing special cause variation of an improving nature.  </a:t>
            </a:r>
            <a:r>
              <a:rPr lang="en-GB" sz="1150" b="1" i="0" dirty="0">
                <a:effectLst/>
                <a:latin typeface="Arial" panose="020B0604020202020204" pitchFamily="34" charset="0"/>
                <a:cs typeface="Arial" panose="020B0604020202020204" pitchFamily="34" charset="0"/>
              </a:rPr>
              <a:t>York did achieve plan, but they are showing special cause variation of a concernin</a:t>
            </a:r>
            <a:r>
              <a:rPr lang="en-GB" sz="1150" b="1" dirty="0">
                <a:latin typeface="Arial" panose="020B0604020202020204" pitchFamily="34" charset="0"/>
                <a:cs typeface="Arial" panose="020B0604020202020204" pitchFamily="34" charset="0"/>
              </a:rPr>
              <a:t>g nature and are a </a:t>
            </a:r>
            <a:r>
              <a:rPr lang="en-GB" sz="1150" b="1" i="0" dirty="0">
                <a:effectLst/>
                <a:latin typeface="Arial" panose="020B0604020202020204" pitchFamily="34" charset="0"/>
                <a:cs typeface="Arial" panose="020B0604020202020204" pitchFamily="34" charset="0"/>
              </a:rPr>
              <a:t>national outlier. </a:t>
            </a:r>
            <a:r>
              <a:rPr lang="en-GB" sz="1150" dirty="0">
                <a:latin typeface="Arial" panose="020B0604020202020204" pitchFamily="34" charset="0"/>
                <a:cs typeface="Arial" panose="020B0604020202020204" pitchFamily="34" charset="0"/>
              </a:rPr>
              <a:t>A detailed understanding at a practice level is available and being worked through, and further information was provided to the September SOAG on how this affects patients and other sectors.</a:t>
            </a:r>
            <a:endParaRPr lang="en-GB" sz="1150" i="0" dirty="0">
              <a:effectLst/>
              <a:latin typeface="Arial" panose="020B0604020202020204" pitchFamily="34" charset="0"/>
              <a:cs typeface="Arial" panose="020B0604020202020204" pitchFamily="34" charset="0"/>
            </a:endParaRPr>
          </a:p>
          <a:p>
            <a:r>
              <a:rPr lang="en-US" altLang="en-US" sz="1150" b="1" dirty="0">
                <a:latin typeface="Arial" panose="020B0604020202020204" pitchFamily="34" charset="0"/>
                <a:cs typeface="Arial" panose="020B0604020202020204" pitchFamily="34" charset="0"/>
              </a:rPr>
              <a:t>Key Actions</a:t>
            </a:r>
            <a:r>
              <a:rPr lang="en-GB" sz="1150" dirty="0">
                <a:effectLst/>
                <a:latin typeface="Arial" panose="020B0604020202020204" pitchFamily="34" charset="0"/>
                <a:ea typeface="Calibri" panose="020F0502020204030204" pitchFamily="34" charset="0"/>
                <a:cs typeface="Arial" panose="020B0604020202020204" pitchFamily="34" charset="0"/>
              </a:rPr>
              <a:t> </a:t>
            </a:r>
          </a:p>
          <a:p>
            <a:pPr marL="171450" indent="-171450">
              <a:buFont typeface="Arial" panose="020B0604020202020204" pitchFamily="34" charset="0"/>
              <a:buChar char="•"/>
            </a:pPr>
            <a:r>
              <a:rPr lang="en-GB" sz="1150" dirty="0">
                <a:effectLst/>
                <a:latin typeface="Arial" panose="020B0604020202020204" pitchFamily="34" charset="0"/>
                <a:ea typeface="Calibri" panose="020F0502020204030204" pitchFamily="34" charset="0"/>
                <a:cs typeface="Arial" panose="020B0604020202020204" pitchFamily="34" charset="0"/>
              </a:rPr>
              <a:t>A dementia briefing paper has been completed to support the request for SDF to address diagnosis rates and wait times. This outlines the </a:t>
            </a:r>
            <a:r>
              <a:rPr lang="en-GB" sz="1150" dirty="0">
                <a:latin typeface="Arial" panose="020B0604020202020204" pitchFamily="34" charset="0"/>
                <a:ea typeface="Calibri" panose="020F0502020204030204" pitchFamily="34" charset="0"/>
                <a:cs typeface="Arial" panose="020B0604020202020204" pitchFamily="34" charset="0"/>
              </a:rPr>
              <a:t>priority planning intentions and the relevant supporting evidence. Approved by MHLDA Executive Strategic Leadership Group. </a:t>
            </a:r>
            <a:r>
              <a:rPr lang="en-GB" sz="1150" b="1" dirty="0">
                <a:effectLst/>
                <a:latin typeface="Arial" panose="020B0604020202020204" pitchFamily="34" charset="0"/>
                <a:ea typeface="Calibri" panose="020F0502020204030204" pitchFamily="34" charset="0"/>
                <a:cs typeface="Arial" panose="020B0604020202020204" pitchFamily="34" charset="0"/>
              </a:rPr>
              <a:t>Awaiting ICB approval. Once approved, NYY/TEWV &amp; HTFT/ER can mobilise plans to address long waits and low DDR.</a:t>
            </a:r>
          </a:p>
          <a:p>
            <a:pPr marL="171450" indent="-171450">
              <a:buFont typeface="Arial" panose="020B0604020202020204" pitchFamily="34" charset="0"/>
              <a:buChar char="•"/>
            </a:pPr>
            <a:r>
              <a:rPr lang="en-GB" altLang="en-US" sz="1150" dirty="0">
                <a:latin typeface="Arial" panose="020B0604020202020204" pitchFamily="34" charset="0"/>
                <a:cs typeface="Arial" panose="020B0604020202020204" pitchFamily="34" charset="0"/>
              </a:rPr>
              <a:t>Current QI project to cleanse the GP registers to resolve coding issues and identify additional possible diagnoses. Continues to progress and searches of York practices have commenced.</a:t>
            </a:r>
          </a:p>
          <a:p>
            <a:pPr marL="171450" indent="-171450">
              <a:buFont typeface="Arial" panose="020B0604020202020204" pitchFamily="34" charset="0"/>
              <a:buChar char="•"/>
            </a:pPr>
            <a:r>
              <a:rPr lang="en-US" altLang="en-US" sz="1150" dirty="0">
                <a:latin typeface="Arial" panose="020B0604020202020204" pitchFamily="34" charset="0"/>
                <a:cs typeface="Arial" panose="020B0604020202020204" pitchFamily="34" charset="0"/>
              </a:rPr>
              <a:t>5 year dementia strategy ‘Hope of a Live Still to be Lived’ approved by MHHDA Exec 27</a:t>
            </a:r>
            <a:r>
              <a:rPr lang="en-US" altLang="en-US" sz="1150" baseline="30000" dirty="0">
                <a:latin typeface="Arial" panose="020B0604020202020204" pitchFamily="34" charset="0"/>
                <a:cs typeface="Arial" panose="020B0604020202020204" pitchFamily="34" charset="0"/>
              </a:rPr>
              <a:t>th</a:t>
            </a:r>
            <a:r>
              <a:rPr lang="en-US" altLang="en-US" sz="1150" dirty="0">
                <a:latin typeface="Arial" panose="020B0604020202020204" pitchFamily="34" charset="0"/>
                <a:cs typeface="Arial" panose="020B0604020202020204" pitchFamily="34" charset="0"/>
              </a:rPr>
              <a:t> Sept. On agenda for ICB chief execs weekly meeting w/c 21</a:t>
            </a:r>
            <a:r>
              <a:rPr lang="en-US" altLang="en-US" sz="1150" baseline="30000" dirty="0">
                <a:latin typeface="Arial" panose="020B0604020202020204" pitchFamily="34" charset="0"/>
                <a:cs typeface="Arial" panose="020B0604020202020204" pitchFamily="34" charset="0"/>
              </a:rPr>
              <a:t>st</a:t>
            </a:r>
            <a:r>
              <a:rPr lang="en-US" altLang="en-US" sz="1150" dirty="0">
                <a:latin typeface="Arial" panose="020B0604020202020204" pitchFamily="34" charset="0"/>
                <a:cs typeface="Arial" panose="020B0604020202020204" pitchFamily="34" charset="0"/>
              </a:rPr>
              <a:t> October. Has been fully coproduced and all interventions will support recovery of DDR and improve patient outcomes &amp; experience.  </a:t>
            </a:r>
          </a:p>
          <a:p>
            <a:pPr marL="171450" indent="-171450">
              <a:buFont typeface="Arial" panose="020B0604020202020204" pitchFamily="34" charset="0"/>
              <a:buChar char="•"/>
            </a:pPr>
            <a:r>
              <a:rPr lang="en-US" altLang="en-US" sz="1150" dirty="0">
                <a:latin typeface="Arial" panose="020B0604020202020204" pitchFamily="34" charset="0"/>
                <a:cs typeface="Arial" panose="020B0604020202020204" pitchFamily="34" charset="0"/>
              </a:rPr>
              <a:t>Hull DDR recovering and audit of outlier PCN being undertaken imminently. Expect to be above target by October DDR publication.</a:t>
            </a:r>
          </a:p>
          <a:p>
            <a:pPr marL="171450" indent="-171450">
              <a:buFont typeface="Arial" panose="020B0604020202020204" pitchFamily="34" charset="0"/>
              <a:buChar char="•"/>
            </a:pPr>
            <a:r>
              <a:rPr lang="en-US" altLang="en-US" sz="1150" dirty="0">
                <a:latin typeface="Arial" panose="020B0604020202020204" pitchFamily="34" charset="0"/>
                <a:cs typeface="Arial" panose="020B0604020202020204" pitchFamily="34" charset="0"/>
              </a:rPr>
              <a:t>One York PCN plans to review all MCI cases to establish potential new diagnoses, will be informed by QI project findings. </a:t>
            </a:r>
          </a:p>
          <a:p>
            <a:pPr marL="171450" indent="-171450">
              <a:buFont typeface="Arial" panose="020B0604020202020204" pitchFamily="34" charset="0"/>
              <a:buChar char="•"/>
            </a:pPr>
            <a:r>
              <a:rPr lang="en-US" altLang="en-US" sz="1150" dirty="0">
                <a:latin typeface="Arial" panose="020B0604020202020204" pitchFamily="34" charset="0"/>
                <a:cs typeface="Arial" panose="020B0604020202020204" pitchFamily="34" charset="0"/>
              </a:rPr>
              <a:t>Contact being made with the </a:t>
            </a:r>
            <a:r>
              <a:rPr lang="en-GB" sz="1100" dirty="0">
                <a:effectLst/>
                <a:latin typeface="Arial" panose="020B0604020202020204" pitchFamily="34" charset="0"/>
                <a:ea typeface="Calibri" panose="020F0502020204030204" pitchFamily="34" charset="0"/>
              </a:rPr>
              <a:t>GP Data, Extracts, Specifications and Analysis (GPDESA), </a:t>
            </a:r>
            <a:r>
              <a:rPr lang="en-US" sz="1100" dirty="0">
                <a:effectLst/>
                <a:latin typeface="Arial" panose="020B0604020202020204" pitchFamily="34" charset="0"/>
                <a:ea typeface="Calibri" panose="020F0502020204030204" pitchFamily="34" charset="0"/>
              </a:rPr>
              <a:t>Primary and Community Care Analysis  team to understand methodology in primary care to MAS referral data due to some potential data errors/inconsistencies. </a:t>
            </a:r>
            <a:endParaRPr lang="en-US" altLang="en-US" sz="11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CBDF3DD2-11F8-9D42-8B97-559612D4DFE2}"/>
              </a:ext>
            </a:extLst>
          </p:cNvPr>
          <p:cNvPicPr>
            <a:picLocks noChangeAspect="1"/>
          </p:cNvPicPr>
          <p:nvPr/>
        </p:nvPicPr>
        <p:blipFill>
          <a:blip r:embed="rId5"/>
          <a:stretch>
            <a:fillRect/>
          </a:stretch>
        </p:blipFill>
        <p:spPr>
          <a:xfrm>
            <a:off x="536303" y="1150089"/>
            <a:ext cx="4482012" cy="3988950"/>
          </a:xfrm>
          <a:prstGeom prst="rect">
            <a:avLst/>
          </a:prstGeom>
        </p:spPr>
      </p:pic>
    </p:spTree>
    <p:extLst>
      <p:ext uri="{BB962C8B-B14F-4D97-AF65-F5344CB8AC3E}">
        <p14:creationId xmlns:p14="http://schemas.microsoft.com/office/powerpoint/2010/main" val="2140244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D7E539-3BA9-D8A9-714C-792E5B1F44A3}"/>
              </a:ext>
            </a:extLst>
          </p:cNvPr>
          <p:cNvPicPr>
            <a:picLocks noChangeAspect="1"/>
          </p:cNvPicPr>
          <p:nvPr/>
        </p:nvPicPr>
        <p:blipFill>
          <a:blip r:embed="rId3"/>
          <a:stretch>
            <a:fillRect/>
          </a:stretch>
        </p:blipFill>
        <p:spPr>
          <a:xfrm>
            <a:off x="1" y="-1809"/>
            <a:ext cx="3204516" cy="578654"/>
          </a:xfrm>
          <a:prstGeom prst="rect">
            <a:avLst/>
          </a:prstGeom>
        </p:spPr>
      </p:pic>
      <p:sp>
        <p:nvSpPr>
          <p:cNvPr id="2" name="TextBox 1">
            <a:extLst>
              <a:ext uri="{FF2B5EF4-FFF2-40B4-BE49-F238E27FC236}">
                <a16:creationId xmlns:a16="http://schemas.microsoft.com/office/drawing/2014/main" id="{59F086C6-A6B0-AE41-88B8-CE2D838ED1F3}"/>
              </a:ext>
            </a:extLst>
          </p:cNvPr>
          <p:cNvSpPr txBox="1"/>
          <p:nvPr/>
        </p:nvSpPr>
        <p:spPr>
          <a:xfrm>
            <a:off x="177618" y="663412"/>
            <a:ext cx="5151944" cy="769441"/>
          </a:xfrm>
          <a:prstGeom prst="rect">
            <a:avLst/>
          </a:prstGeom>
          <a:noFill/>
        </p:spPr>
        <p:txBody>
          <a:bodyPr wrap="square" rtlCol="0">
            <a:spAutoFit/>
          </a:bodyPr>
          <a:lstStyle/>
          <a:p>
            <a:pPr algn="ctr"/>
            <a:r>
              <a:rPr lang="en-GB" sz="2000" b="1"/>
              <a:t>Key Indicator: </a:t>
            </a:r>
            <a:r>
              <a:rPr lang="en-GB" sz="2000"/>
              <a:t>I</a:t>
            </a:r>
            <a:r>
              <a:rPr lang="en-GB" sz="2000" b="0">
                <a:solidFill>
                  <a:schemeClr val="tx1"/>
                </a:solidFill>
              </a:rPr>
              <a:t>nappropriate OOA placements</a:t>
            </a:r>
          </a:p>
          <a:p>
            <a:pPr algn="ctr"/>
            <a:endParaRPr lang="en-GB" sz="2400" b="1"/>
          </a:p>
        </p:txBody>
      </p:sp>
      <p:sp>
        <p:nvSpPr>
          <p:cNvPr id="12" name="Rectangle 11">
            <a:extLst>
              <a:ext uri="{FF2B5EF4-FFF2-40B4-BE49-F238E27FC236}">
                <a16:creationId xmlns:a16="http://schemas.microsoft.com/office/drawing/2014/main" id="{12261ADA-D4D2-AF61-3652-90301B5A4A0D}"/>
              </a:ext>
            </a:extLst>
          </p:cNvPr>
          <p:cNvSpPr/>
          <p:nvPr/>
        </p:nvSpPr>
        <p:spPr>
          <a:xfrm>
            <a:off x="5423869" y="800484"/>
            <a:ext cx="6600781" cy="5947550"/>
          </a:xfrm>
          <a:prstGeom prst="rect">
            <a:avLst/>
          </a:prstGeom>
          <a:solidFill>
            <a:srgbClr val="DEF3F2"/>
          </a:solidFill>
          <a:ln>
            <a:solidFill>
              <a:srgbClr val="DEEB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F9B4E24-5779-74E3-7847-278DC680CD45}"/>
              </a:ext>
            </a:extLst>
          </p:cNvPr>
          <p:cNvSpPr txBox="1"/>
          <p:nvPr/>
        </p:nvSpPr>
        <p:spPr>
          <a:xfrm>
            <a:off x="6096000" y="148099"/>
            <a:ext cx="5497873" cy="523220"/>
          </a:xfrm>
          <a:prstGeom prst="rect">
            <a:avLst/>
          </a:prstGeom>
          <a:noFill/>
        </p:spPr>
        <p:txBody>
          <a:bodyPr wrap="square" rtlCol="0">
            <a:spAutoFit/>
          </a:bodyPr>
          <a:lstStyle/>
          <a:p>
            <a:r>
              <a:rPr lang="en-GB" sz="2800" b="1" dirty="0">
                <a:solidFill>
                  <a:srgbClr val="243774"/>
                </a:solidFill>
                <a:latin typeface="Arial" panose="020B0604020202020204" pitchFamily="34" charset="0"/>
                <a:cs typeface="Arial" panose="020B0604020202020204" pitchFamily="34" charset="0"/>
              </a:rPr>
              <a:t>Adult Out of Area Placements</a:t>
            </a:r>
          </a:p>
        </p:txBody>
      </p:sp>
      <p:grpSp>
        <p:nvGrpSpPr>
          <p:cNvPr id="9" name="Group 8">
            <a:extLst>
              <a:ext uri="{FF2B5EF4-FFF2-40B4-BE49-F238E27FC236}">
                <a16:creationId xmlns:a16="http://schemas.microsoft.com/office/drawing/2014/main" id="{48C6F250-C621-0D21-9EC0-D77FA828ED1C}"/>
              </a:ext>
            </a:extLst>
          </p:cNvPr>
          <p:cNvGrpSpPr/>
          <p:nvPr/>
        </p:nvGrpSpPr>
        <p:grpSpPr>
          <a:xfrm>
            <a:off x="11428816" y="80158"/>
            <a:ext cx="678359" cy="673762"/>
            <a:chOff x="7056845" y="4173514"/>
            <a:chExt cx="678359" cy="673762"/>
          </a:xfrm>
        </p:grpSpPr>
        <p:sp>
          <p:nvSpPr>
            <p:cNvPr id="11" name="Flowchart: Connector 10">
              <a:extLst>
                <a:ext uri="{FF2B5EF4-FFF2-40B4-BE49-F238E27FC236}">
                  <a16:creationId xmlns:a16="http://schemas.microsoft.com/office/drawing/2014/main" id="{80DC31D4-0102-BCA3-4005-0B3412735DED}"/>
                </a:ext>
              </a:extLst>
            </p:cNvPr>
            <p:cNvSpPr/>
            <p:nvPr/>
          </p:nvSpPr>
          <p:spPr>
            <a:xfrm>
              <a:off x="7056845" y="4173514"/>
              <a:ext cx="678359" cy="673762"/>
            </a:xfrm>
            <a:prstGeom prst="flowChartConnector">
              <a:avLst/>
            </a:prstGeom>
            <a:solidFill>
              <a:srgbClr val="DEF3F2"/>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A black background with a black square&#10;&#10;Description automatically generated with medium confidence">
              <a:extLst>
                <a:ext uri="{FF2B5EF4-FFF2-40B4-BE49-F238E27FC236}">
                  <a16:creationId xmlns:a16="http://schemas.microsoft.com/office/drawing/2014/main" id="{678276C7-244D-9AFC-256D-1FDC7D5B0778}"/>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7140346" y="4255490"/>
              <a:ext cx="511356" cy="511357"/>
            </a:xfrm>
            <a:prstGeom prst="rect">
              <a:avLst/>
            </a:prstGeom>
          </p:spPr>
        </p:pic>
      </p:grpSp>
      <p:sp>
        <p:nvSpPr>
          <p:cNvPr id="5" name="TextBox 4">
            <a:extLst>
              <a:ext uri="{FF2B5EF4-FFF2-40B4-BE49-F238E27FC236}">
                <a16:creationId xmlns:a16="http://schemas.microsoft.com/office/drawing/2014/main" id="{428BE9FD-45E4-47A3-C5F7-EC2212F427DF}"/>
              </a:ext>
            </a:extLst>
          </p:cNvPr>
          <p:cNvSpPr txBox="1"/>
          <p:nvPr/>
        </p:nvSpPr>
        <p:spPr>
          <a:xfrm>
            <a:off x="213858" y="4983846"/>
            <a:ext cx="5223063" cy="1810752"/>
          </a:xfrm>
          <a:prstGeom prst="rect">
            <a:avLst/>
          </a:prstGeom>
          <a:noFill/>
          <a:ln w="19050">
            <a:noFill/>
          </a:ln>
        </p:spPr>
        <p:txBody>
          <a:bodyPr wrap="square" rtlCol="0">
            <a:spAutoFit/>
          </a:bodyPr>
          <a:lstStyle/>
          <a:p>
            <a:pPr>
              <a:spcAft>
                <a:spcPts val="400"/>
              </a:spcAft>
            </a:pPr>
            <a:r>
              <a:rPr lang="en-GB" sz="1150" b="1">
                <a:latin typeface="Arial" panose="020B0604020202020204" pitchFamily="34" charset="0"/>
                <a:cs typeface="Arial" panose="020B0604020202020204" pitchFamily="34" charset="0"/>
              </a:rPr>
              <a:t>How does indicator link to long term priorities:</a:t>
            </a:r>
          </a:p>
          <a:p>
            <a:pPr>
              <a:spcAft>
                <a:spcPts val="400"/>
              </a:spcAft>
            </a:pPr>
            <a:r>
              <a:rPr lang="en-GB" sz="1150">
                <a:latin typeface="Arial" panose="020B0604020202020204" pitchFamily="34" charset="0"/>
                <a:cs typeface="Arial" panose="020B0604020202020204" pitchFamily="34" charset="0"/>
              </a:rPr>
              <a:t>Reducing inappropriate out of area placements directly supports the ICB long term ambition of Transforming people’s health and care experiences and outcomes. </a:t>
            </a:r>
          </a:p>
          <a:p>
            <a:pPr>
              <a:spcAft>
                <a:spcPts val="400"/>
              </a:spcAft>
            </a:pPr>
            <a:r>
              <a:rPr lang="en-GB" sz="1150">
                <a:latin typeface="Arial" panose="020B0604020202020204" pitchFamily="34" charset="0"/>
                <a:cs typeface="Arial" panose="020B0604020202020204" pitchFamily="34" charset="0"/>
              </a:rPr>
              <a:t>Transporting often vulnerable patient’s long distances out of area can often be poor experience and demonstrates a lack of local capacity and available services.  It has also been identified as one of the ten key priorities due to financial impact of having to fund inpatient stays over and above existing contracted provision.</a:t>
            </a:r>
          </a:p>
        </p:txBody>
      </p:sp>
      <p:sp>
        <p:nvSpPr>
          <p:cNvPr id="3" name="TextBox 2">
            <a:extLst>
              <a:ext uri="{FF2B5EF4-FFF2-40B4-BE49-F238E27FC236}">
                <a16:creationId xmlns:a16="http://schemas.microsoft.com/office/drawing/2014/main" id="{F1AC262B-CBF7-A7C2-6943-22D878EC92D7}"/>
              </a:ext>
            </a:extLst>
          </p:cNvPr>
          <p:cNvSpPr txBox="1"/>
          <p:nvPr/>
        </p:nvSpPr>
        <p:spPr>
          <a:xfrm>
            <a:off x="5436921" y="835896"/>
            <a:ext cx="6501188" cy="4980851"/>
          </a:xfrm>
          <a:prstGeom prst="rect">
            <a:avLst/>
          </a:prstGeom>
          <a:noFill/>
        </p:spPr>
        <p:txBody>
          <a:bodyPr wrap="square" rtlCol="0">
            <a:spAutoFit/>
          </a:bodyPr>
          <a:lstStyle/>
          <a:p>
            <a:pPr>
              <a:spcAft>
                <a:spcPts val="600"/>
              </a:spcAft>
            </a:pPr>
            <a:r>
              <a:rPr lang="en-GB" b="1" dirty="0">
                <a:solidFill>
                  <a:srgbClr val="7030A0"/>
                </a:solidFill>
                <a:latin typeface="Arial" panose="020B0604020202020204" pitchFamily="34" charset="0"/>
                <a:cs typeface="Arial" panose="020B0604020202020204" pitchFamily="34" charset="0"/>
              </a:rPr>
              <a:t>Mental Health OOA Escalation Points</a:t>
            </a:r>
          </a:p>
          <a:p>
            <a:pPr>
              <a:spcAft>
                <a:spcPts val="400"/>
              </a:spcAft>
            </a:pPr>
            <a:r>
              <a:rPr lang="en-GB" sz="1150" b="0" i="0" dirty="0">
                <a:effectLst/>
                <a:latin typeface="Arial" panose="020B0604020202020204" pitchFamily="34" charset="0"/>
                <a:cs typeface="Arial" panose="020B0604020202020204" pitchFamily="34" charset="0"/>
              </a:rPr>
              <a:t>The target for 2023/24 related to out of area bed days; for 2023/24 the key performance indicator has changed to inappropriate acute out of area placements.  T</a:t>
            </a:r>
            <a:r>
              <a:rPr lang="en-GB" sz="1150" b="1" i="0" dirty="0">
                <a:effectLst/>
                <a:latin typeface="Arial" panose="020B0604020202020204" pitchFamily="34" charset="0"/>
                <a:cs typeface="Arial" panose="020B0604020202020204" pitchFamily="34" charset="0"/>
              </a:rPr>
              <a:t>he performance in </a:t>
            </a:r>
            <a:r>
              <a:rPr lang="en-GB" sz="1150" b="1" dirty="0">
                <a:latin typeface="Arial" panose="020B0604020202020204" pitchFamily="34" charset="0"/>
                <a:cs typeface="Arial" panose="020B0604020202020204" pitchFamily="34" charset="0"/>
              </a:rPr>
              <a:t>August </a:t>
            </a:r>
            <a:r>
              <a:rPr lang="en-GB" sz="1150" b="1" i="0" dirty="0">
                <a:effectLst/>
                <a:latin typeface="Arial" panose="020B0604020202020204" pitchFamily="34" charset="0"/>
                <a:cs typeface="Arial" panose="020B0604020202020204" pitchFamily="34" charset="0"/>
              </a:rPr>
              <a:t>was 17 against a plan of 13</a:t>
            </a:r>
            <a:r>
              <a:rPr lang="en-GB" sz="1150" b="0" i="0" dirty="0">
                <a:effectLst/>
                <a:latin typeface="Arial" panose="020B0604020202020204" pitchFamily="34" charset="0"/>
                <a:cs typeface="Arial" panose="020B0604020202020204" pitchFamily="34" charset="0"/>
              </a:rPr>
              <a:t>. The performance has shown no significant change in the last twelve months with variation around the midpoint.</a:t>
            </a:r>
          </a:p>
          <a:p>
            <a:pPr>
              <a:spcAft>
                <a:spcPts val="600"/>
              </a:spcAft>
            </a:pPr>
            <a:r>
              <a:rPr lang="en-GB" sz="1150" dirty="0">
                <a:latin typeface="Arial" panose="020B0604020202020204" pitchFamily="34" charset="0"/>
                <a:cs typeface="Arial" panose="020B0604020202020204" pitchFamily="34" charset="0"/>
              </a:rPr>
              <a:t>There is variation at Place with majority of placements from </a:t>
            </a:r>
            <a:r>
              <a:rPr lang="en-GB" sz="1150" b="1" dirty="0">
                <a:latin typeface="Arial" panose="020B0604020202020204" pitchFamily="34" charset="0"/>
                <a:cs typeface="Arial" panose="020B0604020202020204" pitchFamily="34" charset="0"/>
              </a:rPr>
              <a:t>North Lincs (9) and Hull (4), </a:t>
            </a:r>
            <a:r>
              <a:rPr lang="en-GB" sz="1150" dirty="0">
                <a:latin typeface="Arial" panose="020B0604020202020204" pitchFamily="34" charset="0"/>
                <a:cs typeface="Arial" panose="020B0604020202020204" pitchFamily="34" charset="0"/>
              </a:rPr>
              <a:t>and at the time of the production of the report there are 2 unassigned patients.</a:t>
            </a:r>
          </a:p>
          <a:p>
            <a:pPr eaLnBrk="1" hangingPunct="1">
              <a:spcAft>
                <a:spcPts val="400"/>
              </a:spcAft>
            </a:pPr>
            <a:r>
              <a:rPr lang="en-US" altLang="en-US" sz="1150" b="1" dirty="0">
                <a:latin typeface="Arial" panose="020B0604020202020204" pitchFamily="34" charset="0"/>
                <a:cs typeface="Arial" panose="020B0604020202020204" pitchFamily="34" charset="0"/>
              </a:rPr>
              <a:t>Key Actions</a:t>
            </a:r>
          </a:p>
          <a:p>
            <a:pPr marL="171450" indent="-171450" eaLnBrk="1" hangingPunct="1">
              <a:spcAft>
                <a:spcPts val="600"/>
              </a:spcAft>
              <a:buFont typeface="Arial" panose="020B0604020202020204" pitchFamily="34" charset="0"/>
              <a:buChar char="•"/>
            </a:pPr>
            <a:r>
              <a:rPr lang="en-GB" sz="1150" dirty="0">
                <a:effectLst/>
                <a:latin typeface="Arial" panose="020B0604020202020204" pitchFamily="34" charset="0"/>
                <a:ea typeface="Calibri" panose="020F0502020204030204" pitchFamily="34" charset="0"/>
                <a:cs typeface="Arial" panose="020B0604020202020204" pitchFamily="34" charset="0"/>
              </a:rPr>
              <a:t>Confirmation for the allocation of Sustainable Development Funding (SDF) has now been received and priorities for the funding have been agreed, these include recruiting additional centralised short term case management capacity, development of a community rehabilitation service in NL and expanding the Hull/ER older adult's community and crisis teams, as well as developing an additional 4 functional beds. </a:t>
            </a:r>
          </a:p>
          <a:p>
            <a:pPr marL="171450" indent="-171450" eaLnBrk="1" hangingPunct="1">
              <a:spcAft>
                <a:spcPts val="600"/>
              </a:spcAft>
              <a:buFont typeface="Arial" panose="020B0604020202020204" pitchFamily="34" charset="0"/>
              <a:buChar char="•"/>
            </a:pPr>
            <a:r>
              <a:rPr lang="en-GB" sz="1150" dirty="0">
                <a:latin typeface="Arial" panose="020B0604020202020204" pitchFamily="34" charset="0"/>
                <a:cs typeface="Arial" panose="020B0604020202020204" pitchFamily="34" charset="0"/>
              </a:rPr>
              <a:t>Inpatient oversight &amp; assurance meeting took place 9</a:t>
            </a:r>
            <a:r>
              <a:rPr lang="en-GB" sz="1150" baseline="30000" dirty="0">
                <a:latin typeface="Arial" panose="020B0604020202020204" pitchFamily="34" charset="0"/>
                <a:cs typeface="Arial" panose="020B0604020202020204" pitchFamily="34" charset="0"/>
              </a:rPr>
              <a:t>th</a:t>
            </a:r>
            <a:r>
              <a:rPr lang="en-GB" sz="1150" dirty="0">
                <a:latin typeface="Arial" panose="020B0604020202020204" pitchFamily="34" charset="0"/>
                <a:cs typeface="Arial" panose="020B0604020202020204" pitchFamily="34" charset="0"/>
              </a:rPr>
              <a:t> Sept</a:t>
            </a:r>
          </a:p>
          <a:p>
            <a:pPr marL="171450" indent="-171450" algn="l">
              <a:spcAft>
                <a:spcPts val="600"/>
              </a:spcAft>
              <a:buFont typeface="Arial" panose="020B0604020202020204" pitchFamily="34" charset="0"/>
              <a:buChar char="•"/>
            </a:pPr>
            <a:r>
              <a:rPr lang="en-GB" sz="1150" b="0" i="0" dirty="0">
                <a:effectLst/>
                <a:latin typeface="Arial" panose="020B0604020202020204" pitchFamily="34" charset="0"/>
                <a:cs typeface="Arial" panose="020B0604020202020204" pitchFamily="34" charset="0"/>
              </a:rPr>
              <a:t>The HNY OOA dashboard is updated with data from providers and </a:t>
            </a:r>
            <a:r>
              <a:rPr lang="en-GB" sz="1150" dirty="0">
                <a:latin typeface="Arial" panose="020B0604020202020204" pitchFamily="34" charset="0"/>
                <a:cs typeface="Arial" panose="020B0604020202020204" pitchFamily="34" charset="0"/>
              </a:rPr>
              <a:t>Place </a:t>
            </a:r>
            <a:r>
              <a:rPr lang="en-GB" sz="1150" b="0" i="0" dirty="0">
                <a:effectLst/>
                <a:latin typeface="Arial" panose="020B0604020202020204" pitchFamily="34" charset="0"/>
                <a:cs typeface="Arial" panose="020B0604020202020204" pitchFamily="34" charset="0"/>
              </a:rPr>
              <a:t>and shows the monthly updated position for our OOA placements of all types including older adult acute, adult acute, Psychiatric Intensive Care Units (PICU), and rehabilitation. </a:t>
            </a:r>
          </a:p>
          <a:p>
            <a:pPr marL="171450" indent="-171450" algn="l">
              <a:spcAft>
                <a:spcPts val="600"/>
              </a:spcAft>
              <a:buFont typeface="Arial" panose="020B0604020202020204" pitchFamily="34" charset="0"/>
              <a:buChar char="•"/>
            </a:pPr>
            <a:r>
              <a:rPr lang="en-GB" sz="1150" dirty="0">
                <a:latin typeface="Arial" panose="020B0604020202020204" pitchFamily="34" charset="0"/>
                <a:cs typeface="Arial" panose="020B0604020202020204" pitchFamily="34" charset="0"/>
              </a:rPr>
              <a:t>System wide rehabilitation referral panel introduced to prevent further inappropriate OOA placements – 4 referrals to date, with potential alternative care being identified </a:t>
            </a:r>
          </a:p>
          <a:p>
            <a:pPr marL="171450" indent="-171450" algn="l">
              <a:spcAft>
                <a:spcPts val="600"/>
              </a:spcAft>
              <a:buFont typeface="Arial" panose="020B0604020202020204" pitchFamily="34" charset="0"/>
              <a:buChar char="•"/>
            </a:pPr>
            <a:r>
              <a:rPr lang="en-GB" sz="1150" dirty="0">
                <a:latin typeface="Arial" panose="020B0604020202020204" pitchFamily="34" charset="0"/>
                <a:cs typeface="Arial" panose="020B0604020202020204" pitchFamily="34" charset="0"/>
              </a:rPr>
              <a:t>Central OOA Audit panel commenced reviewing info provided by Independent Sector on individual placements to drive repatriation and ensure quality oversight </a:t>
            </a:r>
          </a:p>
          <a:p>
            <a:pPr marL="171450" indent="-171450">
              <a:spcAft>
                <a:spcPts val="600"/>
              </a:spcAft>
              <a:buFont typeface="Arial" panose="020B0604020202020204" pitchFamily="34" charset="0"/>
              <a:buChar char="•"/>
            </a:pPr>
            <a:r>
              <a:rPr lang="en-GB" sz="1150" dirty="0">
                <a:effectLst/>
                <a:latin typeface="Arial" panose="020B0604020202020204" pitchFamily="34" charset="0"/>
                <a:ea typeface="Times New Roman" panose="02020603050405020304" pitchFamily="18" charset="0"/>
                <a:cs typeface="Arial" panose="020B0604020202020204" pitchFamily="34" charset="0"/>
              </a:rPr>
              <a:t>LDA - proposed model in development and being explored to include the full HNY patch </a:t>
            </a:r>
          </a:p>
          <a:p>
            <a:pPr marL="171450" indent="-171450">
              <a:spcAft>
                <a:spcPts val="600"/>
              </a:spcAft>
              <a:buFont typeface="Arial" panose="020B0604020202020204" pitchFamily="34" charset="0"/>
              <a:buChar char="•"/>
            </a:pPr>
            <a:r>
              <a:rPr lang="en-GB" sz="1150" dirty="0">
                <a:effectLst/>
                <a:latin typeface="Arial" panose="020B0604020202020204" pitchFamily="34" charset="0"/>
                <a:ea typeface="Times New Roman" panose="02020603050405020304" pitchFamily="18" charset="0"/>
                <a:cs typeface="Arial" panose="020B0604020202020204" pitchFamily="34" charset="0"/>
              </a:rPr>
              <a:t>PICU provision under review across the patch </a:t>
            </a:r>
          </a:p>
        </p:txBody>
      </p:sp>
      <p:pic>
        <p:nvPicPr>
          <p:cNvPr id="7" name="Picture 6">
            <a:extLst>
              <a:ext uri="{FF2B5EF4-FFF2-40B4-BE49-F238E27FC236}">
                <a16:creationId xmlns:a16="http://schemas.microsoft.com/office/drawing/2014/main" id="{25AFF265-76E1-416E-A081-D3167EF1E56F}"/>
              </a:ext>
            </a:extLst>
          </p:cNvPr>
          <p:cNvPicPr>
            <a:picLocks noChangeAspect="1"/>
          </p:cNvPicPr>
          <p:nvPr/>
        </p:nvPicPr>
        <p:blipFill>
          <a:blip r:embed="rId5"/>
          <a:stretch>
            <a:fillRect/>
          </a:stretch>
        </p:blipFill>
        <p:spPr>
          <a:xfrm>
            <a:off x="213858" y="1129383"/>
            <a:ext cx="4199351" cy="3780744"/>
          </a:xfrm>
          <a:prstGeom prst="rect">
            <a:avLst/>
          </a:prstGeom>
        </p:spPr>
      </p:pic>
      <p:sp>
        <p:nvSpPr>
          <p:cNvPr id="6" name="TextBox 5">
            <a:extLst>
              <a:ext uri="{FF2B5EF4-FFF2-40B4-BE49-F238E27FC236}">
                <a16:creationId xmlns:a16="http://schemas.microsoft.com/office/drawing/2014/main" id="{AF19ECDD-E3B1-589C-3445-FC849B15C99F}"/>
              </a:ext>
            </a:extLst>
          </p:cNvPr>
          <p:cNvSpPr txBox="1"/>
          <p:nvPr/>
        </p:nvSpPr>
        <p:spPr>
          <a:xfrm>
            <a:off x="4507516" y="3537860"/>
            <a:ext cx="717627" cy="1446550"/>
          </a:xfrm>
          <a:prstGeom prst="rect">
            <a:avLst/>
          </a:prstGeom>
          <a:noFill/>
        </p:spPr>
        <p:txBody>
          <a:bodyPr wrap="square" rtlCol="0">
            <a:spAutoFit/>
          </a:bodyPr>
          <a:lstStyle/>
          <a:p>
            <a:r>
              <a:rPr lang="en-GB" sz="800" dirty="0"/>
              <a:t>There are 2 patients who had OOA that have not been assigned to a place at the time of production of the report</a:t>
            </a:r>
          </a:p>
        </p:txBody>
      </p:sp>
    </p:spTree>
    <p:extLst>
      <p:ext uri="{BB962C8B-B14F-4D97-AF65-F5344CB8AC3E}">
        <p14:creationId xmlns:p14="http://schemas.microsoft.com/office/powerpoint/2010/main" val="41077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D7E539-3BA9-D8A9-714C-792E5B1F44A3}"/>
              </a:ext>
            </a:extLst>
          </p:cNvPr>
          <p:cNvPicPr>
            <a:picLocks noChangeAspect="1"/>
          </p:cNvPicPr>
          <p:nvPr/>
        </p:nvPicPr>
        <p:blipFill>
          <a:blip r:embed="rId3"/>
          <a:stretch>
            <a:fillRect/>
          </a:stretch>
        </p:blipFill>
        <p:spPr>
          <a:xfrm>
            <a:off x="1" y="-1809"/>
            <a:ext cx="3204516" cy="578654"/>
          </a:xfrm>
          <a:prstGeom prst="rect">
            <a:avLst/>
          </a:prstGeom>
        </p:spPr>
      </p:pic>
      <p:sp>
        <p:nvSpPr>
          <p:cNvPr id="2" name="TextBox 1">
            <a:extLst>
              <a:ext uri="{FF2B5EF4-FFF2-40B4-BE49-F238E27FC236}">
                <a16:creationId xmlns:a16="http://schemas.microsoft.com/office/drawing/2014/main" id="{59F086C6-A6B0-AE41-88B8-CE2D838ED1F3}"/>
              </a:ext>
            </a:extLst>
          </p:cNvPr>
          <p:cNvSpPr txBox="1"/>
          <p:nvPr/>
        </p:nvSpPr>
        <p:spPr>
          <a:xfrm>
            <a:off x="220414" y="577346"/>
            <a:ext cx="5151944" cy="400110"/>
          </a:xfrm>
          <a:prstGeom prst="rect">
            <a:avLst/>
          </a:prstGeom>
          <a:noFill/>
        </p:spPr>
        <p:txBody>
          <a:bodyPr wrap="square" rtlCol="0">
            <a:spAutoFit/>
          </a:bodyPr>
          <a:lstStyle/>
          <a:p>
            <a:pPr algn="ctr"/>
            <a:r>
              <a:rPr lang="en-GB" sz="2000" b="1"/>
              <a:t>Key Indicator: CYP MH Services</a:t>
            </a:r>
          </a:p>
        </p:txBody>
      </p:sp>
      <p:sp>
        <p:nvSpPr>
          <p:cNvPr id="12" name="Rectangle 11">
            <a:extLst>
              <a:ext uri="{FF2B5EF4-FFF2-40B4-BE49-F238E27FC236}">
                <a16:creationId xmlns:a16="http://schemas.microsoft.com/office/drawing/2014/main" id="{12261ADA-D4D2-AF61-3652-90301B5A4A0D}"/>
              </a:ext>
            </a:extLst>
          </p:cNvPr>
          <p:cNvSpPr/>
          <p:nvPr/>
        </p:nvSpPr>
        <p:spPr>
          <a:xfrm>
            <a:off x="5423869" y="800484"/>
            <a:ext cx="6600781" cy="5947550"/>
          </a:xfrm>
          <a:prstGeom prst="rect">
            <a:avLst/>
          </a:prstGeom>
          <a:solidFill>
            <a:srgbClr val="EBBCA7"/>
          </a:solidFill>
          <a:ln>
            <a:solidFill>
              <a:srgbClr val="DEEB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9F2EF3CC-A572-1B31-478C-A1395D9E5CA0}"/>
              </a:ext>
            </a:extLst>
          </p:cNvPr>
          <p:cNvSpPr txBox="1"/>
          <p:nvPr/>
        </p:nvSpPr>
        <p:spPr>
          <a:xfrm>
            <a:off x="106498" y="5041721"/>
            <a:ext cx="5223063" cy="1795363"/>
          </a:xfrm>
          <a:prstGeom prst="rect">
            <a:avLst/>
          </a:prstGeom>
          <a:noFill/>
          <a:ln w="19050">
            <a:noFill/>
          </a:ln>
        </p:spPr>
        <p:txBody>
          <a:bodyPr wrap="square" rtlCol="0">
            <a:spAutoFit/>
          </a:bodyPr>
          <a:lstStyle/>
          <a:p>
            <a:pPr>
              <a:spcAft>
                <a:spcPts val="400"/>
              </a:spcAft>
            </a:pPr>
            <a:r>
              <a:rPr lang="en-GB" sz="1200" b="1" dirty="0">
                <a:solidFill>
                  <a:srgbClr val="243774"/>
                </a:solidFill>
                <a:latin typeface="Arial" panose="020B0604020202020204" pitchFamily="34" charset="0"/>
                <a:cs typeface="Arial" panose="020B0604020202020204" pitchFamily="34" charset="0"/>
              </a:rPr>
              <a:t>How does indicator link to long term priorities:</a:t>
            </a:r>
          </a:p>
          <a:p>
            <a:pPr>
              <a:spcAft>
                <a:spcPts val="400"/>
              </a:spcAft>
            </a:pPr>
            <a:r>
              <a:rPr lang="en-GB" sz="1150" dirty="0">
                <a:latin typeface="Arial" panose="020B0604020202020204" pitchFamily="34" charset="0"/>
                <a:cs typeface="Arial" panose="020B0604020202020204" pitchFamily="34" charset="0"/>
              </a:rPr>
              <a:t>Improved access to CYP Mental Health Services supports one of the ICB four big outcomes - e</a:t>
            </a:r>
            <a:r>
              <a:rPr lang="en-GB" sz="1150" b="0" dirty="0">
                <a:latin typeface="Arial" panose="020B0604020202020204" pitchFamily="34" charset="0"/>
                <a:cs typeface="Arial" panose="020B0604020202020204" pitchFamily="34" charset="0"/>
              </a:rPr>
              <a:t>nabling mental health resilience, as well as the golden ambition of radically improving the health and wellbeing of children and young people, which in turn helps improve healthy life expectancy.</a:t>
            </a:r>
          </a:p>
          <a:p>
            <a:pPr>
              <a:spcAft>
                <a:spcPts val="400"/>
              </a:spcAft>
            </a:pPr>
            <a:r>
              <a:rPr lang="en-GB" sz="1150" dirty="0">
                <a:latin typeface="Arial" panose="020B0604020202020204" pitchFamily="34" charset="0"/>
                <a:cs typeface="Arial" panose="020B0604020202020204" pitchFamily="34" charset="0"/>
              </a:rPr>
              <a:t>All national data and evidence suggests that mental health and wellbeing is worsening across all age groups and communities; and that poor mental health can impact on physical health.  Improved access to MH services at an early age is vital for the ICB to meet its long-term strategic ambitions.</a:t>
            </a:r>
          </a:p>
        </p:txBody>
      </p:sp>
      <p:sp>
        <p:nvSpPr>
          <p:cNvPr id="5" name="TextBox 4">
            <a:extLst>
              <a:ext uri="{FF2B5EF4-FFF2-40B4-BE49-F238E27FC236}">
                <a16:creationId xmlns:a16="http://schemas.microsoft.com/office/drawing/2014/main" id="{258E92B3-C8E7-8434-6393-684AF03ADE18}"/>
              </a:ext>
            </a:extLst>
          </p:cNvPr>
          <p:cNvSpPr txBox="1"/>
          <p:nvPr/>
        </p:nvSpPr>
        <p:spPr>
          <a:xfrm>
            <a:off x="5950022" y="180682"/>
            <a:ext cx="5315386" cy="523220"/>
          </a:xfrm>
          <a:prstGeom prst="rect">
            <a:avLst/>
          </a:prstGeom>
          <a:noFill/>
        </p:spPr>
        <p:txBody>
          <a:bodyPr wrap="square" rtlCol="0">
            <a:spAutoFit/>
          </a:bodyPr>
          <a:lstStyle/>
          <a:p>
            <a:pPr algn="r"/>
            <a:r>
              <a:rPr lang="en-GB" sz="2800" b="1" dirty="0">
                <a:solidFill>
                  <a:srgbClr val="243774"/>
                </a:solidFill>
                <a:latin typeface="Arial" panose="020B0604020202020204" pitchFamily="34" charset="0"/>
                <a:cs typeface="Arial" panose="020B0604020202020204" pitchFamily="34" charset="0"/>
              </a:rPr>
              <a:t>CYP Mental Health Services</a:t>
            </a:r>
          </a:p>
        </p:txBody>
      </p:sp>
      <p:grpSp>
        <p:nvGrpSpPr>
          <p:cNvPr id="6" name="Group 5">
            <a:extLst>
              <a:ext uri="{FF2B5EF4-FFF2-40B4-BE49-F238E27FC236}">
                <a16:creationId xmlns:a16="http://schemas.microsoft.com/office/drawing/2014/main" id="{2AD3CC9E-C776-E24D-90AC-D9FB7FA6821F}"/>
              </a:ext>
            </a:extLst>
          </p:cNvPr>
          <p:cNvGrpSpPr/>
          <p:nvPr/>
        </p:nvGrpSpPr>
        <p:grpSpPr>
          <a:xfrm>
            <a:off x="11431449" y="90431"/>
            <a:ext cx="678358" cy="673761"/>
            <a:chOff x="9726482" y="4196885"/>
            <a:chExt cx="678358" cy="673761"/>
          </a:xfrm>
        </p:grpSpPr>
        <p:sp>
          <p:nvSpPr>
            <p:cNvPr id="7" name="Flowchart: Connector 6">
              <a:extLst>
                <a:ext uri="{FF2B5EF4-FFF2-40B4-BE49-F238E27FC236}">
                  <a16:creationId xmlns:a16="http://schemas.microsoft.com/office/drawing/2014/main" id="{3B52CC2C-2F9E-72D2-F482-8EA9DD11DF9B}"/>
                </a:ext>
              </a:extLst>
            </p:cNvPr>
            <p:cNvSpPr/>
            <p:nvPr/>
          </p:nvSpPr>
          <p:spPr>
            <a:xfrm>
              <a:off x="9726482" y="4196885"/>
              <a:ext cx="678358" cy="673761"/>
            </a:xfrm>
            <a:prstGeom prst="flowChartConnector">
              <a:avLst/>
            </a:prstGeom>
            <a:solidFill>
              <a:srgbClr val="EBBCA7"/>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ack background with a black square&#10;&#10;Description automatically generated with medium confidence">
              <a:extLst>
                <a:ext uri="{FF2B5EF4-FFF2-40B4-BE49-F238E27FC236}">
                  <a16:creationId xmlns:a16="http://schemas.microsoft.com/office/drawing/2014/main" id="{76607973-7B57-CF84-FEB9-07A068E84E0E}"/>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9809982" y="4279091"/>
              <a:ext cx="511356" cy="511356"/>
            </a:xfrm>
            <a:prstGeom prst="rect">
              <a:avLst/>
            </a:prstGeom>
          </p:spPr>
        </p:pic>
      </p:grpSp>
      <p:sp>
        <p:nvSpPr>
          <p:cNvPr id="4" name="TextBox 3">
            <a:extLst>
              <a:ext uri="{FF2B5EF4-FFF2-40B4-BE49-F238E27FC236}">
                <a16:creationId xmlns:a16="http://schemas.microsoft.com/office/drawing/2014/main" id="{73B280CA-4EE0-440F-F727-B76759834483}"/>
              </a:ext>
            </a:extLst>
          </p:cNvPr>
          <p:cNvSpPr txBox="1"/>
          <p:nvPr/>
        </p:nvSpPr>
        <p:spPr>
          <a:xfrm>
            <a:off x="5396280" y="863928"/>
            <a:ext cx="6628369" cy="6052939"/>
          </a:xfrm>
          <a:prstGeom prst="rect">
            <a:avLst/>
          </a:prstGeom>
          <a:noFill/>
        </p:spPr>
        <p:txBody>
          <a:bodyPr wrap="square" rtlCol="0">
            <a:spAutoFit/>
          </a:bodyPr>
          <a:lstStyle/>
          <a:p>
            <a:pPr>
              <a:spcAft>
                <a:spcPts val="600"/>
              </a:spcAft>
            </a:pPr>
            <a:r>
              <a:rPr lang="en-GB" b="1" dirty="0">
                <a:solidFill>
                  <a:srgbClr val="243774"/>
                </a:solidFill>
                <a:latin typeface="Arial" panose="020B0604020202020204" pitchFamily="34" charset="0"/>
                <a:cs typeface="Arial" panose="020B0604020202020204" pitchFamily="34" charset="0"/>
              </a:rPr>
              <a:t>Access to Children’s &amp; Young People’s MH Services</a:t>
            </a:r>
          </a:p>
          <a:p>
            <a:pPr>
              <a:spcAft>
                <a:spcPts val="400"/>
              </a:spcAft>
            </a:pPr>
            <a:r>
              <a:rPr lang="en-GB" sz="1100" b="0" i="0" dirty="0">
                <a:effectLst/>
                <a:latin typeface="Arial" panose="020B0604020202020204" pitchFamily="34" charset="0"/>
                <a:cs typeface="Arial" panose="020B0604020202020204" pitchFamily="34" charset="0"/>
              </a:rPr>
              <a:t>ICB actual performance </a:t>
            </a:r>
            <a:r>
              <a:rPr lang="en-GB" sz="1100" dirty="0">
                <a:latin typeface="Arial" panose="020B0604020202020204" pitchFamily="34" charset="0"/>
                <a:cs typeface="Arial" panose="020B0604020202020204" pitchFamily="34" charset="0"/>
              </a:rPr>
              <a:t>for the number of CYP seen in </a:t>
            </a:r>
            <a:r>
              <a:rPr lang="en-GB" sz="1100" b="1" dirty="0">
                <a:latin typeface="Arial" panose="020B0604020202020204" pitchFamily="34" charset="0"/>
                <a:cs typeface="Arial" panose="020B0604020202020204" pitchFamily="34" charset="0"/>
              </a:rPr>
              <a:t>August was 20,750</a:t>
            </a:r>
            <a:r>
              <a:rPr lang="en-GB" sz="1100" b="1" i="0" dirty="0">
                <a:effectLst/>
                <a:latin typeface="Arial" panose="020B0604020202020204" pitchFamily="34" charset="0"/>
                <a:cs typeface="Arial" panose="020B0604020202020204" pitchFamily="34" charset="0"/>
              </a:rPr>
              <a:t> against a </a:t>
            </a:r>
            <a:r>
              <a:rPr lang="en-GB" sz="1100" b="1" dirty="0">
                <a:latin typeface="Arial" panose="020B0604020202020204" pitchFamily="34" charset="0"/>
                <a:cs typeface="Arial" panose="020B0604020202020204" pitchFamily="34" charset="0"/>
              </a:rPr>
              <a:t>plan of 21,690</a:t>
            </a:r>
            <a:r>
              <a:rPr lang="en-GB" sz="1100" dirty="0">
                <a:latin typeface="Arial" panose="020B0604020202020204" pitchFamily="34" charset="0"/>
                <a:cs typeface="Arial" panose="020B0604020202020204" pitchFamily="34" charset="0"/>
              </a:rPr>
              <a:t>, and therefore </a:t>
            </a:r>
            <a:r>
              <a:rPr lang="en-GB" sz="1100" b="1" dirty="0">
                <a:latin typeface="Arial" panose="020B0604020202020204" pitchFamily="34" charset="0"/>
                <a:cs typeface="Arial" panose="020B0604020202020204" pitchFamily="34" charset="0"/>
              </a:rPr>
              <a:t>below target</a:t>
            </a:r>
            <a:r>
              <a:rPr lang="en-GB" sz="1100" dirty="0">
                <a:latin typeface="Arial" panose="020B0604020202020204" pitchFamily="34" charset="0"/>
                <a:cs typeface="Arial" panose="020B0604020202020204" pitchFamily="34" charset="0"/>
              </a:rPr>
              <a:t>. The provision made available has shown </a:t>
            </a:r>
            <a:r>
              <a:rPr lang="en-GB" sz="1100" b="1" dirty="0">
                <a:latin typeface="Arial" panose="020B0604020202020204" pitchFamily="34" charset="0"/>
                <a:cs typeface="Arial" panose="020B0604020202020204" pitchFamily="34" charset="0"/>
              </a:rPr>
              <a:t>special cause variation of an improving nature; </a:t>
            </a:r>
            <a:r>
              <a:rPr lang="en-GB" sz="1100" dirty="0">
                <a:latin typeface="Arial" panose="020B0604020202020204" pitchFamily="34" charset="0"/>
                <a:cs typeface="Arial" panose="020B0604020202020204" pitchFamily="34" charset="0"/>
              </a:rPr>
              <a:t>but is below the increased plan for 2024/25 and has seen three consecutive monthly reductions.   Apr-24 PCN adjustments for NY and York have not been applied to this submission. TEWV have confirmed this will be rectified by end of September</a:t>
            </a:r>
            <a:r>
              <a:rPr lang="en-GB" sz="1100" dirty="0">
                <a:solidFill>
                  <a:schemeClr val="tx1"/>
                </a:solidFill>
                <a:latin typeface="Arial" panose="020B0604020202020204" pitchFamily="34" charset="0"/>
                <a:cs typeface="Arial" panose="020B0604020202020204" pitchFamily="34" charset="0"/>
              </a:rPr>
              <a:t>, so we expect corrected data in the next refresh.</a:t>
            </a:r>
            <a:r>
              <a:rPr lang="en-GB" sz="1100" dirty="0">
                <a:latin typeface="Arial" panose="020B0604020202020204" pitchFamily="34" charset="0"/>
                <a:cs typeface="Arial" panose="020B0604020202020204" pitchFamily="34" charset="0"/>
              </a:rPr>
              <a:t> This does not affect the ICB total.</a:t>
            </a:r>
          </a:p>
          <a:p>
            <a:pPr>
              <a:spcAft>
                <a:spcPts val="400"/>
              </a:spcAft>
            </a:pPr>
            <a:r>
              <a:rPr lang="en-GB" sz="1100" dirty="0">
                <a:latin typeface="Arial" panose="020B0604020202020204" pitchFamily="34" charset="0"/>
                <a:cs typeface="Arial" panose="020B0604020202020204" pitchFamily="34" charset="0"/>
              </a:rPr>
              <a:t>It is recognised this indicator is only measuring activity, and there are other key measures that are not covered by the operating plan metrics, in particular waiting times and patients waiting over 12 weeks and outcomes e.g. the impact of the interventions. Work is underway to improve outcomes recording. </a:t>
            </a:r>
          </a:p>
          <a:p>
            <a:pPr>
              <a:spcAft>
                <a:spcPts val="400"/>
              </a:spcAft>
            </a:pPr>
            <a:r>
              <a:rPr lang="en-US" altLang="en-US" sz="1100" b="1" dirty="0">
                <a:solidFill>
                  <a:srgbClr val="2E2E2D"/>
                </a:solidFill>
                <a:latin typeface="Arial" panose="020B0604020202020204" pitchFamily="34" charset="0"/>
                <a:cs typeface="Arial" panose="020B0604020202020204" pitchFamily="34" charset="0"/>
              </a:rPr>
              <a:t>Key Actions</a:t>
            </a:r>
          </a:p>
          <a:p>
            <a:pPr>
              <a:spcAft>
                <a:spcPts val="400"/>
              </a:spcAft>
            </a:pPr>
            <a:r>
              <a:rPr lang="en-GB" altLang="en-US" sz="1000" b="1" dirty="0">
                <a:solidFill>
                  <a:srgbClr val="2E2E2D"/>
                </a:solidFill>
                <a:latin typeface="Arial" panose="020B0604020202020204" pitchFamily="34" charset="0"/>
                <a:cs typeface="Arial" panose="020B0604020202020204" pitchFamily="34" charset="0"/>
              </a:rPr>
              <a:t>Develop the new HNY CYP MH strategic plan </a:t>
            </a:r>
            <a:r>
              <a:rPr lang="en-GB" altLang="en-US" sz="1000" dirty="0">
                <a:solidFill>
                  <a:srgbClr val="2E2E2D"/>
                </a:solidFill>
                <a:latin typeface="Arial" panose="020B0604020202020204" pitchFamily="34" charset="0"/>
                <a:cs typeface="Arial" panose="020B0604020202020204" pitchFamily="34" charset="0"/>
              </a:rPr>
              <a:t>with improved emphasis on early intervention to increase access, reducing waiting times and improving waiting well initiatives (which will contribute to the CYP MH access target),reducing DNA’s, improving outcomes and addressing inequalities, which prevent early access for those most at risk of poor mental health. The plan will also deliver against the Core20plus5 for CYP. This work is currently underway with partners from health, LA and VCS. The plan will also be in line with the new NHSE CYP  intensive MH support guidance to review &amp; reconfigure community provision to reduce crisis/inpatient admissions.</a:t>
            </a:r>
          </a:p>
          <a:p>
            <a:pPr>
              <a:spcAft>
                <a:spcPts val="400"/>
              </a:spcAft>
            </a:pPr>
            <a:r>
              <a:rPr lang="en-GB" altLang="en-US" sz="1000" dirty="0">
                <a:solidFill>
                  <a:srgbClr val="2E2E2D"/>
                </a:solidFill>
                <a:latin typeface="Arial" panose="020B0604020202020204" pitchFamily="34" charset="0"/>
                <a:cs typeface="Arial" panose="020B0604020202020204" pitchFamily="34" charset="0"/>
              </a:rPr>
              <a:t>Work underway to </a:t>
            </a:r>
            <a:r>
              <a:rPr lang="en-GB" altLang="en-US" sz="1000" b="1" dirty="0">
                <a:solidFill>
                  <a:srgbClr val="2E2E2D"/>
                </a:solidFill>
                <a:latin typeface="Arial" panose="020B0604020202020204" pitchFamily="34" charset="0"/>
                <a:cs typeface="Arial" panose="020B0604020202020204" pitchFamily="34" charset="0"/>
              </a:rPr>
              <a:t>improve transition from CYP to adult services  </a:t>
            </a:r>
            <a:r>
              <a:rPr lang="en-GB" altLang="en-US" sz="1000" dirty="0">
                <a:solidFill>
                  <a:srgbClr val="2E2E2D"/>
                </a:solidFill>
                <a:latin typeface="Arial" panose="020B0604020202020204" pitchFamily="34" charset="0"/>
                <a:cs typeface="Arial" panose="020B0604020202020204" pitchFamily="34" charset="0"/>
              </a:rPr>
              <a:t>in line with NICE quality standards – needs led not age led.</a:t>
            </a:r>
          </a:p>
          <a:p>
            <a:pPr>
              <a:spcAft>
                <a:spcPts val="400"/>
              </a:spcAft>
            </a:pPr>
            <a:r>
              <a:rPr lang="en-GB" altLang="en-US" sz="1000" dirty="0">
                <a:solidFill>
                  <a:srgbClr val="2E2E2D"/>
                </a:solidFill>
                <a:latin typeface="Arial" panose="020B0604020202020204" pitchFamily="34" charset="0"/>
                <a:cs typeface="Arial" panose="020B0604020202020204" pitchFamily="34" charset="0"/>
              </a:rPr>
              <a:t>Event undertaken  in October with multi agency stakeholders  to review </a:t>
            </a:r>
            <a:r>
              <a:rPr lang="en-GB" altLang="en-US" sz="1000" b="1" dirty="0">
                <a:solidFill>
                  <a:srgbClr val="2E2E2D"/>
                </a:solidFill>
                <a:latin typeface="Arial" panose="020B0604020202020204" pitchFamily="34" charset="0"/>
                <a:cs typeface="Arial" panose="020B0604020202020204" pitchFamily="34" charset="0"/>
              </a:rPr>
              <a:t>whole pathway for CYP Eating disorders </a:t>
            </a:r>
            <a:r>
              <a:rPr lang="en-GB" altLang="en-US" sz="1000" dirty="0">
                <a:solidFill>
                  <a:srgbClr val="2E2E2D"/>
                </a:solidFill>
                <a:latin typeface="Arial" panose="020B0604020202020204" pitchFamily="34" charset="0"/>
                <a:cs typeface="Arial" panose="020B0604020202020204" pitchFamily="34" charset="0"/>
              </a:rPr>
              <a:t>(early intervention, community CAMHS/eating disorder services and inpatient). Event was well attended and the actions from the event will be incorporated into the new HNY CYP MH Strategic plan</a:t>
            </a:r>
          </a:p>
          <a:p>
            <a:pPr eaLnBrk="1" hangingPunct="1">
              <a:spcAft>
                <a:spcPts val="400"/>
              </a:spcAft>
            </a:pPr>
            <a:r>
              <a:rPr lang="en-GB" altLang="en-US" sz="1000" b="1" dirty="0">
                <a:solidFill>
                  <a:srgbClr val="2E2E2D"/>
                </a:solidFill>
                <a:latin typeface="Arial" panose="020B0604020202020204" pitchFamily="34" charset="0"/>
                <a:cs typeface="Arial" panose="020B0604020202020204" pitchFamily="34" charset="0"/>
              </a:rPr>
              <a:t>Finalise sign off on the increased investment in SDF for CYP MH to enable increased capacity in the system to return to the upward trend. </a:t>
            </a:r>
            <a:r>
              <a:rPr lang="en-GB" altLang="en-US" sz="1000" dirty="0">
                <a:solidFill>
                  <a:srgbClr val="2E2E2D"/>
                </a:solidFill>
                <a:latin typeface="Arial" panose="020B0604020202020204" pitchFamily="34" charset="0"/>
                <a:cs typeface="Arial" panose="020B0604020202020204" pitchFamily="34" charset="0"/>
              </a:rPr>
              <a:t>The increased activity ambition for 2024/25 Operational Planning relates to national increases in CYP MH funding; this indicates a risk that the new 24/25 Operational Planning target will may not be achievable without the additional investment. </a:t>
            </a:r>
          </a:p>
          <a:p>
            <a:pPr eaLnBrk="1" hangingPunct="1">
              <a:spcAft>
                <a:spcPts val="400"/>
              </a:spcAft>
            </a:pPr>
            <a:r>
              <a:rPr lang="en-GB" altLang="en-US" sz="1000" b="1" dirty="0">
                <a:solidFill>
                  <a:srgbClr val="2E2E2D"/>
                </a:solidFill>
                <a:latin typeface="Arial" panose="020B0604020202020204" pitchFamily="34" charset="0"/>
                <a:cs typeface="Arial" panose="020B0604020202020204" pitchFamily="34" charset="0"/>
              </a:rPr>
              <a:t>Further progress the work on the CYP MH dashboard to better understand and address the challenges in improving CYP MH access, witing times and outcomes. </a:t>
            </a:r>
            <a:r>
              <a:rPr lang="en-GB" altLang="en-US" sz="1000" dirty="0">
                <a:solidFill>
                  <a:srgbClr val="2E2E2D"/>
                </a:solidFill>
                <a:latin typeface="Arial" panose="020B0604020202020204" pitchFamily="34" charset="0"/>
                <a:cs typeface="Arial" panose="020B0604020202020204" pitchFamily="34" charset="0"/>
              </a:rPr>
              <a:t>All currently NHS funded services now correctly flow data and so any increase in access in 24/25 is likely to be very limited without additional investment. Access should not be considered in isolation. Other key indictors to be included in reporting are waiting times and outcomes.</a:t>
            </a:r>
          </a:p>
          <a:p>
            <a:pPr eaLnBrk="1" hangingPunct="1">
              <a:spcAft>
                <a:spcPts val="400"/>
              </a:spcAft>
            </a:pPr>
            <a:r>
              <a:rPr lang="en-GB" altLang="en-US" sz="1000" b="1" dirty="0">
                <a:solidFill>
                  <a:srgbClr val="2E2E2D"/>
                </a:solidFill>
                <a:latin typeface="Arial" panose="020B0604020202020204" pitchFamily="34" charset="0"/>
                <a:cs typeface="Arial" panose="020B0604020202020204" pitchFamily="34" charset="0"/>
              </a:rPr>
              <a:t>Working with CYP with Lived experience </a:t>
            </a:r>
            <a:r>
              <a:rPr lang="en-GB" altLang="en-US" sz="1000" dirty="0">
                <a:solidFill>
                  <a:srgbClr val="2E2E2D"/>
                </a:solidFill>
                <a:latin typeface="Arial" panose="020B0604020202020204" pitchFamily="34" charset="0"/>
                <a:cs typeface="Arial" panose="020B0604020202020204" pitchFamily="34" charset="0"/>
              </a:rPr>
              <a:t>from the Nothing About Us Without Us advisory group and senior leaders across the system to coproduce solutions and implement recommendations from improving access to mental health services consultation. This will improve access and reduce waiting times.</a:t>
            </a:r>
          </a:p>
        </p:txBody>
      </p:sp>
      <p:pic>
        <p:nvPicPr>
          <p:cNvPr id="11" name="Picture 10">
            <a:extLst>
              <a:ext uri="{FF2B5EF4-FFF2-40B4-BE49-F238E27FC236}">
                <a16:creationId xmlns:a16="http://schemas.microsoft.com/office/drawing/2014/main" id="{25BD5A82-C9BF-CE65-B6FF-8A8485D66F88}"/>
              </a:ext>
            </a:extLst>
          </p:cNvPr>
          <p:cNvPicPr>
            <a:picLocks noChangeAspect="1"/>
          </p:cNvPicPr>
          <p:nvPr/>
        </p:nvPicPr>
        <p:blipFill>
          <a:blip r:embed="rId5"/>
          <a:stretch>
            <a:fillRect/>
          </a:stretch>
        </p:blipFill>
        <p:spPr>
          <a:xfrm>
            <a:off x="579706" y="1020181"/>
            <a:ext cx="4188236" cy="4021540"/>
          </a:xfrm>
          <a:prstGeom prst="rect">
            <a:avLst/>
          </a:prstGeom>
        </p:spPr>
      </p:pic>
    </p:spTree>
    <p:extLst>
      <p:ext uri="{BB962C8B-B14F-4D97-AF65-F5344CB8AC3E}">
        <p14:creationId xmlns:p14="http://schemas.microsoft.com/office/powerpoint/2010/main" val="2330186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Executive Summary</a:t>
            </a:r>
          </a:p>
        </p:txBody>
      </p:sp>
      <p:sp>
        <p:nvSpPr>
          <p:cNvPr id="3" name="TextBox 2">
            <a:extLst>
              <a:ext uri="{FF2B5EF4-FFF2-40B4-BE49-F238E27FC236}">
                <a16:creationId xmlns:a16="http://schemas.microsoft.com/office/drawing/2014/main" id="{DD077E31-E12F-004D-A4B4-0A47024C99DB}"/>
              </a:ext>
            </a:extLst>
          </p:cNvPr>
          <p:cNvSpPr txBox="1"/>
          <p:nvPr/>
        </p:nvSpPr>
        <p:spPr>
          <a:xfrm>
            <a:off x="9876824" y="6503361"/>
            <a:ext cx="1379255" cy="215444"/>
          </a:xfrm>
          <a:prstGeom prst="rect">
            <a:avLst/>
          </a:prstGeom>
          <a:noFill/>
        </p:spPr>
        <p:txBody>
          <a:bodyPr wrap="square" rtlCol="0">
            <a:spAutoFit/>
          </a:bodyPr>
          <a:lstStyle/>
          <a:p>
            <a:r>
              <a:rPr lang="en-GB" sz="800" i="1">
                <a:solidFill>
                  <a:schemeClr val="bg1"/>
                </a:solidFill>
              </a:rPr>
              <a:t>Ms </a:t>
            </a:r>
            <a:r>
              <a:rPr lang="en-GB" sz="800" i="1" err="1">
                <a:solidFill>
                  <a:schemeClr val="bg1"/>
                </a:solidFill>
              </a:rPr>
              <a:t>Powerpoint</a:t>
            </a:r>
            <a:r>
              <a:rPr lang="en-GB" sz="800" i="1">
                <a:solidFill>
                  <a:schemeClr val="bg1"/>
                </a:solidFill>
              </a:rPr>
              <a:t> Stock Images</a:t>
            </a:r>
          </a:p>
        </p:txBody>
      </p:sp>
      <p:pic>
        <p:nvPicPr>
          <p:cNvPr id="6" name="Picture 5" descr="Nurse holding patient's hand">
            <a:extLst>
              <a:ext uri="{FF2B5EF4-FFF2-40B4-BE49-F238E27FC236}">
                <a16:creationId xmlns:a16="http://schemas.microsoft.com/office/drawing/2014/main" id="{911568A8-31C9-DFCA-37E8-E8DEFAC4E7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
        <p:nvSpPr>
          <p:cNvPr id="7" name="TextBox 6">
            <a:extLst>
              <a:ext uri="{FF2B5EF4-FFF2-40B4-BE49-F238E27FC236}">
                <a16:creationId xmlns:a16="http://schemas.microsoft.com/office/drawing/2014/main" id="{9F044F7C-8E4B-BD3A-A920-E2171C8B3247}"/>
              </a:ext>
            </a:extLst>
          </p:cNvPr>
          <p:cNvSpPr txBox="1"/>
          <p:nvPr/>
        </p:nvSpPr>
        <p:spPr>
          <a:xfrm>
            <a:off x="3291840" y="101600"/>
            <a:ext cx="6461760" cy="5262979"/>
          </a:xfrm>
          <a:prstGeom prst="rect">
            <a:avLst/>
          </a:prstGeom>
          <a:noFill/>
        </p:spPr>
        <p:txBody>
          <a:bodyPr wrap="square" rtlCol="0">
            <a:spAutoFit/>
          </a:bodyPr>
          <a:lstStyle/>
          <a:p>
            <a:r>
              <a:rPr lang="en-GB" sz="4000" b="1" dirty="0">
                <a:solidFill>
                  <a:schemeClr val="bg1"/>
                </a:solidFill>
              </a:rPr>
              <a:t>Appendices with further information relating to:</a:t>
            </a:r>
          </a:p>
          <a:p>
            <a:endParaRPr lang="en-GB" sz="3200" b="1" dirty="0">
              <a:solidFill>
                <a:schemeClr val="bg1"/>
              </a:solidFill>
            </a:endParaRPr>
          </a:p>
          <a:p>
            <a:pPr marL="457200" indent="-457200">
              <a:buFont typeface="Arial" panose="020B0604020202020204" pitchFamily="34" charset="0"/>
              <a:buChar char="•"/>
            </a:pPr>
            <a:r>
              <a:rPr lang="en-GB" sz="3200" b="1" dirty="0">
                <a:solidFill>
                  <a:schemeClr val="bg1"/>
                </a:solidFill>
              </a:rPr>
              <a:t>Non Access Indicators (Incl. Workforce)</a:t>
            </a:r>
          </a:p>
          <a:p>
            <a:endParaRPr lang="en-GB" sz="3200" b="1" dirty="0">
              <a:solidFill>
                <a:schemeClr val="bg1"/>
              </a:solidFill>
            </a:endParaRPr>
          </a:p>
          <a:p>
            <a:pPr marL="457200" indent="-457200">
              <a:buFont typeface="Arial" panose="020B0604020202020204" pitchFamily="34" charset="0"/>
              <a:buChar char="•"/>
            </a:pPr>
            <a:r>
              <a:rPr lang="en-GB" sz="3200" b="1" dirty="0">
                <a:solidFill>
                  <a:schemeClr val="bg1"/>
                </a:solidFill>
              </a:rPr>
              <a:t>Children and Young People focus</a:t>
            </a:r>
          </a:p>
          <a:p>
            <a:pPr marL="457200" indent="-457200">
              <a:buFont typeface="Arial" panose="020B0604020202020204" pitchFamily="34" charset="0"/>
              <a:buChar char="•"/>
            </a:pPr>
            <a:endParaRPr lang="en-GB" sz="3200" b="1" dirty="0">
              <a:solidFill>
                <a:schemeClr val="bg1"/>
              </a:solidFill>
            </a:endParaRPr>
          </a:p>
          <a:p>
            <a:pPr marL="457200" indent="-457200">
              <a:buFont typeface="Arial" panose="020B0604020202020204" pitchFamily="34" charset="0"/>
              <a:buChar char="•"/>
            </a:pPr>
            <a:r>
              <a:rPr lang="en-GB" sz="3200" b="1" dirty="0">
                <a:solidFill>
                  <a:schemeClr val="bg1"/>
                </a:solidFill>
              </a:rPr>
              <a:t>Full list of operating Plan metrics</a:t>
            </a:r>
          </a:p>
          <a:p>
            <a:pPr marL="457200" indent="-457200">
              <a:buFont typeface="Arial" panose="020B0604020202020204" pitchFamily="34" charset="0"/>
              <a:buChar char="•"/>
            </a:pPr>
            <a:endParaRPr lang="en-GB" sz="3200" b="1" dirty="0">
              <a:solidFill>
                <a:schemeClr val="bg1"/>
              </a:solidFill>
            </a:endParaRPr>
          </a:p>
        </p:txBody>
      </p:sp>
    </p:spTree>
    <p:extLst>
      <p:ext uri="{BB962C8B-B14F-4D97-AF65-F5344CB8AC3E}">
        <p14:creationId xmlns:p14="http://schemas.microsoft.com/office/powerpoint/2010/main" val="1053226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4">
            <a:extLst>
              <a:ext uri="{FF2B5EF4-FFF2-40B4-BE49-F238E27FC236}">
                <a16:creationId xmlns:a16="http://schemas.microsoft.com/office/drawing/2014/main" id="{7212B976-7735-48FE-BB42-6B64A6882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6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4" descr="Text&#10;&#10;Description automatically generated with medium confidence">
            <a:extLst>
              <a:ext uri="{FF2B5EF4-FFF2-40B4-BE49-F238E27FC236}">
                <a16:creationId xmlns:a16="http://schemas.microsoft.com/office/drawing/2014/main" id="{A97E7027-5984-483B-B112-1DAABFCC1F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5505" y="240754"/>
            <a:ext cx="18621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2">
            <a:extLst>
              <a:ext uri="{FF2B5EF4-FFF2-40B4-BE49-F238E27FC236}">
                <a16:creationId xmlns:a16="http://schemas.microsoft.com/office/drawing/2014/main" id="{37EE0635-9389-93B4-B197-CB94E0172F23}"/>
              </a:ext>
            </a:extLst>
          </p:cNvPr>
          <p:cNvGraphicFramePr>
            <a:graphicFrameLocks noGrp="1"/>
          </p:cNvGraphicFramePr>
          <p:nvPr/>
        </p:nvGraphicFramePr>
        <p:xfrm>
          <a:off x="391160" y="1005840"/>
          <a:ext cx="11409680" cy="5679440"/>
        </p:xfrm>
        <a:graphic>
          <a:graphicData uri="http://schemas.openxmlformats.org/drawingml/2006/table">
            <a:tbl>
              <a:tblPr firstRow="1" bandRow="1">
                <a:tableStyleId>{5C22544A-7EE6-4342-B048-85BDC9FD1C3A}</a:tableStyleId>
              </a:tblPr>
              <a:tblGrid>
                <a:gridCol w="5704840">
                  <a:extLst>
                    <a:ext uri="{9D8B030D-6E8A-4147-A177-3AD203B41FA5}">
                      <a16:colId xmlns:a16="http://schemas.microsoft.com/office/drawing/2014/main" val="3574660134"/>
                    </a:ext>
                  </a:extLst>
                </a:gridCol>
                <a:gridCol w="5704840">
                  <a:extLst>
                    <a:ext uri="{9D8B030D-6E8A-4147-A177-3AD203B41FA5}">
                      <a16:colId xmlns:a16="http://schemas.microsoft.com/office/drawing/2014/main" val="2199132929"/>
                    </a:ext>
                  </a:extLst>
                </a:gridCol>
              </a:tblGrid>
              <a:tr h="2814320">
                <a:tc>
                  <a:txBody>
                    <a:bodyPr/>
                    <a:lstStyle/>
                    <a:p>
                      <a:pPr>
                        <a:spcAft>
                          <a:spcPts val="600"/>
                        </a:spcAft>
                      </a:pPr>
                      <a:r>
                        <a:rPr lang="en-GB">
                          <a:solidFill>
                            <a:schemeClr val="tx1"/>
                          </a:solidFill>
                        </a:rPr>
                        <a:t>Finance</a:t>
                      </a:r>
                      <a:endParaRPr lang="en-GB" sz="1400" b="0">
                        <a:solidFill>
                          <a:schemeClr val="tx1"/>
                        </a:solidFill>
                      </a:endParaRPr>
                    </a:p>
                    <a:p>
                      <a:pPr marL="0" indent="0">
                        <a:spcAft>
                          <a:spcPts val="600"/>
                        </a:spcAft>
                        <a:buFont typeface="Arial" panose="020B0604020202020204" pitchFamily="34" charset="0"/>
                        <a:buNone/>
                      </a:pPr>
                      <a:r>
                        <a:rPr lang="en-GB" sz="1400" b="0">
                          <a:solidFill>
                            <a:schemeClr val="tx1"/>
                          </a:solidFill>
                        </a:rPr>
                        <a:t>The following indicators are discussed at the Finance and Performance Committee, and escalated to the ICB Board via the Chief Finance Officer paper</a:t>
                      </a:r>
                    </a:p>
                    <a:p>
                      <a:pPr marL="285750" indent="-285750">
                        <a:spcAft>
                          <a:spcPts val="0"/>
                        </a:spcAft>
                        <a:buFont typeface="Arial" panose="020B0604020202020204" pitchFamily="34" charset="0"/>
                        <a:buChar char="•"/>
                      </a:pPr>
                      <a:r>
                        <a:rPr lang="en-GB" sz="1400" b="0">
                          <a:solidFill>
                            <a:schemeClr val="tx1"/>
                          </a:solidFill>
                        </a:rPr>
                        <a:t>Deliver net system balanced position</a:t>
                      </a:r>
                    </a:p>
                    <a:p>
                      <a:pPr marL="285750" indent="-285750">
                        <a:spcAft>
                          <a:spcPts val="0"/>
                        </a:spcAft>
                        <a:buFont typeface="Arial" panose="020B0604020202020204" pitchFamily="34" charset="0"/>
                        <a:buChar char="•"/>
                      </a:pPr>
                      <a:r>
                        <a:rPr lang="en-GB" sz="1400" b="0">
                          <a:solidFill>
                            <a:schemeClr val="tx1"/>
                          </a:solidFill>
                        </a:rPr>
                        <a:t>Reduce agency spend </a:t>
                      </a:r>
                    </a:p>
                    <a:p>
                      <a:pPr marL="285750" indent="-285750">
                        <a:spcAft>
                          <a:spcPts val="0"/>
                        </a:spcAft>
                        <a:buFont typeface="Arial" panose="020B0604020202020204" pitchFamily="34" charset="0"/>
                        <a:buChar char="•"/>
                      </a:pPr>
                      <a:r>
                        <a:rPr lang="en-GB" sz="1400" b="0">
                          <a:solidFill>
                            <a:schemeClr val="tx1"/>
                          </a:solidFill>
                        </a:rPr>
                        <a:t>Deliver VWA activity total – Income Target</a:t>
                      </a:r>
                    </a:p>
                    <a:p>
                      <a:endParaRPr lang="en-GB" sz="140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a:solidFill>
                            <a:schemeClr val="tx1"/>
                          </a:solidFill>
                        </a:rPr>
                        <a:t>The Board already receives a finance paper and so to avoid duplication, risks to delivery will be made direct to the Board through the finance paper and updates and escalations from the Finance and Performance Committee.</a:t>
                      </a:r>
                      <a:endParaRPr lang="en-GB" sz="1400">
                        <a:solidFill>
                          <a:schemeClr val="tx1"/>
                        </a:solidFill>
                      </a:endParaRPr>
                    </a:p>
                  </a:txBody>
                  <a:tcPr>
                    <a:solidFill>
                      <a:schemeClr val="accent2">
                        <a:lumMod val="40000"/>
                        <a:lumOff val="60000"/>
                      </a:schemeClr>
                    </a:solidFill>
                  </a:tcPr>
                </a:tc>
                <a:tc>
                  <a:txBody>
                    <a:bodyPr/>
                    <a:lstStyle/>
                    <a:p>
                      <a:pPr>
                        <a:spcAft>
                          <a:spcPts val="600"/>
                        </a:spcAft>
                      </a:pPr>
                      <a:r>
                        <a:rPr lang="en-GB" dirty="0">
                          <a:solidFill>
                            <a:schemeClr val="tx1"/>
                          </a:solidFill>
                        </a:rPr>
                        <a:t>Workforce</a:t>
                      </a:r>
                      <a:endParaRPr lang="en-GB" sz="1400" b="0" dirty="0">
                        <a:solidFill>
                          <a:schemeClr val="tx1"/>
                        </a:solidFill>
                      </a:endParaRPr>
                    </a:p>
                    <a:p>
                      <a:pPr marL="0" indent="0">
                        <a:spcAft>
                          <a:spcPts val="600"/>
                        </a:spcAft>
                        <a:buFont typeface="+mj-lt"/>
                        <a:buNone/>
                      </a:pPr>
                      <a:r>
                        <a:rPr lang="en-GB" sz="1400" b="0" dirty="0">
                          <a:solidFill>
                            <a:schemeClr val="tx1"/>
                          </a:solidFill>
                        </a:rPr>
                        <a:t>The following indicators will form part of the update to Finance and Performance Committee along with any necessary escalations to ICB Board from the Director of HR. Key indicators are described below, with further information on the following slides.</a:t>
                      </a:r>
                    </a:p>
                    <a:p>
                      <a:pPr marL="285750" indent="-285750">
                        <a:spcAft>
                          <a:spcPts val="0"/>
                        </a:spcAft>
                        <a:buFont typeface="Arial" panose="020B0604020202020204" pitchFamily="34" charset="0"/>
                        <a:buChar char="•"/>
                      </a:pPr>
                      <a:r>
                        <a:rPr lang="en-GB" sz="1400" b="0" dirty="0">
                          <a:solidFill>
                            <a:schemeClr val="tx1"/>
                          </a:solidFill>
                        </a:rPr>
                        <a:t>Reduce workforce turnover – </a:t>
                      </a:r>
                      <a:r>
                        <a:rPr lang="en-GB" sz="1400" b="1" dirty="0">
                          <a:solidFill>
                            <a:schemeClr val="tx1"/>
                          </a:solidFill>
                        </a:rPr>
                        <a:t>September 13.8% against target of 12.2%</a:t>
                      </a:r>
                    </a:p>
                    <a:p>
                      <a:pPr marL="285750" indent="-285750">
                        <a:spcAft>
                          <a:spcPts val="0"/>
                        </a:spcAft>
                        <a:buFont typeface="Arial" panose="020B0604020202020204" pitchFamily="34" charset="0"/>
                        <a:buChar char="•"/>
                      </a:pPr>
                      <a:r>
                        <a:rPr lang="en-GB" sz="1400" b="0" dirty="0">
                          <a:solidFill>
                            <a:schemeClr val="tx1"/>
                          </a:solidFill>
                        </a:rPr>
                        <a:t>Reduce staff absence –  </a:t>
                      </a:r>
                      <a:r>
                        <a:rPr lang="en-GB" sz="1400" b="1" dirty="0">
                          <a:solidFill>
                            <a:schemeClr val="tx1"/>
                          </a:solidFill>
                        </a:rPr>
                        <a:t>September 4.1% against a plan of 4.8%</a:t>
                      </a:r>
                    </a:p>
                    <a:p>
                      <a:pPr marL="285750" indent="-285750" rtl="0">
                        <a:buFont typeface="Arial" panose="020B0604020202020204" pitchFamily="34" charset="0"/>
                        <a:buChar char="•"/>
                      </a:pPr>
                      <a:r>
                        <a:rPr lang="en-GB" sz="1400" b="0" dirty="0">
                          <a:solidFill>
                            <a:schemeClr val="tx1"/>
                          </a:solidFill>
                        </a:rPr>
                        <a:t>WTE staff in post plan – </a:t>
                      </a:r>
                      <a:r>
                        <a:rPr lang="en-GB" sz="1400" b="1" dirty="0">
                          <a:solidFill>
                            <a:schemeClr val="tx1"/>
                          </a:solidFill>
                        </a:rPr>
                        <a:t>September 34,017 against a plan of 33,456</a:t>
                      </a:r>
                    </a:p>
                    <a:p>
                      <a:pPr rtl="0"/>
                      <a:r>
                        <a:rPr lang="en-GB" sz="1400" b="0" dirty="0">
                          <a:solidFill>
                            <a:schemeClr val="tx1"/>
                          </a:solidFill>
                        </a:rPr>
                        <a:t>Other measures:</a:t>
                      </a:r>
                    </a:p>
                    <a:p>
                      <a:pPr marL="285750" indent="-285750">
                        <a:spcAft>
                          <a:spcPts val="0"/>
                        </a:spcAft>
                        <a:buFont typeface="Arial" panose="020B0604020202020204" pitchFamily="34" charset="0"/>
                        <a:buChar char="•"/>
                      </a:pPr>
                      <a:r>
                        <a:rPr lang="en-GB" sz="1400" b="0" dirty="0">
                          <a:solidFill>
                            <a:schemeClr val="tx1"/>
                          </a:solidFill>
                        </a:rPr>
                        <a:t>Improve working lives of doctors</a:t>
                      </a:r>
                    </a:p>
                    <a:p>
                      <a:pPr marL="285750" indent="-285750">
                        <a:spcAft>
                          <a:spcPts val="0"/>
                        </a:spcAft>
                        <a:buFont typeface="Arial" panose="020B0604020202020204" pitchFamily="34" charset="0"/>
                        <a:buChar char="•"/>
                      </a:pPr>
                      <a:r>
                        <a:rPr lang="en-GB" sz="1400" b="0" dirty="0">
                          <a:solidFill>
                            <a:schemeClr val="tx1"/>
                          </a:solidFill>
                        </a:rPr>
                        <a:t>Provide sufficient clinical placements and apprenticeships</a:t>
                      </a:r>
                      <a:endParaRPr lang="en-GB"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accent2">
                        <a:lumMod val="60000"/>
                        <a:lumOff val="40000"/>
                      </a:schemeClr>
                    </a:solidFill>
                  </a:tcPr>
                </a:tc>
                <a:extLst>
                  <a:ext uri="{0D108BD9-81ED-4DB2-BD59-A6C34878D82A}">
                    <a16:rowId xmlns:a16="http://schemas.microsoft.com/office/drawing/2014/main" val="1258183609"/>
                  </a:ext>
                </a:extLst>
              </a:tr>
              <a:tr h="2814320">
                <a:tc>
                  <a:txBody>
                    <a:bodyPr/>
                    <a:lstStyle/>
                    <a:p>
                      <a:pPr>
                        <a:spcAft>
                          <a:spcPts val="600"/>
                        </a:spcAft>
                      </a:pPr>
                      <a:r>
                        <a:rPr lang="en-GB" b="1">
                          <a:solidFill>
                            <a:schemeClr val="tx1"/>
                          </a:solidFill>
                        </a:rPr>
                        <a:t>Prevention and Health Inequalities</a:t>
                      </a:r>
                      <a:endParaRPr lang="en-GB" sz="1400" b="0" strike="noStrike" baseline="0">
                        <a:solidFill>
                          <a:schemeClr val="tx1"/>
                        </a:solidFill>
                      </a:endParaRPr>
                    </a:p>
                    <a:p>
                      <a:pPr marL="0" indent="0">
                        <a:spcBef>
                          <a:spcPts val="0"/>
                        </a:spcBef>
                        <a:spcAft>
                          <a:spcPts val="600"/>
                        </a:spcAft>
                        <a:buFont typeface="+mj-lt"/>
                        <a:buNone/>
                      </a:pPr>
                      <a:r>
                        <a:rPr lang="en-GB" sz="1400" b="0" strike="noStrike" baseline="0">
                          <a:solidFill>
                            <a:schemeClr val="tx1"/>
                          </a:solidFill>
                        </a:rPr>
                        <a:t>The following indicators are discussed at the Population Health and Prevention Committee along with a wider number of metrics.  The Board will be updated via papers agreed at certain times in the year.</a:t>
                      </a:r>
                    </a:p>
                    <a:p>
                      <a:pPr marL="285750" indent="-285750">
                        <a:spcBef>
                          <a:spcPts val="0"/>
                        </a:spcBef>
                        <a:spcAft>
                          <a:spcPts val="0"/>
                        </a:spcAft>
                        <a:buFont typeface="Arial" panose="020B0604020202020204" pitchFamily="34" charset="0"/>
                        <a:buChar char="•"/>
                      </a:pPr>
                      <a:r>
                        <a:rPr lang="en-GB" sz="1400" b="0" strike="noStrike" baseline="0">
                          <a:solidFill>
                            <a:schemeClr val="tx1"/>
                          </a:solidFill>
                        </a:rPr>
                        <a:t>Improve vaccination uptake for CYP (WHO)</a:t>
                      </a:r>
                    </a:p>
                    <a:p>
                      <a:pPr marL="285750" indent="-285750">
                        <a:spcBef>
                          <a:spcPts val="0"/>
                        </a:spcBef>
                        <a:spcAft>
                          <a:spcPts val="0"/>
                        </a:spcAft>
                        <a:buFont typeface="Arial" panose="020B0604020202020204" pitchFamily="34" charset="0"/>
                        <a:buChar char="•"/>
                      </a:pPr>
                      <a:r>
                        <a:rPr lang="en-GB" sz="1400" b="0">
                          <a:solidFill>
                            <a:schemeClr val="tx1"/>
                          </a:solidFill>
                        </a:rPr>
                        <a:t>Deliver on the Core20Plus5 approach for adults, CYP </a:t>
                      </a:r>
                    </a:p>
                    <a:p>
                      <a:endParaRPr lang="en-GB">
                        <a:solidFill>
                          <a:schemeClr val="tx1"/>
                        </a:solidFill>
                      </a:endParaRPr>
                    </a:p>
                  </a:txBody>
                  <a:tcPr>
                    <a:solidFill>
                      <a:schemeClr val="accent1">
                        <a:lumMod val="40000"/>
                        <a:lumOff val="60000"/>
                      </a:schemeClr>
                    </a:solidFill>
                  </a:tcPr>
                </a:tc>
                <a:tc>
                  <a:txBody>
                    <a:bodyPr/>
                    <a:lstStyle/>
                    <a:p>
                      <a:pPr>
                        <a:spcAft>
                          <a:spcPts val="600"/>
                        </a:spcAft>
                      </a:pPr>
                      <a:r>
                        <a:rPr lang="en-GB" b="1" dirty="0">
                          <a:solidFill>
                            <a:schemeClr val="tx1"/>
                          </a:solidFill>
                        </a:rPr>
                        <a:t>Quality</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GB" sz="1400" b="0" dirty="0">
                          <a:solidFill>
                            <a:schemeClr val="tx1"/>
                          </a:solidFill>
                        </a:rPr>
                        <a:t>The following indicators are discussed at the Quality Committee along with a wider number of other quality metrics.  Updates on the quality agenda and these three operating plan metrics will be escalated to the Board direct from the Quality Committee.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a:solidFill>
                            <a:schemeClr val="tx1"/>
                          </a:solidFill>
                        </a:rPr>
                        <a:t>Implement 3 year plan for maternity and neonates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a:solidFill>
                            <a:schemeClr val="tx1"/>
                          </a:solidFill>
                        </a:rPr>
                        <a:t>Develop at least one women’s Health Hub</a:t>
                      </a:r>
                    </a:p>
                    <a:p>
                      <a:pPr marL="285750" indent="-285750">
                        <a:buFont typeface="Arial" panose="020B0604020202020204" pitchFamily="34" charset="0"/>
                        <a:buChar char="•"/>
                      </a:pPr>
                      <a:r>
                        <a:rPr lang="en-GB" sz="1400" b="0" dirty="0">
                          <a:solidFill>
                            <a:schemeClr val="tx1"/>
                          </a:solidFill>
                        </a:rPr>
                        <a:t>Implement the patient safety incident response framework</a:t>
                      </a:r>
                    </a:p>
                    <a:p>
                      <a:pPr marL="0" indent="0">
                        <a:buFont typeface="Arial" panose="020B0604020202020204" pitchFamily="34" charset="0"/>
                        <a:buNone/>
                      </a:pPr>
                      <a:endParaRPr lang="en-GB" sz="1400" b="0" dirty="0">
                        <a:solidFill>
                          <a:schemeClr val="tx1"/>
                        </a:solidFill>
                      </a:endParaRPr>
                    </a:p>
                    <a:p>
                      <a:pPr marL="0" indent="0">
                        <a:buFont typeface="Arial" panose="020B0604020202020204" pitchFamily="34" charset="0"/>
                        <a:buNone/>
                      </a:pPr>
                      <a:r>
                        <a:rPr lang="en-GB" sz="1400" b="0" dirty="0">
                          <a:solidFill>
                            <a:schemeClr val="tx1"/>
                          </a:solidFill>
                        </a:rPr>
                        <a:t>Papers and updates have been shared direct from Quality Committee and therefore to avoid duplication, risks to delivery will be made direct to Board from the Quality Committee.</a:t>
                      </a:r>
                      <a:endParaRPr lang="en-GB" dirty="0">
                        <a:solidFill>
                          <a:schemeClr val="tx1"/>
                        </a:solidFill>
                      </a:endParaRPr>
                    </a:p>
                  </a:txBody>
                  <a:tcPr>
                    <a:solidFill>
                      <a:schemeClr val="accent1">
                        <a:lumMod val="60000"/>
                        <a:lumOff val="40000"/>
                      </a:schemeClr>
                    </a:solidFill>
                  </a:tcPr>
                </a:tc>
                <a:extLst>
                  <a:ext uri="{0D108BD9-81ED-4DB2-BD59-A6C34878D82A}">
                    <a16:rowId xmlns:a16="http://schemas.microsoft.com/office/drawing/2014/main" val="762106857"/>
                  </a:ext>
                </a:extLst>
              </a:tr>
            </a:tbl>
          </a:graphicData>
        </a:graphic>
      </p:graphicFrame>
      <p:sp>
        <p:nvSpPr>
          <p:cNvPr id="3" name="TextBox 2">
            <a:extLst>
              <a:ext uri="{FF2B5EF4-FFF2-40B4-BE49-F238E27FC236}">
                <a16:creationId xmlns:a16="http://schemas.microsoft.com/office/drawing/2014/main" id="{BED35979-4107-85EA-71D2-6B145A13BDB7}"/>
              </a:ext>
            </a:extLst>
          </p:cNvPr>
          <p:cNvSpPr txBox="1"/>
          <p:nvPr/>
        </p:nvSpPr>
        <p:spPr>
          <a:xfrm>
            <a:off x="391159" y="356423"/>
            <a:ext cx="9558383" cy="615553"/>
          </a:xfrm>
          <a:prstGeom prst="rect">
            <a:avLst/>
          </a:prstGeom>
          <a:noFill/>
        </p:spPr>
        <p:txBody>
          <a:bodyPr wrap="square" rtlCol="0">
            <a:spAutoFit/>
          </a:bodyPr>
          <a:lstStyle/>
          <a:p>
            <a:r>
              <a:rPr lang="en-GB" sz="1700"/>
              <a:t>The Indicators described in the quadrants below form part of the annual operating plan guidance but are picked up through other reporting routes. A high-level overview is provided on the following slides</a:t>
            </a:r>
          </a:p>
        </p:txBody>
      </p:sp>
    </p:spTree>
    <p:extLst>
      <p:ext uri="{BB962C8B-B14F-4D97-AF65-F5344CB8AC3E}">
        <p14:creationId xmlns:p14="http://schemas.microsoft.com/office/powerpoint/2010/main" val="552649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4">
            <a:extLst>
              <a:ext uri="{FF2B5EF4-FFF2-40B4-BE49-F238E27FC236}">
                <a16:creationId xmlns:a16="http://schemas.microsoft.com/office/drawing/2014/main" id="{7212B976-7735-48FE-BB42-6B64A6882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6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4" descr="Text&#10;&#10;Description automatically generated with medium confidence">
            <a:extLst>
              <a:ext uri="{FF2B5EF4-FFF2-40B4-BE49-F238E27FC236}">
                <a16:creationId xmlns:a16="http://schemas.microsoft.com/office/drawing/2014/main" id="{A97E7027-5984-483B-B112-1DAABFCC1F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5505" y="240754"/>
            <a:ext cx="18621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a:extLst>
              <a:ext uri="{FF2B5EF4-FFF2-40B4-BE49-F238E27FC236}">
                <a16:creationId xmlns:a16="http://schemas.microsoft.com/office/drawing/2014/main" id="{79050C4E-02BF-360E-61F8-E5CA0B494EC1}"/>
              </a:ext>
            </a:extLst>
          </p:cNvPr>
          <p:cNvGraphicFramePr>
            <a:graphicFrameLocks noGrp="1"/>
          </p:cNvGraphicFramePr>
          <p:nvPr/>
        </p:nvGraphicFramePr>
        <p:xfrm>
          <a:off x="391159" y="711925"/>
          <a:ext cx="11474269" cy="5761643"/>
        </p:xfrm>
        <a:graphic>
          <a:graphicData uri="http://schemas.openxmlformats.org/drawingml/2006/table">
            <a:tbl>
              <a:tblPr firstRow="1" bandRow="1">
                <a:tableStyleId>{5C22544A-7EE6-4342-B048-85BDC9FD1C3A}</a:tableStyleId>
              </a:tblPr>
              <a:tblGrid>
                <a:gridCol w="11474269">
                  <a:extLst>
                    <a:ext uri="{9D8B030D-6E8A-4147-A177-3AD203B41FA5}">
                      <a16:colId xmlns:a16="http://schemas.microsoft.com/office/drawing/2014/main" val="2199132929"/>
                    </a:ext>
                  </a:extLst>
                </a:gridCol>
              </a:tblGrid>
              <a:tr h="5761643">
                <a:tc>
                  <a:txBody>
                    <a:bodyPr/>
                    <a:lstStyle/>
                    <a:p>
                      <a:endParaRPr lang="en-GB" dirty="0">
                        <a:solidFill>
                          <a:schemeClr val="tx1"/>
                        </a:solidFill>
                      </a:endParaRPr>
                    </a:p>
                  </a:txBody>
                  <a:tcPr>
                    <a:solidFill>
                      <a:schemeClr val="accent2">
                        <a:lumMod val="60000"/>
                        <a:lumOff val="40000"/>
                      </a:schemeClr>
                    </a:solidFill>
                  </a:tcPr>
                </a:tc>
                <a:extLst>
                  <a:ext uri="{0D108BD9-81ED-4DB2-BD59-A6C34878D82A}">
                    <a16:rowId xmlns:a16="http://schemas.microsoft.com/office/drawing/2014/main" val="1258183609"/>
                  </a:ext>
                </a:extLst>
              </a:tr>
            </a:tbl>
          </a:graphicData>
        </a:graphic>
      </p:graphicFrame>
      <p:sp>
        <p:nvSpPr>
          <p:cNvPr id="2" name="TextBox 1">
            <a:extLst>
              <a:ext uri="{FF2B5EF4-FFF2-40B4-BE49-F238E27FC236}">
                <a16:creationId xmlns:a16="http://schemas.microsoft.com/office/drawing/2014/main" id="{6D84F97E-DF13-BBC7-1311-D988052C0ECF}"/>
              </a:ext>
            </a:extLst>
          </p:cNvPr>
          <p:cNvSpPr txBox="1"/>
          <p:nvPr/>
        </p:nvSpPr>
        <p:spPr>
          <a:xfrm>
            <a:off x="391159" y="707936"/>
            <a:ext cx="11409682" cy="5047536"/>
          </a:xfrm>
          <a:prstGeom prst="rect">
            <a:avLst/>
          </a:prstGeom>
          <a:noFill/>
        </p:spPr>
        <p:txBody>
          <a:bodyPr wrap="square" rtlCol="0">
            <a:spAutoFit/>
          </a:bodyPr>
          <a:lstStyle/>
          <a:p>
            <a:r>
              <a:rPr lang="en-GB" sz="1400" b="1" dirty="0">
                <a:effectLst/>
                <a:latin typeface="Arial" panose="020B0604020202020204" pitchFamily="34" charset="0"/>
                <a:ea typeface="Calibri" panose="020F0502020204030204" pitchFamily="34" charset="0"/>
                <a:cs typeface="Arial" panose="020B0604020202020204" pitchFamily="34" charset="0"/>
              </a:rPr>
              <a:t>Workforce</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r>
              <a:rPr lang="en-US" sz="1400" dirty="0">
                <a:effectLst/>
                <a:latin typeface="Arial" panose="020B0604020202020204" pitchFamily="34" charset="0"/>
                <a:ea typeface="Calibri" panose="020F0502020204030204" pitchFamily="34" charset="0"/>
                <a:cs typeface="Arial" panose="020B0604020202020204" pitchFamily="34" charset="0"/>
              </a:rPr>
              <a:t>An assurance update on</a:t>
            </a:r>
            <a:r>
              <a:rPr lang="en-US" sz="1400" dirty="0">
                <a:latin typeface="Arial" panose="020B0604020202020204" pitchFamily="34" charset="0"/>
                <a:ea typeface="Calibri" panose="020F0502020204030204" pitchFamily="34" charset="0"/>
                <a:cs typeface="Arial" panose="020B0604020202020204" pitchFamily="34" charset="0"/>
              </a:rPr>
              <a:t> the Breakthrough HNY system workforce transformation programme is brought forward separately to ICB Board on a regular basis (last report September). </a:t>
            </a:r>
            <a:r>
              <a:rPr lang="en-US" sz="1400" dirty="0">
                <a:effectLst/>
                <a:latin typeface="Arial" panose="020B0604020202020204" pitchFamily="34" charset="0"/>
                <a:ea typeface="Calibri" panose="020F0502020204030204" pitchFamily="34" charset="0"/>
                <a:cs typeface="Arial" panose="020B0604020202020204" pitchFamily="34" charset="0"/>
              </a:rPr>
              <a:t> In terms of workforce numbers, slides 37-39 provide an overview.  Key messages and risks based on September intelligence are as follows:</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r>
              <a:rPr lang="en-US" sz="1400" dirty="0">
                <a:effectLst/>
                <a:highlight>
                  <a:srgbClr val="FFFF00"/>
                </a:highlight>
                <a:latin typeface="Arial" panose="020B0604020202020204" pitchFamily="34" charset="0"/>
                <a:ea typeface="Calibri" panose="020F0502020204030204" pitchFamily="34" charset="0"/>
                <a:cs typeface="Arial" panose="020B0604020202020204" pitchFamily="34" charset="0"/>
              </a:rPr>
              <a:t> </a:t>
            </a:r>
            <a:endParaRPr lang="en-GB" sz="14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p>
            <a:r>
              <a:rPr lang="en-US" sz="1400" b="1" dirty="0">
                <a:effectLst/>
                <a:latin typeface="Arial" panose="020B0604020202020204" pitchFamily="34" charset="0"/>
                <a:ea typeface="Calibri" panose="020F0502020204030204" pitchFamily="34" charset="0"/>
                <a:cs typeface="Arial" panose="020B0604020202020204" pitchFamily="34" charset="0"/>
              </a:rPr>
              <a:t>Agency</a:t>
            </a:r>
            <a:r>
              <a:rPr lang="en-US" sz="1400" dirty="0">
                <a:effectLst/>
                <a:latin typeface="Arial" panose="020B0604020202020204" pitchFamily="34" charset="0"/>
                <a:ea typeface="Calibri" panose="020F0502020204030204" pitchFamily="34" charset="0"/>
                <a:cs typeface="Arial" panose="020B0604020202020204" pitchFamily="34" charset="0"/>
              </a:rPr>
              <a:t> use </a:t>
            </a:r>
            <a:r>
              <a:rPr lang="en-US" sz="1400" dirty="0">
                <a:latin typeface="Arial" panose="020B0604020202020204" pitchFamily="34" charset="0"/>
                <a:ea typeface="Calibri" panose="020F0502020204030204" pitchFamily="34" charset="0"/>
                <a:cs typeface="Arial" panose="020B0604020202020204" pitchFamily="34" charset="0"/>
              </a:rPr>
              <a:t>continues to </a:t>
            </a:r>
            <a:r>
              <a:rPr lang="en-US" sz="1400" dirty="0">
                <a:effectLst/>
                <a:latin typeface="Arial" panose="020B0604020202020204" pitchFamily="34" charset="0"/>
                <a:ea typeface="Calibri" panose="020F0502020204030204" pitchFamily="34" charset="0"/>
                <a:cs typeface="Arial" panose="020B0604020202020204" pitchFamily="34" charset="0"/>
              </a:rPr>
              <a:t>run well below plan</a:t>
            </a:r>
            <a:r>
              <a:rPr lang="en-US" sz="1400" dirty="0">
                <a:latin typeface="Arial" panose="020B0604020202020204" pitchFamily="34" charset="0"/>
                <a:ea typeface="Calibri" panose="020F0502020204030204" pitchFamily="34" charset="0"/>
                <a:cs typeface="Arial" panose="020B0604020202020204" pitchFamily="34" charset="0"/>
              </a:rPr>
              <a:t>,</a:t>
            </a:r>
            <a:r>
              <a:rPr lang="en-US" sz="1400" dirty="0">
                <a:effectLst/>
                <a:latin typeface="Arial" panose="020B0604020202020204" pitchFamily="34" charset="0"/>
                <a:ea typeface="Calibri" panose="020F0502020204030204" pitchFamily="34" charset="0"/>
                <a:cs typeface="Arial" panose="020B0604020202020204" pitchFamily="34" charset="0"/>
              </a:rPr>
              <a:t> showing further improvement in terms of WTE use and in-month delivery under financial plan albeit with reduced saving compared to August (</a:t>
            </a:r>
            <a:r>
              <a:rPr lang="en-US" sz="1400" dirty="0">
                <a:latin typeface="Arial" panose="020B0604020202020204" pitchFamily="34" charset="0"/>
                <a:ea typeface="Calibri" panose="020F0502020204030204" pitchFamily="34" charset="0"/>
                <a:cs typeface="Arial" panose="020B0604020202020204" pitchFamily="34" charset="0"/>
              </a:rPr>
              <a:t>Sept</a:t>
            </a:r>
            <a:r>
              <a:rPr lang="en-US" sz="1400" dirty="0">
                <a:effectLst/>
                <a:latin typeface="Arial" panose="020B0604020202020204" pitchFamily="34" charset="0"/>
                <a:ea typeface="Calibri" panose="020F0502020204030204" pitchFamily="34" charset="0"/>
                <a:cs typeface="Arial" panose="020B0604020202020204" pitchFamily="34" charset="0"/>
              </a:rPr>
              <a:t>: 151WTE under; £</a:t>
            </a:r>
            <a:r>
              <a:rPr lang="en-US" sz="1400" dirty="0">
                <a:latin typeface="Arial" panose="020B0604020202020204" pitchFamily="34" charset="0"/>
                <a:ea typeface="Calibri" panose="020F0502020204030204" pitchFamily="34" charset="0"/>
                <a:cs typeface="Arial" panose="020B0604020202020204" pitchFamily="34" charset="0"/>
              </a:rPr>
              <a:t>158</a:t>
            </a:r>
            <a:r>
              <a:rPr lang="en-US" sz="1400" dirty="0">
                <a:effectLst/>
                <a:latin typeface="Arial" panose="020B0604020202020204" pitchFamily="34" charset="0"/>
                <a:ea typeface="Calibri" panose="020F0502020204030204" pitchFamily="34" charset="0"/>
                <a:cs typeface="Arial" panose="020B0604020202020204" pitchFamily="34" charset="0"/>
              </a:rPr>
              <a:t>k under). Year to date spend gap to plan has improved slightly compared to last month (to </a:t>
            </a:r>
            <a:r>
              <a:rPr lang="en-US" sz="1400" dirty="0">
                <a:latin typeface="Arial" panose="020B0604020202020204" pitchFamily="34" charset="0"/>
                <a:ea typeface="Calibri" panose="020F0502020204030204" pitchFamily="34" charset="0"/>
                <a:cs typeface="Arial" panose="020B0604020202020204" pitchFamily="34" charset="0"/>
              </a:rPr>
              <a:t>Sept</a:t>
            </a:r>
            <a:r>
              <a:rPr lang="en-US" sz="1400" dirty="0">
                <a:effectLst/>
                <a:latin typeface="Arial" panose="020B0604020202020204" pitchFamily="34" charset="0"/>
                <a:ea typeface="Calibri" panose="020F0502020204030204" pitchFamily="34" charset="0"/>
                <a:cs typeface="Arial" panose="020B0604020202020204" pitchFamily="34" charset="0"/>
              </a:rPr>
              <a:t>: £1.48m or </a:t>
            </a:r>
            <a:r>
              <a:rPr lang="en-US" sz="1400" b="1" dirty="0">
                <a:effectLst/>
                <a:latin typeface="Arial" panose="020B0604020202020204" pitchFamily="34" charset="0"/>
                <a:ea typeface="Calibri" panose="020F0502020204030204" pitchFamily="34" charset="0"/>
                <a:cs typeface="Arial" panose="020B0604020202020204" pitchFamily="34" charset="0"/>
              </a:rPr>
              <a:t>5.18% over</a:t>
            </a:r>
            <a:r>
              <a:rPr lang="en-US" sz="1400" dirty="0">
                <a:effectLst/>
                <a:latin typeface="Arial" panose="020B0604020202020204" pitchFamily="34" charset="0"/>
                <a:ea typeface="Calibri" panose="020F0502020204030204" pitchFamily="34" charset="0"/>
                <a:cs typeface="Arial" panose="020B0604020202020204" pitchFamily="34" charset="0"/>
              </a:rPr>
              <a:t>, £158k improvement)</a:t>
            </a:r>
            <a:r>
              <a:rPr lang="en-US" sz="1400" dirty="0">
                <a:latin typeface="Arial" panose="020B0604020202020204" pitchFamily="34" charset="0"/>
                <a:ea typeface="Calibri" panose="020F0502020204030204" pitchFamily="34" charset="0"/>
                <a:cs typeface="Arial" panose="020B0604020202020204" pitchFamily="34" charset="0"/>
              </a:rPr>
              <a:t>; gap relates mainly</a:t>
            </a:r>
            <a:r>
              <a:rPr lang="en-US" sz="1400" dirty="0">
                <a:effectLst/>
                <a:latin typeface="Arial" panose="020B0604020202020204" pitchFamily="34" charset="0"/>
                <a:ea typeface="Calibri" panose="020F0502020204030204" pitchFamily="34" charset="0"/>
                <a:cs typeface="Arial" panose="020B0604020202020204" pitchFamily="34" charset="0"/>
              </a:rPr>
              <a:t> to market rates for medical agency running significantly above plan assumptions.  Priority work on this issue is ongoing.</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r>
              <a:rPr lang="en-US" sz="1400" dirty="0">
                <a:effectLst/>
                <a:highlight>
                  <a:srgbClr val="FFFF00"/>
                </a:highlight>
                <a:latin typeface="Arial" panose="020B0604020202020204" pitchFamily="34" charset="0"/>
                <a:ea typeface="Calibri" panose="020F0502020204030204" pitchFamily="34" charset="0"/>
                <a:cs typeface="Arial" panose="020B0604020202020204" pitchFamily="34" charset="0"/>
              </a:rPr>
              <a:t> </a:t>
            </a:r>
            <a:endParaRPr lang="en-GB" sz="14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p>
            <a:r>
              <a:rPr lang="en-US" sz="1400" b="1" dirty="0">
                <a:effectLst/>
                <a:latin typeface="Arial" panose="020B0604020202020204" pitchFamily="34" charset="0"/>
                <a:ea typeface="Calibri" panose="020F0502020204030204" pitchFamily="34" charset="0"/>
                <a:cs typeface="Arial" panose="020B0604020202020204" pitchFamily="34" charset="0"/>
              </a:rPr>
              <a:t>Bank</a:t>
            </a:r>
            <a:r>
              <a:rPr lang="en-US" sz="1400" dirty="0">
                <a:effectLst/>
                <a:latin typeface="Arial" panose="020B0604020202020204" pitchFamily="34" charset="0"/>
                <a:ea typeface="Calibri" panose="020F0502020204030204" pitchFamily="34" charset="0"/>
                <a:cs typeface="Arial" panose="020B0604020202020204" pitchFamily="34" charset="0"/>
              </a:rPr>
              <a:t> use continues to run above plan for WTE</a:t>
            </a:r>
            <a:r>
              <a:rPr lang="en-US" sz="1400" dirty="0">
                <a:latin typeface="Arial" panose="020B0604020202020204" pitchFamily="34" charset="0"/>
                <a:ea typeface="Calibri" panose="020F0502020204030204" pitchFamily="34" charset="0"/>
                <a:cs typeface="Arial" panose="020B0604020202020204" pitchFamily="34" charset="0"/>
              </a:rPr>
              <a:t> but shows WTE use improvement on last month</a:t>
            </a:r>
            <a:r>
              <a:rPr lang="en-US" sz="1400" dirty="0">
                <a:effectLst/>
                <a:latin typeface="Arial" panose="020B0604020202020204" pitchFamily="34" charset="0"/>
                <a:ea typeface="Calibri" panose="020F0502020204030204" pitchFamily="34" charset="0"/>
                <a:cs typeface="Arial" panose="020B0604020202020204" pitchFamily="34" charset="0"/>
              </a:rPr>
              <a:t> (as at Sept: 270WTE over, 53WTE improvement) but </a:t>
            </a:r>
            <a:r>
              <a:rPr lang="en-US" sz="1400" dirty="0">
                <a:latin typeface="Arial" panose="020B0604020202020204" pitchFamily="34" charset="0"/>
                <a:ea typeface="Calibri" panose="020F0502020204030204" pitchFamily="34" charset="0"/>
                <a:cs typeface="Arial" panose="020B0604020202020204" pitchFamily="34" charset="0"/>
              </a:rPr>
              <a:t>with a deterioration on in month spend gap to plan </a:t>
            </a:r>
            <a:r>
              <a:rPr lang="en-US" sz="1400" dirty="0">
                <a:effectLst/>
                <a:latin typeface="Arial" panose="020B0604020202020204" pitchFamily="34" charset="0"/>
                <a:ea typeface="Calibri" panose="020F0502020204030204" pitchFamily="34" charset="0"/>
                <a:cs typeface="Arial" panose="020B0604020202020204" pitchFamily="34" charset="0"/>
              </a:rPr>
              <a:t>(as at Sept: £</a:t>
            </a:r>
            <a:r>
              <a:rPr lang="en-US" sz="1400" dirty="0">
                <a:latin typeface="Arial" panose="020B0604020202020204" pitchFamily="34" charset="0"/>
                <a:ea typeface="Calibri" panose="020F0502020204030204" pitchFamily="34" charset="0"/>
                <a:cs typeface="Arial" panose="020B0604020202020204" pitchFamily="34" charset="0"/>
              </a:rPr>
              <a:t>221</a:t>
            </a:r>
            <a:r>
              <a:rPr lang="en-US" sz="1400" dirty="0">
                <a:effectLst/>
                <a:latin typeface="Arial" panose="020B0604020202020204" pitchFamily="34" charset="0"/>
                <a:ea typeface="Calibri" panose="020F0502020204030204" pitchFamily="34" charset="0"/>
                <a:cs typeface="Arial" panose="020B0604020202020204" pitchFamily="34" charset="0"/>
              </a:rPr>
              <a:t>k over, £198k deterioration) increasing the in-</a:t>
            </a:r>
            <a:r>
              <a:rPr lang="en-US" sz="1400" dirty="0">
                <a:latin typeface="Arial" panose="020B0604020202020204" pitchFamily="34" charset="0"/>
                <a:ea typeface="Calibri" panose="020F0502020204030204" pitchFamily="34" charset="0"/>
                <a:cs typeface="Arial" panose="020B0604020202020204" pitchFamily="34" charset="0"/>
              </a:rPr>
              <a:t>year to date overspend (as at Sept: £123k or </a:t>
            </a:r>
            <a:r>
              <a:rPr lang="en-US" sz="1400" b="1" dirty="0">
                <a:latin typeface="Arial" panose="020B0604020202020204" pitchFamily="34" charset="0"/>
                <a:ea typeface="Calibri" panose="020F0502020204030204" pitchFamily="34" charset="0"/>
                <a:cs typeface="Arial" panose="020B0604020202020204" pitchFamily="34" charset="0"/>
              </a:rPr>
              <a:t>0.43% over</a:t>
            </a:r>
            <a:r>
              <a:rPr lang="en-US" sz="1400" dirty="0">
                <a:latin typeface="Arial" panose="020B0604020202020204" pitchFamily="34" charset="0"/>
                <a:ea typeface="Calibri" panose="020F0502020204030204" pitchFamily="34" charset="0"/>
                <a:cs typeface="Arial" panose="020B0604020202020204" pitchFamily="34" charset="0"/>
              </a:rPr>
              <a:t>; £23k deterioration). In-year to date overspend is driven by overspend on medical and dental (£0.6m) and scientific, therapeutic and technical staff (£0.65m) and infrastructure staff (£0.02m) offset slightly by spend to date under plan in registered nursing and midwifery staff (-£0.17m). Plan profile for bank over Q3/4 is exceptionally challenging in context of winter pressures.</a:t>
            </a:r>
          </a:p>
          <a:p>
            <a:r>
              <a:rPr lang="en-US" sz="1400" dirty="0">
                <a:effectLst/>
                <a:highlight>
                  <a:srgbClr val="FFFF00"/>
                </a:highlight>
                <a:latin typeface="Arial" panose="020B0604020202020204" pitchFamily="34" charset="0"/>
                <a:ea typeface="Calibri" panose="020F0502020204030204" pitchFamily="34" charset="0"/>
                <a:cs typeface="Arial" panose="020B0604020202020204" pitchFamily="34" charset="0"/>
              </a:rPr>
              <a:t> </a:t>
            </a:r>
            <a:endParaRPr lang="en-GB" sz="14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p>
            <a:r>
              <a:rPr lang="en-US" sz="1400" dirty="0">
                <a:effectLst/>
                <a:latin typeface="Arial" panose="020B0604020202020204" pitchFamily="34" charset="0"/>
                <a:ea typeface="Calibri" panose="020F0502020204030204" pitchFamily="34" charset="0"/>
                <a:cs typeface="Arial" panose="020B0604020202020204" pitchFamily="34" charset="0"/>
              </a:rPr>
              <a:t>Availability of the PAM dashboard has identified</a:t>
            </a:r>
            <a:r>
              <a:rPr lang="en-US" sz="1400" dirty="0">
                <a:latin typeface="Arial" panose="020B0604020202020204" pitchFamily="34" charset="0"/>
                <a:ea typeface="Calibri" panose="020F0502020204030204" pitchFamily="34" charset="0"/>
                <a:cs typeface="Arial" panose="020B0604020202020204" pitchFamily="34" charset="0"/>
              </a:rPr>
              <a:t> the need for two technical adjustments to planned </a:t>
            </a:r>
            <a:r>
              <a:rPr lang="en-US" sz="1400" b="1" dirty="0">
                <a:effectLst/>
                <a:latin typeface="Arial" panose="020B0604020202020204" pitchFamily="34" charset="0"/>
                <a:ea typeface="Calibri" panose="020F0502020204030204" pitchFamily="34" charset="0"/>
                <a:cs typeface="Arial" panose="020B0604020202020204" pitchFamily="34" charset="0"/>
              </a:rPr>
              <a:t>substantive</a:t>
            </a:r>
            <a:r>
              <a:rPr lang="en-US" sz="1400" dirty="0">
                <a:effectLst/>
                <a:latin typeface="Arial" panose="020B0604020202020204" pitchFamily="34" charset="0"/>
                <a:ea typeface="Calibri" panose="020F0502020204030204" pitchFamily="34" charset="0"/>
                <a:cs typeface="Arial" panose="020B0604020202020204" pitchFamily="34" charset="0"/>
              </a:rPr>
              <a:t> staff in post, which lifts the starting plan position by a total of 327WTE (212 NLAG; 115 YSFT). Using this adjusted baseline, substantive staff in post are 115WTE or 0.36% above plan as at September. Further work is required to identify the staff groups affected by the technical adjustments, which wil</a:t>
            </a:r>
            <a:r>
              <a:rPr lang="en-US" sz="1400" dirty="0">
                <a:latin typeface="Arial" panose="020B0604020202020204" pitchFamily="34" charset="0"/>
                <a:ea typeface="Calibri" panose="020F0502020204030204" pitchFamily="34" charset="0"/>
                <a:cs typeface="Arial" panose="020B0604020202020204" pitchFamily="34" charset="0"/>
              </a:rPr>
              <a:t>l enable identification of growth in year to date by staff group. It is not expected that the technical adjustment affects financial reporting. Substantive </a:t>
            </a:r>
            <a:r>
              <a:rPr lang="en-US" sz="1400" dirty="0" err="1">
                <a:latin typeface="Arial" panose="020B0604020202020204" pitchFamily="34" charset="0"/>
                <a:ea typeface="Calibri" panose="020F0502020204030204" pitchFamily="34" charset="0"/>
                <a:cs typeface="Arial" panose="020B0604020202020204" pitchFamily="34" charset="0"/>
              </a:rPr>
              <a:t>paybill</a:t>
            </a:r>
            <a:r>
              <a:rPr lang="en-US" sz="1400" dirty="0">
                <a:latin typeface="Arial" panose="020B0604020202020204" pitchFamily="34" charset="0"/>
                <a:ea typeface="Calibri" panose="020F0502020204030204" pitchFamily="34" charset="0"/>
                <a:cs typeface="Arial" panose="020B0604020202020204" pitchFamily="34" charset="0"/>
              </a:rPr>
              <a:t> in year to date is £25.76m or </a:t>
            </a:r>
            <a:r>
              <a:rPr lang="en-US" sz="1400" b="1" dirty="0">
                <a:latin typeface="Arial" panose="020B0604020202020204" pitchFamily="34" charset="0"/>
                <a:ea typeface="Calibri" panose="020F0502020204030204" pitchFamily="34" charset="0"/>
                <a:cs typeface="Arial" panose="020B0604020202020204" pitchFamily="34" charset="0"/>
              </a:rPr>
              <a:t>3.13% over </a:t>
            </a:r>
            <a:r>
              <a:rPr lang="en-US" sz="1400" dirty="0">
                <a:latin typeface="Arial" panose="020B0604020202020204" pitchFamily="34" charset="0"/>
                <a:ea typeface="Calibri" panose="020F0502020204030204" pitchFamily="34" charset="0"/>
                <a:cs typeface="Arial" panose="020B0604020202020204" pitchFamily="34" charset="0"/>
              </a:rPr>
              <a:t>plan.</a:t>
            </a:r>
          </a:p>
          <a:p>
            <a:r>
              <a:rPr lang="en-US" sz="1400" dirty="0">
                <a:effectLst/>
                <a:highlight>
                  <a:srgbClr val="FFFF00"/>
                </a:highlight>
                <a:latin typeface="Arial" panose="020B0604020202020204" pitchFamily="34" charset="0"/>
                <a:ea typeface="Calibri" panose="020F0502020204030204" pitchFamily="34" charset="0"/>
                <a:cs typeface="Arial" panose="020B0604020202020204" pitchFamily="34" charset="0"/>
              </a:rPr>
              <a:t> </a:t>
            </a:r>
            <a:endParaRPr lang="en-GB" sz="14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p>
            <a:r>
              <a:rPr lang="en-US" sz="1400" dirty="0">
                <a:latin typeface="Arial" panose="020B0604020202020204" pitchFamily="34" charset="0"/>
                <a:ea typeface="Calibri" panose="020F0502020204030204" pitchFamily="34" charset="0"/>
                <a:cs typeface="Arial" panose="020B0604020202020204" pitchFamily="34" charset="0"/>
              </a:rPr>
              <a:t>In total therefore, </a:t>
            </a:r>
            <a:r>
              <a:rPr lang="en-US" sz="1400" dirty="0" err="1">
                <a:latin typeface="Arial" panose="020B0604020202020204" pitchFamily="34" charset="0"/>
                <a:ea typeface="Calibri" panose="020F0502020204030204" pitchFamily="34" charset="0"/>
                <a:cs typeface="Arial" panose="020B0604020202020204" pitchFamily="34" charset="0"/>
              </a:rPr>
              <a:t>paybill</a:t>
            </a:r>
            <a:r>
              <a:rPr lang="en-US" sz="1400" dirty="0">
                <a:latin typeface="Arial" panose="020B0604020202020204" pitchFamily="34" charset="0"/>
                <a:ea typeface="Calibri" panose="020F0502020204030204" pitchFamily="34" charset="0"/>
                <a:cs typeface="Arial" panose="020B0604020202020204" pitchFamily="34" charset="0"/>
              </a:rPr>
              <a:t> in year to September is £27.36m or 3.02% over plan</a:t>
            </a:r>
          </a:p>
        </p:txBody>
      </p:sp>
    </p:spTree>
    <p:extLst>
      <p:ext uri="{BB962C8B-B14F-4D97-AF65-F5344CB8AC3E}">
        <p14:creationId xmlns:p14="http://schemas.microsoft.com/office/powerpoint/2010/main" val="1363622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image ,image ,shape ,shape. Please refer to the notes on this slide for details">
            <a:hlinkClick r:id="rId3"/>
          </p:cNvPr>
          <p:cNvPicPr>
            <a:picLocks noChangeAspect="1"/>
          </p:cNvPicPr>
          <p:nvPr/>
        </p:nvPicPr>
        <p:blipFill>
          <a:blip r:embed="rId4"/>
          <a:stretch>
            <a:fillRect/>
          </a:stretch>
        </p:blipFill>
        <p:spPr>
          <a:xfrm>
            <a:off x="0" y="0"/>
            <a:ext cx="12182475" cy="6858000"/>
          </a:xfrm>
          <a:prstGeom prst="rect">
            <a:avLst/>
          </a:prstGeom>
          <a:noFill/>
        </p:spPr>
      </p:pic>
      <p:sp>
        <p:nvSpPr>
          <p:cNvPr id="4" name="Title" hidden="1"/>
          <p:cNvSpPr>
            <a:spLocks noGrp="1"/>
          </p:cNvSpPr>
          <p:nvPr>
            <p:ph type="title"/>
          </p:nvPr>
        </p:nvSpPr>
        <p:spPr/>
        <p:txBody>
          <a:bodyPr/>
          <a:lstStyle/>
          <a:p>
            <a:r>
              <a:t>Executive Summary</a:t>
            </a:r>
          </a:p>
        </p:txBody>
      </p:sp>
      <p:graphicFrame>
        <p:nvGraphicFramePr>
          <p:cNvPr id="2" name="Table 4">
            <a:extLst>
              <a:ext uri="{FF2B5EF4-FFF2-40B4-BE49-F238E27FC236}">
                <a16:creationId xmlns:a16="http://schemas.microsoft.com/office/drawing/2014/main" id="{FB3D4802-4BE6-6F73-7C3D-B7F210CC3BA2}"/>
              </a:ext>
            </a:extLst>
          </p:cNvPr>
          <p:cNvGraphicFramePr>
            <a:graphicFrameLocks noGrp="1"/>
          </p:cNvGraphicFramePr>
          <p:nvPr>
            <p:extLst>
              <p:ext uri="{D42A27DB-BD31-4B8C-83A1-F6EECF244321}">
                <p14:modId xmlns:p14="http://schemas.microsoft.com/office/powerpoint/2010/main" val="171140195"/>
              </p:ext>
            </p:extLst>
          </p:nvPr>
        </p:nvGraphicFramePr>
        <p:xfrm>
          <a:off x="46300" y="27457"/>
          <a:ext cx="12083970" cy="6871841"/>
        </p:xfrm>
        <a:graphic>
          <a:graphicData uri="http://schemas.openxmlformats.org/drawingml/2006/table">
            <a:tbl>
              <a:tblPr firstRow="1" bandRow="1">
                <a:tableStyleId>{FABFCF23-3B69-468F-B69F-88F6DE6A72F2}</a:tableStyleId>
              </a:tblPr>
              <a:tblGrid>
                <a:gridCol w="12083970">
                  <a:extLst>
                    <a:ext uri="{9D8B030D-6E8A-4147-A177-3AD203B41FA5}">
                      <a16:colId xmlns:a16="http://schemas.microsoft.com/office/drawing/2014/main" val="1814103434"/>
                    </a:ext>
                  </a:extLst>
                </a:gridCol>
              </a:tblGrid>
              <a:tr h="476862">
                <a:tc>
                  <a:txBody>
                    <a:bodyPr/>
                    <a:lstStyle/>
                    <a:p>
                      <a:pPr marL="0" algn="ctr" defTabSz="914400" rtl="0" eaLnBrk="1" latinLnBrk="0" hangingPunct="1"/>
                      <a:r>
                        <a:rPr lang="en-GB" sz="2800" b="1" kern="1200">
                          <a:solidFill>
                            <a:schemeClr val="lt1"/>
                          </a:solidFill>
                          <a:latin typeface="Segoe UI" panose="020B0502040204020203" pitchFamily="34" charset="0"/>
                          <a:ea typeface="+mn-ea"/>
                          <a:cs typeface="Segoe UI" panose="020B0502040204020203" pitchFamily="34" charset="0"/>
                        </a:rPr>
                        <a:t>Introduction</a:t>
                      </a:r>
                    </a:p>
                  </a:txBody>
                  <a:tcPr>
                    <a:solidFill>
                      <a:srgbClr val="005EB8"/>
                    </a:solidFill>
                  </a:tcPr>
                </a:tc>
                <a:extLst>
                  <a:ext uri="{0D108BD9-81ED-4DB2-BD59-A6C34878D82A}">
                    <a16:rowId xmlns:a16="http://schemas.microsoft.com/office/drawing/2014/main" val="848616898"/>
                  </a:ext>
                </a:extLst>
              </a:tr>
              <a:tr h="6353681">
                <a:tc>
                  <a:txBody>
                    <a:bodyPr/>
                    <a:lstStyle/>
                    <a:p>
                      <a:r>
                        <a:rPr lang="en-GB" sz="1800" b="1" i="0">
                          <a:effectLst/>
                          <a:latin typeface="Arial" panose="020B0604020202020204" pitchFamily="34" charset="0"/>
                          <a:ea typeface="Calibri" panose="020F0502020204030204" pitchFamily="34" charset="0"/>
                          <a:cs typeface="Arial" panose="020B0604020202020204" pitchFamily="34" charset="0"/>
                        </a:rPr>
                        <a:t>The monthly ICB operating plan </a:t>
                      </a:r>
                      <a:r>
                        <a:rPr lang="en-GB" sz="1800" b="1" i="0">
                          <a:solidFill>
                            <a:schemeClr val="tx1"/>
                          </a:solidFill>
                          <a:effectLst/>
                          <a:latin typeface="Arial" panose="020B0604020202020204" pitchFamily="34" charset="0"/>
                          <a:ea typeface="Calibri" panose="020F0502020204030204" pitchFamily="34" charset="0"/>
                          <a:cs typeface="Arial" panose="020B0604020202020204" pitchFamily="34" charset="0"/>
                        </a:rPr>
                        <a:t>performance report is specifically concerned with the short term annual objectives related to the HNY ICBs Annual Operating Plan 2024/25. </a:t>
                      </a:r>
                      <a:r>
                        <a:rPr lang="en-GB" sz="1800" i="0">
                          <a:solidFill>
                            <a:schemeClr val="tx1"/>
                          </a:solidFill>
                          <a:latin typeface="Arial" panose="020B0604020202020204" pitchFamily="34" charset="0"/>
                          <a:cs typeface="Arial" panose="020B0604020202020204" pitchFamily="34" charset="0"/>
                        </a:rPr>
                        <a:t>The report is a single part of a wider performance management framework across the ICB. </a:t>
                      </a:r>
                    </a:p>
                    <a:p>
                      <a:endParaRPr lang="en-GB" sz="1800" i="0">
                        <a:solidFill>
                          <a:schemeClr val="tx1"/>
                        </a:solidFill>
                        <a:latin typeface="Arial" panose="020B0604020202020204" pitchFamily="34" charset="0"/>
                        <a:cs typeface="Arial" panose="020B0604020202020204" pitchFamily="34" charset="0"/>
                      </a:endParaRPr>
                    </a:p>
                    <a:p>
                      <a:r>
                        <a:rPr lang="en-GB" sz="1800" i="0">
                          <a:solidFill>
                            <a:schemeClr val="tx1"/>
                          </a:solidFill>
                          <a:latin typeface="Arial" panose="020B0604020202020204" pitchFamily="34" charset="0"/>
                          <a:cs typeface="Arial" panose="020B0604020202020204" pitchFamily="34" charset="0"/>
                        </a:rPr>
                        <a:t>The overall framework has width and covers a wide range of aspects of performance relating to themes such as quality of care, patient experience, operating plan access metrics, public health statistics, and health prevention data.  It also has depth in that any of these themes are being considered at provider, place, in some cases condition level.  The framework also considers time frames in that some performance expectations are measured daily, weekly, monthly whereas others are to be reviewed annually.</a:t>
                      </a:r>
                    </a:p>
                    <a:p>
                      <a:endParaRPr lang="en-GB" sz="1800" i="0">
                        <a:solidFill>
                          <a:schemeClr val="tx1"/>
                        </a:solidFill>
                        <a:latin typeface="Arial" panose="020B0604020202020204" pitchFamily="34" charset="0"/>
                        <a:cs typeface="Arial" panose="020B0604020202020204" pitchFamily="34" charset="0"/>
                      </a:endParaRPr>
                    </a:p>
                    <a:p>
                      <a:pPr algn="just">
                        <a:lnSpc>
                          <a:spcPct val="107000"/>
                        </a:lnSpc>
                        <a:spcAft>
                          <a:spcPts val="800"/>
                        </a:spcAft>
                      </a:pPr>
                      <a:r>
                        <a:rPr lang="en-GB" sz="1800" i="0">
                          <a:solidFill>
                            <a:schemeClr val="tx1"/>
                          </a:solidFill>
                          <a:effectLst/>
                          <a:latin typeface="Arial" panose="020B0604020202020204" pitchFamily="34" charset="0"/>
                          <a:ea typeface="Calibri" panose="020F0502020204030204" pitchFamily="34" charset="0"/>
                          <a:cs typeface="Arial" panose="020B0604020202020204" pitchFamily="34" charset="0"/>
                        </a:rPr>
                        <a:t>These different aspects of performance do not sit in isolation; improving access to cancer services this year, goes hand in hand with ICB mid term ambitions to increase engagement of vulnerable populations with cancer screening programmes, and reduce harm from cancer.  Both support the long term aim of increasing healthy life expectancy.</a:t>
                      </a:r>
                    </a:p>
                    <a:p>
                      <a:pPr algn="just">
                        <a:lnSpc>
                          <a:spcPct val="107000"/>
                        </a:lnSpc>
                        <a:spcAft>
                          <a:spcPts val="800"/>
                        </a:spcAft>
                      </a:pPr>
                      <a:r>
                        <a:rPr lang="en-GB" sz="1800" i="0">
                          <a:solidFill>
                            <a:schemeClr val="tx1"/>
                          </a:solidFill>
                          <a:effectLst/>
                          <a:latin typeface="Arial" panose="020B0604020202020204" pitchFamily="34" charset="0"/>
                          <a:ea typeface="Calibri" panose="020F0502020204030204" pitchFamily="34" charset="0"/>
                          <a:cs typeface="Arial" panose="020B0604020202020204" pitchFamily="34" charset="0"/>
                        </a:rPr>
                        <a:t>The report will demonstrate how these short term annual operating plan indicators support long term aims and ambitions of the ICB.  It will describe the full list of indicators in the 2024/25 planning guidance but will focus on areas that have been identified as priorities by NHSE.  </a:t>
                      </a:r>
                    </a:p>
                    <a:p>
                      <a:pPr algn="just">
                        <a:lnSpc>
                          <a:spcPct val="107000"/>
                        </a:lnSpc>
                        <a:spcAft>
                          <a:spcPts val="800"/>
                        </a:spcAft>
                      </a:pPr>
                      <a:r>
                        <a:rPr lang="en-GB" sz="1800" i="0">
                          <a:solidFill>
                            <a:schemeClr val="tx1"/>
                          </a:solidFill>
                          <a:effectLst/>
                          <a:latin typeface="Arial" panose="020B0604020202020204" pitchFamily="34" charset="0"/>
                          <a:ea typeface="Calibri" panose="020F0502020204030204" pitchFamily="34" charset="0"/>
                          <a:cs typeface="Arial" panose="020B0604020202020204" pitchFamily="34" charset="0"/>
                        </a:rPr>
                        <a:t>A small number of indicators are better performance managed through other reporting mechanisms and these are identified in the report also.</a:t>
                      </a:r>
                    </a:p>
                    <a:p>
                      <a:pPr algn="just">
                        <a:lnSpc>
                          <a:spcPct val="107000"/>
                        </a:lnSpc>
                        <a:spcAft>
                          <a:spcPts val="800"/>
                        </a:spcAft>
                      </a:pPr>
                      <a:r>
                        <a:rPr lang="en-GB" sz="1800" i="0">
                          <a:solidFill>
                            <a:schemeClr val="tx1"/>
                          </a:solidFill>
                          <a:effectLst/>
                          <a:latin typeface="Arial" panose="020B0604020202020204" pitchFamily="34" charset="0"/>
                          <a:cs typeface="Arial" panose="020B0604020202020204" pitchFamily="34" charset="0"/>
                        </a:rPr>
                        <a:t>The report is supported each month with a deep dive into a theme along with</a:t>
                      </a:r>
                      <a:r>
                        <a:rPr lang="en-GB" sz="1800" i="0">
                          <a:effectLst/>
                          <a:latin typeface="Arial" panose="020B0604020202020204" pitchFamily="34" charset="0"/>
                          <a:cs typeface="Arial" panose="020B0604020202020204" pitchFamily="34" charset="0"/>
                        </a:rPr>
                        <a:t> Executive Director updates that will describe any escalations from sub committees.</a:t>
                      </a:r>
                      <a:endParaRPr lang="en-GB" sz="1800" i="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3450215681"/>
                  </a:ext>
                </a:extLst>
              </a:tr>
            </a:tbl>
          </a:graphicData>
        </a:graphic>
      </p:graphicFrame>
    </p:spTree>
    <p:extLst>
      <p:ext uri="{BB962C8B-B14F-4D97-AF65-F5344CB8AC3E}">
        <p14:creationId xmlns:p14="http://schemas.microsoft.com/office/powerpoint/2010/main" val="2770296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4">
            <a:extLst>
              <a:ext uri="{FF2B5EF4-FFF2-40B4-BE49-F238E27FC236}">
                <a16:creationId xmlns:a16="http://schemas.microsoft.com/office/drawing/2014/main" id="{7212B976-7735-48FE-BB42-6B64A6882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6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4" descr="Text&#10;&#10;Description automatically generated with medium confidence">
            <a:extLst>
              <a:ext uri="{FF2B5EF4-FFF2-40B4-BE49-F238E27FC236}">
                <a16:creationId xmlns:a16="http://schemas.microsoft.com/office/drawing/2014/main" id="{A97E7027-5984-483B-B112-1DAABFCC1F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5505" y="240754"/>
            <a:ext cx="18621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a:extLst>
              <a:ext uri="{FF2B5EF4-FFF2-40B4-BE49-F238E27FC236}">
                <a16:creationId xmlns:a16="http://schemas.microsoft.com/office/drawing/2014/main" id="{79050C4E-02BF-360E-61F8-E5CA0B494EC1}"/>
              </a:ext>
            </a:extLst>
          </p:cNvPr>
          <p:cNvGraphicFramePr>
            <a:graphicFrameLocks noGrp="1"/>
          </p:cNvGraphicFramePr>
          <p:nvPr/>
        </p:nvGraphicFramePr>
        <p:xfrm>
          <a:off x="391159" y="711925"/>
          <a:ext cx="11474269" cy="6037218"/>
        </p:xfrm>
        <a:graphic>
          <a:graphicData uri="http://schemas.openxmlformats.org/drawingml/2006/table">
            <a:tbl>
              <a:tblPr firstRow="1" bandRow="1">
                <a:tableStyleId>{5C22544A-7EE6-4342-B048-85BDC9FD1C3A}</a:tableStyleId>
              </a:tblPr>
              <a:tblGrid>
                <a:gridCol w="11474269">
                  <a:extLst>
                    <a:ext uri="{9D8B030D-6E8A-4147-A177-3AD203B41FA5}">
                      <a16:colId xmlns:a16="http://schemas.microsoft.com/office/drawing/2014/main" val="2199132929"/>
                    </a:ext>
                  </a:extLst>
                </a:gridCol>
              </a:tblGrid>
              <a:tr h="6037218">
                <a:tc>
                  <a:txBody>
                    <a:bodyPr/>
                    <a:lstStyle/>
                    <a:p>
                      <a:pPr>
                        <a:spcAft>
                          <a:spcPts val="600"/>
                        </a:spcAft>
                      </a:pPr>
                      <a:r>
                        <a:rPr lang="en-GB" dirty="0">
                          <a:solidFill>
                            <a:schemeClr val="tx1"/>
                          </a:solidFill>
                        </a:rPr>
                        <a:t>Workforce Summary</a:t>
                      </a:r>
                      <a:endParaRPr lang="en-GB" sz="1400" b="0" dirty="0">
                        <a:solidFill>
                          <a:schemeClr val="tx1"/>
                        </a:solidFill>
                      </a:endParaRPr>
                    </a:p>
                    <a:p>
                      <a:endParaRPr lang="en-GB" dirty="0">
                        <a:solidFill>
                          <a:schemeClr val="tx1"/>
                        </a:solidFill>
                      </a:endParaRPr>
                    </a:p>
                    <a:p>
                      <a:endParaRPr lang="en-GB" dirty="0">
                        <a:solidFill>
                          <a:schemeClr val="tx1"/>
                        </a:solidFill>
                      </a:endParaRPr>
                    </a:p>
                  </a:txBody>
                  <a:tcPr>
                    <a:solidFill>
                      <a:schemeClr val="accent2">
                        <a:lumMod val="60000"/>
                        <a:lumOff val="40000"/>
                      </a:schemeClr>
                    </a:solidFill>
                  </a:tcPr>
                </a:tc>
                <a:extLst>
                  <a:ext uri="{0D108BD9-81ED-4DB2-BD59-A6C34878D82A}">
                    <a16:rowId xmlns:a16="http://schemas.microsoft.com/office/drawing/2014/main" val="1258183609"/>
                  </a:ext>
                </a:extLst>
              </a:tr>
            </a:tbl>
          </a:graphicData>
        </a:graphic>
      </p:graphicFrame>
      <p:pic>
        <p:nvPicPr>
          <p:cNvPr id="4" name="Picture 3">
            <a:extLst>
              <a:ext uri="{FF2B5EF4-FFF2-40B4-BE49-F238E27FC236}">
                <a16:creationId xmlns:a16="http://schemas.microsoft.com/office/drawing/2014/main" id="{3DD261C2-A510-F463-111E-3F2F64E9C5F9}"/>
              </a:ext>
            </a:extLst>
          </p:cNvPr>
          <p:cNvPicPr>
            <a:picLocks noChangeAspect="1"/>
          </p:cNvPicPr>
          <p:nvPr/>
        </p:nvPicPr>
        <p:blipFill>
          <a:blip r:embed="rId4"/>
          <a:srcRect l="26560" t="27548" r="9459" b="9014"/>
          <a:stretch/>
        </p:blipFill>
        <p:spPr>
          <a:xfrm>
            <a:off x="990236" y="1208314"/>
            <a:ext cx="10276114" cy="5138059"/>
          </a:xfrm>
          <a:prstGeom prst="rect">
            <a:avLst/>
          </a:prstGeom>
        </p:spPr>
      </p:pic>
    </p:spTree>
    <p:extLst>
      <p:ext uri="{BB962C8B-B14F-4D97-AF65-F5344CB8AC3E}">
        <p14:creationId xmlns:p14="http://schemas.microsoft.com/office/powerpoint/2010/main" val="1879520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4">
            <a:extLst>
              <a:ext uri="{FF2B5EF4-FFF2-40B4-BE49-F238E27FC236}">
                <a16:creationId xmlns:a16="http://schemas.microsoft.com/office/drawing/2014/main" id="{7212B976-7735-48FE-BB42-6B64A6882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6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4" descr="Text&#10;&#10;Description automatically generated with medium confidence">
            <a:extLst>
              <a:ext uri="{FF2B5EF4-FFF2-40B4-BE49-F238E27FC236}">
                <a16:creationId xmlns:a16="http://schemas.microsoft.com/office/drawing/2014/main" id="{A97E7027-5984-483B-B112-1DAABFCC1F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5505" y="240754"/>
            <a:ext cx="18621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a:extLst>
              <a:ext uri="{FF2B5EF4-FFF2-40B4-BE49-F238E27FC236}">
                <a16:creationId xmlns:a16="http://schemas.microsoft.com/office/drawing/2014/main" id="{79050C4E-02BF-360E-61F8-E5CA0B494EC1}"/>
              </a:ext>
            </a:extLst>
          </p:cNvPr>
          <p:cNvGraphicFramePr>
            <a:graphicFrameLocks noGrp="1"/>
          </p:cNvGraphicFramePr>
          <p:nvPr/>
        </p:nvGraphicFramePr>
        <p:xfrm>
          <a:off x="391159" y="711925"/>
          <a:ext cx="11474269" cy="6037218"/>
        </p:xfrm>
        <a:graphic>
          <a:graphicData uri="http://schemas.openxmlformats.org/drawingml/2006/table">
            <a:tbl>
              <a:tblPr firstRow="1" bandRow="1">
                <a:tableStyleId>{5C22544A-7EE6-4342-B048-85BDC9FD1C3A}</a:tableStyleId>
              </a:tblPr>
              <a:tblGrid>
                <a:gridCol w="11474269">
                  <a:extLst>
                    <a:ext uri="{9D8B030D-6E8A-4147-A177-3AD203B41FA5}">
                      <a16:colId xmlns:a16="http://schemas.microsoft.com/office/drawing/2014/main" val="2199132929"/>
                    </a:ext>
                  </a:extLst>
                </a:gridCol>
              </a:tblGrid>
              <a:tr h="6037218">
                <a:tc>
                  <a:txBody>
                    <a:bodyPr/>
                    <a:lstStyle/>
                    <a:p>
                      <a:pPr>
                        <a:spcAft>
                          <a:spcPts val="600"/>
                        </a:spcAft>
                      </a:pPr>
                      <a:r>
                        <a:rPr lang="en-GB" dirty="0">
                          <a:solidFill>
                            <a:schemeClr val="tx1"/>
                          </a:solidFill>
                        </a:rPr>
                        <a:t>Workforce Summary (Cont.)</a:t>
                      </a:r>
                      <a:endParaRPr lang="en-GB" sz="1400" b="0" dirty="0">
                        <a:solidFill>
                          <a:schemeClr val="tx1"/>
                        </a:solidFill>
                      </a:endParaRPr>
                    </a:p>
                    <a:p>
                      <a:endParaRPr lang="en-GB" dirty="0">
                        <a:solidFill>
                          <a:schemeClr val="tx1"/>
                        </a:solidFill>
                        <a:highlight>
                          <a:srgbClr val="FFFF00"/>
                        </a:highlight>
                      </a:endParaRPr>
                    </a:p>
                    <a:p>
                      <a:endParaRPr lang="en-GB" dirty="0">
                        <a:solidFill>
                          <a:schemeClr val="tx1"/>
                        </a:solidFill>
                      </a:endParaRPr>
                    </a:p>
                  </a:txBody>
                  <a:tcPr>
                    <a:solidFill>
                      <a:schemeClr val="accent2">
                        <a:lumMod val="60000"/>
                        <a:lumOff val="40000"/>
                      </a:schemeClr>
                    </a:solidFill>
                  </a:tcPr>
                </a:tc>
                <a:extLst>
                  <a:ext uri="{0D108BD9-81ED-4DB2-BD59-A6C34878D82A}">
                    <a16:rowId xmlns:a16="http://schemas.microsoft.com/office/drawing/2014/main" val="1258183609"/>
                  </a:ext>
                </a:extLst>
              </a:tr>
            </a:tbl>
          </a:graphicData>
        </a:graphic>
      </p:graphicFrame>
      <p:pic>
        <p:nvPicPr>
          <p:cNvPr id="5" name="Picture 4">
            <a:extLst>
              <a:ext uri="{FF2B5EF4-FFF2-40B4-BE49-F238E27FC236}">
                <a16:creationId xmlns:a16="http://schemas.microsoft.com/office/drawing/2014/main" id="{46DA6AC2-1508-7DFB-87A8-BEF208DF5FD7}"/>
              </a:ext>
            </a:extLst>
          </p:cNvPr>
          <p:cNvPicPr>
            <a:picLocks noChangeAspect="1"/>
          </p:cNvPicPr>
          <p:nvPr/>
        </p:nvPicPr>
        <p:blipFill>
          <a:blip r:embed="rId4"/>
          <a:srcRect l="26429" t="26530" r="9107" b="9015"/>
          <a:stretch/>
        </p:blipFill>
        <p:spPr>
          <a:xfrm>
            <a:off x="794293" y="1318439"/>
            <a:ext cx="10668000" cy="5261249"/>
          </a:xfrm>
          <a:prstGeom prst="rect">
            <a:avLst/>
          </a:prstGeom>
        </p:spPr>
      </p:pic>
    </p:spTree>
    <p:extLst>
      <p:ext uri="{BB962C8B-B14F-4D97-AF65-F5344CB8AC3E}">
        <p14:creationId xmlns:p14="http://schemas.microsoft.com/office/powerpoint/2010/main" val="2257266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4">
            <a:extLst>
              <a:ext uri="{FF2B5EF4-FFF2-40B4-BE49-F238E27FC236}">
                <a16:creationId xmlns:a16="http://schemas.microsoft.com/office/drawing/2014/main" id="{7212B976-7735-48FE-BB42-6B64A6882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6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4" descr="Text&#10;&#10;Description automatically generated with medium confidence">
            <a:extLst>
              <a:ext uri="{FF2B5EF4-FFF2-40B4-BE49-F238E27FC236}">
                <a16:creationId xmlns:a16="http://schemas.microsoft.com/office/drawing/2014/main" id="{A97E7027-5984-483B-B112-1DAABFCC1F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5505" y="240754"/>
            <a:ext cx="18621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a:extLst>
              <a:ext uri="{FF2B5EF4-FFF2-40B4-BE49-F238E27FC236}">
                <a16:creationId xmlns:a16="http://schemas.microsoft.com/office/drawing/2014/main" id="{79050C4E-02BF-360E-61F8-E5CA0B494EC1}"/>
              </a:ext>
            </a:extLst>
          </p:cNvPr>
          <p:cNvGraphicFramePr>
            <a:graphicFrameLocks noGrp="1"/>
          </p:cNvGraphicFramePr>
          <p:nvPr/>
        </p:nvGraphicFramePr>
        <p:xfrm>
          <a:off x="391159" y="711925"/>
          <a:ext cx="11474269" cy="6037218"/>
        </p:xfrm>
        <a:graphic>
          <a:graphicData uri="http://schemas.openxmlformats.org/drawingml/2006/table">
            <a:tbl>
              <a:tblPr firstRow="1" bandRow="1">
                <a:tableStyleId>{5C22544A-7EE6-4342-B048-85BDC9FD1C3A}</a:tableStyleId>
              </a:tblPr>
              <a:tblGrid>
                <a:gridCol w="11474269">
                  <a:extLst>
                    <a:ext uri="{9D8B030D-6E8A-4147-A177-3AD203B41FA5}">
                      <a16:colId xmlns:a16="http://schemas.microsoft.com/office/drawing/2014/main" val="2199132929"/>
                    </a:ext>
                  </a:extLst>
                </a:gridCol>
              </a:tblGrid>
              <a:tr h="6037218">
                <a:tc>
                  <a:txBody>
                    <a:bodyPr/>
                    <a:lstStyle/>
                    <a:p>
                      <a:pPr>
                        <a:spcAft>
                          <a:spcPts val="600"/>
                        </a:spcAft>
                      </a:pPr>
                      <a:r>
                        <a:rPr lang="en-GB" dirty="0">
                          <a:solidFill>
                            <a:schemeClr val="tx1"/>
                          </a:solidFill>
                        </a:rPr>
                        <a:t>Workforce Summary</a:t>
                      </a:r>
                      <a:endParaRPr lang="en-GB" sz="1400" b="0" dirty="0">
                        <a:solidFill>
                          <a:schemeClr val="tx1"/>
                        </a:solidFill>
                      </a:endParaRPr>
                    </a:p>
                    <a:p>
                      <a:endParaRPr lang="en-GB" dirty="0">
                        <a:solidFill>
                          <a:schemeClr val="tx1"/>
                        </a:solidFill>
                      </a:endParaRPr>
                    </a:p>
                    <a:p>
                      <a:endParaRPr lang="en-GB" dirty="0">
                        <a:solidFill>
                          <a:schemeClr val="tx1"/>
                        </a:solidFill>
                      </a:endParaRPr>
                    </a:p>
                  </a:txBody>
                  <a:tcPr>
                    <a:solidFill>
                      <a:schemeClr val="accent2">
                        <a:lumMod val="60000"/>
                        <a:lumOff val="40000"/>
                      </a:schemeClr>
                    </a:solidFill>
                  </a:tcPr>
                </a:tc>
                <a:extLst>
                  <a:ext uri="{0D108BD9-81ED-4DB2-BD59-A6C34878D82A}">
                    <a16:rowId xmlns:a16="http://schemas.microsoft.com/office/drawing/2014/main" val="1258183609"/>
                  </a:ext>
                </a:extLst>
              </a:tr>
            </a:tbl>
          </a:graphicData>
        </a:graphic>
      </p:graphicFrame>
      <p:pic>
        <p:nvPicPr>
          <p:cNvPr id="5" name="Picture 4">
            <a:extLst>
              <a:ext uri="{FF2B5EF4-FFF2-40B4-BE49-F238E27FC236}">
                <a16:creationId xmlns:a16="http://schemas.microsoft.com/office/drawing/2014/main" id="{B5E46479-4F31-D024-D9C1-A63CD4D2A915}"/>
              </a:ext>
            </a:extLst>
          </p:cNvPr>
          <p:cNvPicPr>
            <a:picLocks noChangeAspect="1"/>
          </p:cNvPicPr>
          <p:nvPr/>
        </p:nvPicPr>
        <p:blipFill>
          <a:blip r:embed="rId4"/>
          <a:srcRect l="1338" t="39795" r="46064" b="10375"/>
          <a:stretch/>
        </p:blipFill>
        <p:spPr>
          <a:xfrm>
            <a:off x="936671" y="1208314"/>
            <a:ext cx="10387138" cy="5166362"/>
          </a:xfrm>
          <a:prstGeom prst="rect">
            <a:avLst/>
          </a:prstGeom>
        </p:spPr>
      </p:pic>
    </p:spTree>
    <p:extLst>
      <p:ext uri="{BB962C8B-B14F-4D97-AF65-F5344CB8AC3E}">
        <p14:creationId xmlns:p14="http://schemas.microsoft.com/office/powerpoint/2010/main" val="2371364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4">
            <a:extLst>
              <a:ext uri="{FF2B5EF4-FFF2-40B4-BE49-F238E27FC236}">
                <a16:creationId xmlns:a16="http://schemas.microsoft.com/office/drawing/2014/main" id="{7212B976-7735-48FE-BB42-6B64A6882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6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4" descr="Text&#10;&#10;Description automatically generated with medium confidence">
            <a:extLst>
              <a:ext uri="{FF2B5EF4-FFF2-40B4-BE49-F238E27FC236}">
                <a16:creationId xmlns:a16="http://schemas.microsoft.com/office/drawing/2014/main" id="{A97E7027-5984-483B-B112-1DAABFCC1F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5505" y="240754"/>
            <a:ext cx="18621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a:extLst>
              <a:ext uri="{FF2B5EF4-FFF2-40B4-BE49-F238E27FC236}">
                <a16:creationId xmlns:a16="http://schemas.microsoft.com/office/drawing/2014/main" id="{79050C4E-02BF-360E-61F8-E5CA0B494EC1}"/>
              </a:ext>
            </a:extLst>
          </p:cNvPr>
          <p:cNvGraphicFramePr>
            <a:graphicFrameLocks noGrp="1"/>
          </p:cNvGraphicFramePr>
          <p:nvPr>
            <p:extLst>
              <p:ext uri="{D42A27DB-BD31-4B8C-83A1-F6EECF244321}">
                <p14:modId xmlns:p14="http://schemas.microsoft.com/office/powerpoint/2010/main" val="2458652285"/>
              </p:ext>
            </p:extLst>
          </p:nvPr>
        </p:nvGraphicFramePr>
        <p:xfrm>
          <a:off x="391159" y="711925"/>
          <a:ext cx="11474269" cy="6039749"/>
        </p:xfrm>
        <a:graphic>
          <a:graphicData uri="http://schemas.openxmlformats.org/drawingml/2006/table">
            <a:tbl>
              <a:tblPr firstRow="1" bandRow="1">
                <a:tableStyleId>{5C22544A-7EE6-4342-B048-85BDC9FD1C3A}</a:tableStyleId>
              </a:tblPr>
              <a:tblGrid>
                <a:gridCol w="11474269">
                  <a:extLst>
                    <a:ext uri="{9D8B030D-6E8A-4147-A177-3AD203B41FA5}">
                      <a16:colId xmlns:a16="http://schemas.microsoft.com/office/drawing/2014/main" val="2199132929"/>
                    </a:ext>
                  </a:extLst>
                </a:gridCol>
              </a:tblGrid>
              <a:tr h="6039749">
                <a:tc>
                  <a:txBody>
                    <a:bodyPr/>
                    <a:lstStyle/>
                    <a:p>
                      <a:endParaRPr lang="en-GB"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1258183609"/>
                  </a:ext>
                </a:extLst>
              </a:tr>
            </a:tbl>
          </a:graphicData>
        </a:graphic>
      </p:graphicFrame>
      <p:sp>
        <p:nvSpPr>
          <p:cNvPr id="2" name="TextBox 1">
            <a:extLst>
              <a:ext uri="{FF2B5EF4-FFF2-40B4-BE49-F238E27FC236}">
                <a16:creationId xmlns:a16="http://schemas.microsoft.com/office/drawing/2014/main" id="{6D84F97E-DF13-BBC7-1311-D988052C0ECF}"/>
              </a:ext>
            </a:extLst>
          </p:cNvPr>
          <p:cNvSpPr txBox="1"/>
          <p:nvPr/>
        </p:nvSpPr>
        <p:spPr>
          <a:xfrm>
            <a:off x="391159" y="707936"/>
            <a:ext cx="11409682" cy="6124754"/>
          </a:xfrm>
          <a:prstGeom prst="rect">
            <a:avLst/>
          </a:prstGeom>
          <a:noFill/>
        </p:spPr>
        <p:txBody>
          <a:bodyPr wrap="square" rtlCol="0">
            <a:spAutoFit/>
          </a:bodyPr>
          <a:lstStyle/>
          <a:p>
            <a:r>
              <a:rPr lang="en-GB" sz="1400" b="1" dirty="0">
                <a:effectLst/>
                <a:latin typeface="Arial" panose="020B0604020202020204" pitchFamily="34" charset="0"/>
                <a:ea typeface="Calibri" panose="020F0502020204030204" pitchFamily="34" charset="0"/>
                <a:cs typeface="Arial" panose="020B0604020202020204" pitchFamily="34" charset="0"/>
              </a:rPr>
              <a:t>The Golden Ambition: Children and Young People</a:t>
            </a:r>
          </a:p>
          <a:p>
            <a:endParaRPr lang="en-GB" sz="1400" dirty="0">
              <a:effectLst/>
              <a:latin typeface="Arial" panose="020B0604020202020204" pitchFamily="34" charset="0"/>
              <a:ea typeface="Calibri" panose="020F0502020204030204" pitchFamily="34" charset="0"/>
              <a:cs typeface="Arial" panose="020B0604020202020204" pitchFamily="34" charset="0"/>
            </a:endParaRPr>
          </a:p>
          <a:p>
            <a:r>
              <a:rPr lang="en-GB" sz="1400" dirty="0">
                <a:latin typeface="Arial" panose="020B0604020202020204" pitchFamily="34" charset="0"/>
                <a:ea typeface="Calibri" panose="020F0502020204030204" pitchFamily="34" charset="0"/>
                <a:cs typeface="Arial" panose="020B0604020202020204" pitchFamily="34" charset="0"/>
              </a:rPr>
              <a:t>SOAG considered performance in the access targets set out in the annual operating planning guidance through the lens of children and young people to determine in part how they compared to adults and also whether hidden in the overall numbers there was a pattern of concern for access to care for children and young people (CYP).</a:t>
            </a:r>
          </a:p>
          <a:p>
            <a:endParaRPr lang="en-GB" sz="1400" dirty="0">
              <a:effectLst/>
              <a:latin typeface="Arial" panose="020B0604020202020204" pitchFamily="34" charset="0"/>
              <a:ea typeface="Calibri" panose="020F0502020204030204" pitchFamily="34" charset="0"/>
              <a:cs typeface="Arial" panose="020B0604020202020204" pitchFamily="34" charset="0"/>
            </a:endParaRPr>
          </a:p>
          <a:p>
            <a:r>
              <a:rPr lang="en-GB" sz="1400" dirty="0">
                <a:latin typeface="Arial" panose="020B0604020202020204" pitchFamily="34" charset="0"/>
                <a:ea typeface="Calibri" panose="020F0502020204030204" pitchFamily="34" charset="0"/>
                <a:cs typeface="Arial" panose="020B0604020202020204" pitchFamily="34" charset="0"/>
              </a:rPr>
              <a:t>The following slides were presented at SOAG and discussed by cross sector representation; acute care, community care, primary care, mental health services and place representation.</a:t>
            </a:r>
          </a:p>
          <a:p>
            <a:endParaRPr lang="en-GB" sz="1400" dirty="0">
              <a:latin typeface="Arial" panose="020B0604020202020204" pitchFamily="34" charset="0"/>
              <a:ea typeface="Calibri" panose="020F0502020204030204" pitchFamily="34" charset="0"/>
              <a:cs typeface="Arial" panose="020B0604020202020204" pitchFamily="34" charset="0"/>
            </a:endParaRPr>
          </a:p>
          <a:p>
            <a:r>
              <a:rPr lang="en-GB" sz="1400" dirty="0">
                <a:latin typeface="Arial" panose="020B0604020202020204" pitchFamily="34" charset="0"/>
                <a:ea typeface="Calibri" panose="020F0502020204030204" pitchFamily="34" charset="0"/>
                <a:cs typeface="Arial" panose="020B0604020202020204" pitchFamily="34" charset="0"/>
              </a:rPr>
              <a:t>A summary of the findings of the slides is:</a:t>
            </a:r>
          </a:p>
          <a:p>
            <a:endParaRPr lang="en-GB" sz="1400"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ea typeface="Calibri" panose="020F0502020204030204" pitchFamily="34" charset="0"/>
                <a:cs typeface="Arial" panose="020B0604020202020204" pitchFamily="34" charset="0"/>
              </a:rPr>
              <a:t>Urgent Care – Demand growth over and above population change for CYP for urgent care. 0-17 year olds have the second highest growth in demand for urgent care over the last 5 years .  Demand growth is seen mainly in UTC use.  4 hour Performance is higher than adults.</a:t>
            </a:r>
          </a:p>
          <a:p>
            <a:pPr marL="285750" indent="-285750">
              <a:buFont typeface="Arial" panose="020B0604020202020204" pitchFamily="34" charset="0"/>
              <a:buChar char="•"/>
            </a:pPr>
            <a:endParaRPr lang="en-GB" sz="1400"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ea typeface="Calibri" panose="020F0502020204030204" pitchFamily="34" charset="0"/>
                <a:cs typeface="Arial" panose="020B0604020202020204" pitchFamily="34" charset="0"/>
              </a:rPr>
              <a:t>Planned care – Median waiting times for children are approximately 2-3 weeks lower than adults on referral to treatment times.  Areas of concern fall into ENT and Ophthalmology in particular.</a:t>
            </a:r>
          </a:p>
          <a:p>
            <a:pPr marL="285750" indent="-285750">
              <a:buFont typeface="Arial" panose="020B0604020202020204" pitchFamily="34" charset="0"/>
              <a:buChar char="•"/>
            </a:pPr>
            <a:endParaRPr lang="en-GB" sz="1400"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ea typeface="Calibri" panose="020F0502020204030204" pitchFamily="34" charset="0"/>
                <a:cs typeface="Arial" panose="020B0604020202020204" pitchFamily="34" charset="0"/>
              </a:rPr>
              <a:t>Diagnostics - </a:t>
            </a:r>
            <a:r>
              <a:rPr lang="en-GB" sz="1400" dirty="0">
                <a:latin typeface="Arial" panose="020B0604020202020204" pitchFamily="34" charset="0"/>
                <a:cs typeface="Arial" panose="020B0604020202020204" pitchFamily="34" charset="0"/>
              </a:rPr>
              <a:t>Diagnostic performance for CYP matches overall performance closely, with most performance being very positive across modalities other than Audiology.  Performance in audiology has already been raised as an issue but this particularly relates to CYP.</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Community care over 52 weeks – This is raised in the main body of the report, that the stand out service that is failing this target is CYP Speech and Language Therapy.</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Mental Health CYP – Although provision of access is overall showing an increasing trend, the slides below show growth in the number of CYP waiting over 12 weeks for first contact.</a:t>
            </a:r>
          </a:p>
          <a:p>
            <a:endParaRPr lang="en-GB" sz="1400" dirty="0">
              <a:effectLst/>
              <a:latin typeface="Arial" panose="020B0604020202020204" pitchFamily="34" charset="0"/>
              <a:ea typeface="Calibri" panose="020F0502020204030204" pitchFamily="34" charset="0"/>
              <a:cs typeface="Arial" panose="020B0604020202020204" pitchFamily="34" charset="0"/>
            </a:endParaRPr>
          </a:p>
          <a:p>
            <a:r>
              <a:rPr lang="en-GB" sz="1400" dirty="0">
                <a:latin typeface="Arial" panose="020B0604020202020204" pitchFamily="34" charset="0"/>
                <a:ea typeface="Calibri" panose="020F0502020204030204" pitchFamily="34" charset="0"/>
                <a:cs typeface="Arial" panose="020B0604020202020204" pitchFamily="34" charset="0"/>
              </a:rPr>
              <a:t>Part of the discussion at SOAG centred on the potential crossover with CYP mental health patients in ED, and also the potential crossover between children waiting for ENT, Audiology, </a:t>
            </a:r>
            <a:r>
              <a:rPr lang="en-GB" sz="1400" dirty="0" err="1">
                <a:latin typeface="Arial" panose="020B0604020202020204" pitchFamily="34" charset="0"/>
                <a:ea typeface="Calibri" panose="020F0502020204030204" pitchFamily="34" charset="0"/>
                <a:cs typeface="Arial" panose="020B0604020202020204" pitchFamily="34" charset="0"/>
              </a:rPr>
              <a:t>SaLT</a:t>
            </a:r>
            <a:r>
              <a:rPr lang="en-GB" sz="1400" dirty="0">
                <a:latin typeface="Arial" panose="020B0604020202020204" pitchFamily="34" charset="0"/>
                <a:ea typeface="Calibri" panose="020F0502020204030204" pitchFamily="34" charset="0"/>
                <a:cs typeface="Arial" panose="020B0604020202020204" pitchFamily="34" charset="0"/>
              </a:rPr>
              <a:t> and potentially Autism Diagnosis services.</a:t>
            </a:r>
            <a:endParaRPr lang="en-GB" sz="1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05425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65A6F9-4213-4142-7D06-5030B3EAFEBF}"/>
              </a:ext>
            </a:extLst>
          </p:cNvPr>
          <p:cNvSpPr txBox="1"/>
          <p:nvPr/>
        </p:nvSpPr>
        <p:spPr>
          <a:xfrm>
            <a:off x="9503005" y="195412"/>
            <a:ext cx="1947969" cy="461665"/>
          </a:xfrm>
          <a:prstGeom prst="rect">
            <a:avLst/>
          </a:prstGeom>
          <a:noFill/>
        </p:spPr>
        <p:txBody>
          <a:bodyPr wrap="none" rtlCol="0">
            <a:spAutoFit/>
          </a:bodyPr>
          <a:lstStyle/>
          <a:p>
            <a:r>
              <a:rPr lang="en-GB" sz="2400" b="1" dirty="0">
                <a:solidFill>
                  <a:srgbClr val="243774"/>
                </a:solidFill>
                <a:latin typeface="Arial" panose="020B0604020202020204" pitchFamily="34" charset="0"/>
                <a:cs typeface="Arial" panose="020B0604020202020204" pitchFamily="34" charset="0"/>
              </a:rPr>
              <a:t>Urgent Care</a:t>
            </a:r>
          </a:p>
        </p:txBody>
      </p:sp>
      <p:grpSp>
        <p:nvGrpSpPr>
          <p:cNvPr id="5" name="Group 4">
            <a:extLst>
              <a:ext uri="{FF2B5EF4-FFF2-40B4-BE49-F238E27FC236}">
                <a16:creationId xmlns:a16="http://schemas.microsoft.com/office/drawing/2014/main" id="{737E857E-505C-F3E2-317A-F84F3D6D0BFC}"/>
              </a:ext>
            </a:extLst>
          </p:cNvPr>
          <p:cNvGrpSpPr/>
          <p:nvPr/>
        </p:nvGrpSpPr>
        <p:grpSpPr>
          <a:xfrm>
            <a:off x="11409224" y="99993"/>
            <a:ext cx="678358" cy="652504"/>
            <a:chOff x="1636827" y="646206"/>
            <a:chExt cx="678358" cy="652504"/>
          </a:xfrm>
        </p:grpSpPr>
        <p:sp>
          <p:nvSpPr>
            <p:cNvPr id="6" name="Flowchart: Connector 5">
              <a:extLst>
                <a:ext uri="{FF2B5EF4-FFF2-40B4-BE49-F238E27FC236}">
                  <a16:creationId xmlns:a16="http://schemas.microsoft.com/office/drawing/2014/main" id="{29E9B8A6-2B92-74FA-F7CE-3602DF2240EB}"/>
                </a:ext>
              </a:extLst>
            </p:cNvPr>
            <p:cNvSpPr/>
            <p:nvPr/>
          </p:nvSpPr>
          <p:spPr>
            <a:xfrm>
              <a:off x="1636827" y="646206"/>
              <a:ext cx="678358" cy="652504"/>
            </a:xfrm>
            <a:prstGeom prst="flowChartConnector">
              <a:avLst/>
            </a:prstGeom>
            <a:solidFill>
              <a:srgbClr val="E8F4FF"/>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black background with a black square&#10;&#10;Description automatically generated with medium confidence">
              <a:extLst>
                <a:ext uri="{FF2B5EF4-FFF2-40B4-BE49-F238E27FC236}">
                  <a16:creationId xmlns:a16="http://schemas.microsoft.com/office/drawing/2014/main" id="{90787EFF-AE56-E50D-43FF-6BB98ABCF538}"/>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1720328" y="730523"/>
              <a:ext cx="511356" cy="495223"/>
            </a:xfrm>
            <a:prstGeom prst="rect">
              <a:avLst/>
            </a:prstGeom>
          </p:spPr>
        </p:pic>
      </p:grpSp>
      <p:sp>
        <p:nvSpPr>
          <p:cNvPr id="8" name="TextBox 7">
            <a:extLst>
              <a:ext uri="{FF2B5EF4-FFF2-40B4-BE49-F238E27FC236}">
                <a16:creationId xmlns:a16="http://schemas.microsoft.com/office/drawing/2014/main" id="{60DDD551-8B4A-4C18-AC8A-C8BB5716CBED}"/>
              </a:ext>
            </a:extLst>
          </p:cNvPr>
          <p:cNvSpPr txBox="1"/>
          <p:nvPr/>
        </p:nvSpPr>
        <p:spPr>
          <a:xfrm>
            <a:off x="2401079" y="752497"/>
            <a:ext cx="6954328" cy="415498"/>
          </a:xfrm>
          <a:prstGeom prst="rect">
            <a:avLst/>
          </a:prstGeom>
          <a:noFill/>
        </p:spPr>
        <p:txBody>
          <a:bodyPr wrap="square" rtlCol="0">
            <a:spAutoFit/>
          </a:bodyPr>
          <a:lstStyle/>
          <a:p>
            <a:pPr algn="ctr"/>
            <a:r>
              <a:rPr lang="en-GB" sz="2100" b="1" dirty="0">
                <a:latin typeface="Arial" panose="020B0604020202020204" pitchFamily="34" charset="0"/>
                <a:cs typeface="Arial" panose="020B0604020202020204" pitchFamily="34" charset="0"/>
              </a:rPr>
              <a:t>Golden Ambition: CYP Performance</a:t>
            </a:r>
          </a:p>
        </p:txBody>
      </p:sp>
      <p:pic>
        <p:nvPicPr>
          <p:cNvPr id="10" name="Picture 9">
            <a:extLst>
              <a:ext uri="{FF2B5EF4-FFF2-40B4-BE49-F238E27FC236}">
                <a16:creationId xmlns:a16="http://schemas.microsoft.com/office/drawing/2014/main" id="{CA8DF2C8-0A7D-A15C-0391-79C2F77FEC50}"/>
              </a:ext>
            </a:extLst>
          </p:cNvPr>
          <p:cNvPicPr>
            <a:picLocks noChangeAspect="1"/>
          </p:cNvPicPr>
          <p:nvPr/>
        </p:nvPicPr>
        <p:blipFill>
          <a:blip r:embed="rId4"/>
          <a:stretch>
            <a:fillRect/>
          </a:stretch>
        </p:blipFill>
        <p:spPr>
          <a:xfrm>
            <a:off x="0" y="0"/>
            <a:ext cx="3204516" cy="578654"/>
          </a:xfrm>
          <a:prstGeom prst="rect">
            <a:avLst/>
          </a:prstGeom>
        </p:spPr>
      </p:pic>
      <p:sp>
        <p:nvSpPr>
          <p:cNvPr id="11" name="TextBox 10">
            <a:extLst>
              <a:ext uri="{FF2B5EF4-FFF2-40B4-BE49-F238E27FC236}">
                <a16:creationId xmlns:a16="http://schemas.microsoft.com/office/drawing/2014/main" id="{6028FF27-37DE-A8DA-CEB9-29B61E86C9CC}"/>
              </a:ext>
            </a:extLst>
          </p:cNvPr>
          <p:cNvSpPr txBox="1"/>
          <p:nvPr/>
        </p:nvSpPr>
        <p:spPr>
          <a:xfrm>
            <a:off x="283780" y="1230836"/>
            <a:ext cx="5460124" cy="4801314"/>
          </a:xfrm>
          <a:prstGeom prst="rect">
            <a:avLst/>
          </a:prstGeom>
          <a:noFill/>
        </p:spPr>
        <p:txBody>
          <a:bodyPr wrap="square" rtlCol="0">
            <a:spAutoFit/>
          </a:bodyPr>
          <a:lstStyle/>
          <a:p>
            <a:r>
              <a:rPr lang="en-GB" dirty="0"/>
              <a:t>Demand for CYP has been increasing steadily since 2018, with marked increases over this period of around 40% since 2018. While overall activity has increased wider than CYP, the % overall is higher for this cohort.</a:t>
            </a:r>
          </a:p>
          <a:p>
            <a:r>
              <a:rPr lang="en-GB" dirty="0"/>
              <a:t>While Type 1 activity has increased, this growth is predominantly seen within Type 3.</a:t>
            </a:r>
          </a:p>
          <a:p>
            <a:endParaRPr lang="en-GB" dirty="0"/>
          </a:p>
          <a:p>
            <a:endParaRPr lang="en-GB" dirty="0"/>
          </a:p>
          <a:p>
            <a:r>
              <a:rPr lang="en-GB" dirty="0"/>
              <a:t>From a performance perspective, CYP are seen quicker than adults on a consistent basis, with over 90% being seen within 4 hours over the past 3 months, along with triage and time to first clinician being significantly lower for CYP.</a:t>
            </a:r>
          </a:p>
          <a:p>
            <a:endParaRPr lang="en-GB" dirty="0"/>
          </a:p>
          <a:p>
            <a:r>
              <a:rPr lang="en-GB" dirty="0"/>
              <a:t>Recent increases in performance is directly linked with increased activity in type 3, however performance for all types has increased since 2021.</a:t>
            </a:r>
          </a:p>
        </p:txBody>
      </p:sp>
      <p:pic>
        <p:nvPicPr>
          <p:cNvPr id="4" name="Picture 3">
            <a:extLst>
              <a:ext uri="{FF2B5EF4-FFF2-40B4-BE49-F238E27FC236}">
                <a16:creationId xmlns:a16="http://schemas.microsoft.com/office/drawing/2014/main" id="{52F7EA9F-5DC1-07AF-0729-CE059E4CB72D}"/>
              </a:ext>
            </a:extLst>
          </p:cNvPr>
          <p:cNvPicPr>
            <a:picLocks noChangeAspect="1"/>
          </p:cNvPicPr>
          <p:nvPr/>
        </p:nvPicPr>
        <p:blipFill>
          <a:blip r:embed="rId5"/>
          <a:stretch>
            <a:fillRect/>
          </a:stretch>
        </p:blipFill>
        <p:spPr>
          <a:xfrm>
            <a:off x="6585830" y="1167996"/>
            <a:ext cx="4697026" cy="1751864"/>
          </a:xfrm>
          <a:prstGeom prst="rect">
            <a:avLst/>
          </a:prstGeom>
        </p:spPr>
      </p:pic>
      <p:pic>
        <p:nvPicPr>
          <p:cNvPr id="12" name="Picture 11">
            <a:extLst>
              <a:ext uri="{FF2B5EF4-FFF2-40B4-BE49-F238E27FC236}">
                <a16:creationId xmlns:a16="http://schemas.microsoft.com/office/drawing/2014/main" id="{452D9F05-0E2A-A4AF-C445-0AB78DEE6EFE}"/>
              </a:ext>
            </a:extLst>
          </p:cNvPr>
          <p:cNvPicPr>
            <a:picLocks noChangeAspect="1"/>
          </p:cNvPicPr>
          <p:nvPr/>
        </p:nvPicPr>
        <p:blipFill>
          <a:blip r:embed="rId6"/>
          <a:stretch>
            <a:fillRect/>
          </a:stretch>
        </p:blipFill>
        <p:spPr>
          <a:xfrm>
            <a:off x="6577789" y="2957692"/>
            <a:ext cx="4914936" cy="1962164"/>
          </a:xfrm>
          <a:prstGeom prst="rect">
            <a:avLst/>
          </a:prstGeom>
        </p:spPr>
      </p:pic>
      <p:pic>
        <p:nvPicPr>
          <p:cNvPr id="14" name="Picture 13">
            <a:extLst>
              <a:ext uri="{FF2B5EF4-FFF2-40B4-BE49-F238E27FC236}">
                <a16:creationId xmlns:a16="http://schemas.microsoft.com/office/drawing/2014/main" id="{1CE33C8D-0506-157A-AB43-600301C11CE9}"/>
              </a:ext>
            </a:extLst>
          </p:cNvPr>
          <p:cNvPicPr>
            <a:picLocks noChangeAspect="1"/>
          </p:cNvPicPr>
          <p:nvPr/>
        </p:nvPicPr>
        <p:blipFill>
          <a:blip r:embed="rId7"/>
          <a:stretch>
            <a:fillRect/>
          </a:stretch>
        </p:blipFill>
        <p:spPr>
          <a:xfrm>
            <a:off x="6638250" y="4900618"/>
            <a:ext cx="4895886" cy="1857389"/>
          </a:xfrm>
          <a:prstGeom prst="rect">
            <a:avLst/>
          </a:prstGeom>
        </p:spPr>
      </p:pic>
    </p:spTree>
    <p:extLst>
      <p:ext uri="{BB962C8B-B14F-4D97-AF65-F5344CB8AC3E}">
        <p14:creationId xmlns:p14="http://schemas.microsoft.com/office/powerpoint/2010/main" val="2742432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761D186-9206-9189-50F1-39CD0F9F7434}"/>
              </a:ext>
            </a:extLst>
          </p:cNvPr>
          <p:cNvPicPr>
            <a:picLocks noChangeAspect="1"/>
          </p:cNvPicPr>
          <p:nvPr/>
        </p:nvPicPr>
        <p:blipFill>
          <a:blip r:embed="rId3"/>
          <a:stretch>
            <a:fillRect/>
          </a:stretch>
        </p:blipFill>
        <p:spPr>
          <a:xfrm>
            <a:off x="0" y="6514"/>
            <a:ext cx="3204516" cy="578654"/>
          </a:xfrm>
          <a:prstGeom prst="rect">
            <a:avLst/>
          </a:prstGeom>
        </p:spPr>
      </p:pic>
      <p:sp>
        <p:nvSpPr>
          <p:cNvPr id="6" name="TextBox 5">
            <a:extLst>
              <a:ext uri="{FF2B5EF4-FFF2-40B4-BE49-F238E27FC236}">
                <a16:creationId xmlns:a16="http://schemas.microsoft.com/office/drawing/2014/main" id="{4384E502-982D-ED84-8E71-7A810FF2A90C}"/>
              </a:ext>
            </a:extLst>
          </p:cNvPr>
          <p:cNvSpPr txBox="1"/>
          <p:nvPr/>
        </p:nvSpPr>
        <p:spPr>
          <a:xfrm>
            <a:off x="10081348" y="188241"/>
            <a:ext cx="1348446" cy="461665"/>
          </a:xfrm>
          <a:prstGeom prst="rect">
            <a:avLst/>
          </a:prstGeom>
          <a:noFill/>
        </p:spPr>
        <p:txBody>
          <a:bodyPr wrap="none" rtlCol="0">
            <a:spAutoFit/>
          </a:bodyPr>
          <a:lstStyle/>
          <a:p>
            <a:r>
              <a:rPr lang="en-GB" sz="2400" b="1">
                <a:solidFill>
                  <a:srgbClr val="243774"/>
                </a:solidFill>
                <a:latin typeface="Arial" panose="020B0604020202020204" pitchFamily="34" charset="0"/>
                <a:cs typeface="Arial" panose="020B0604020202020204" pitchFamily="34" charset="0"/>
              </a:rPr>
              <a:t>Elective</a:t>
            </a:r>
          </a:p>
        </p:txBody>
      </p:sp>
      <p:grpSp>
        <p:nvGrpSpPr>
          <p:cNvPr id="7" name="Group 6">
            <a:extLst>
              <a:ext uri="{FF2B5EF4-FFF2-40B4-BE49-F238E27FC236}">
                <a16:creationId xmlns:a16="http://schemas.microsoft.com/office/drawing/2014/main" id="{EE5FB44D-AC93-AE91-4895-7BB0805132A3}"/>
              </a:ext>
            </a:extLst>
          </p:cNvPr>
          <p:cNvGrpSpPr/>
          <p:nvPr/>
        </p:nvGrpSpPr>
        <p:grpSpPr>
          <a:xfrm>
            <a:off x="11429796" y="82194"/>
            <a:ext cx="678356" cy="673761"/>
            <a:chOff x="1869540" y="4178307"/>
            <a:chExt cx="678358" cy="673761"/>
          </a:xfrm>
        </p:grpSpPr>
        <p:sp>
          <p:nvSpPr>
            <p:cNvPr id="13" name="Flowchart: Connector 12">
              <a:extLst>
                <a:ext uri="{FF2B5EF4-FFF2-40B4-BE49-F238E27FC236}">
                  <a16:creationId xmlns:a16="http://schemas.microsoft.com/office/drawing/2014/main" id="{02B3DE38-156D-9D5B-FCEC-D8D04725D759}"/>
                </a:ext>
              </a:extLst>
            </p:cNvPr>
            <p:cNvSpPr/>
            <p:nvPr/>
          </p:nvSpPr>
          <p:spPr>
            <a:xfrm>
              <a:off x="1869540" y="4178307"/>
              <a:ext cx="678358" cy="673761"/>
            </a:xfrm>
            <a:prstGeom prst="flowChartConnector">
              <a:avLst/>
            </a:prstGeom>
            <a:solidFill>
              <a:srgbClr val="EDECED"/>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A black background with a black square&#10;&#10;Description automatically generated with medium confidence">
              <a:extLst>
                <a:ext uri="{FF2B5EF4-FFF2-40B4-BE49-F238E27FC236}">
                  <a16:creationId xmlns:a16="http://schemas.microsoft.com/office/drawing/2014/main" id="{1113F0D5-8216-C2C3-9F6F-6E97CCA17C82}"/>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1953040" y="4259512"/>
              <a:ext cx="511356" cy="511356"/>
            </a:xfrm>
            <a:prstGeom prst="rect">
              <a:avLst/>
            </a:prstGeom>
          </p:spPr>
        </p:pic>
      </p:grpSp>
      <p:sp>
        <p:nvSpPr>
          <p:cNvPr id="4" name="TextBox 3">
            <a:extLst>
              <a:ext uri="{FF2B5EF4-FFF2-40B4-BE49-F238E27FC236}">
                <a16:creationId xmlns:a16="http://schemas.microsoft.com/office/drawing/2014/main" id="{B8F65694-A6FE-C5E3-2903-6AFF207788D8}"/>
              </a:ext>
            </a:extLst>
          </p:cNvPr>
          <p:cNvSpPr txBox="1"/>
          <p:nvPr/>
        </p:nvSpPr>
        <p:spPr>
          <a:xfrm>
            <a:off x="2401079" y="752497"/>
            <a:ext cx="6954328" cy="415498"/>
          </a:xfrm>
          <a:prstGeom prst="rect">
            <a:avLst/>
          </a:prstGeom>
          <a:noFill/>
        </p:spPr>
        <p:txBody>
          <a:bodyPr wrap="square" rtlCol="0">
            <a:spAutoFit/>
          </a:bodyPr>
          <a:lstStyle/>
          <a:p>
            <a:pPr algn="ctr"/>
            <a:r>
              <a:rPr lang="en-GB" sz="2100" b="1" dirty="0">
                <a:latin typeface="Arial" panose="020B0604020202020204" pitchFamily="34" charset="0"/>
                <a:cs typeface="Arial" panose="020B0604020202020204" pitchFamily="34" charset="0"/>
              </a:rPr>
              <a:t>Golden Ambition: CYP Performance</a:t>
            </a:r>
          </a:p>
        </p:txBody>
      </p:sp>
      <p:pic>
        <p:nvPicPr>
          <p:cNvPr id="9" name="Picture 8">
            <a:extLst>
              <a:ext uri="{FF2B5EF4-FFF2-40B4-BE49-F238E27FC236}">
                <a16:creationId xmlns:a16="http://schemas.microsoft.com/office/drawing/2014/main" id="{A199D758-8638-A8B0-0C18-BF413A32AE8B}"/>
              </a:ext>
            </a:extLst>
          </p:cNvPr>
          <p:cNvPicPr>
            <a:picLocks noChangeAspect="1"/>
          </p:cNvPicPr>
          <p:nvPr/>
        </p:nvPicPr>
        <p:blipFill>
          <a:blip r:embed="rId5"/>
          <a:stretch>
            <a:fillRect/>
          </a:stretch>
        </p:blipFill>
        <p:spPr>
          <a:xfrm>
            <a:off x="6096000" y="1239324"/>
            <a:ext cx="5672973" cy="1625402"/>
          </a:xfrm>
          <a:prstGeom prst="rect">
            <a:avLst/>
          </a:prstGeom>
        </p:spPr>
      </p:pic>
      <p:sp>
        <p:nvSpPr>
          <p:cNvPr id="10" name="TextBox 9">
            <a:extLst>
              <a:ext uri="{FF2B5EF4-FFF2-40B4-BE49-F238E27FC236}">
                <a16:creationId xmlns:a16="http://schemas.microsoft.com/office/drawing/2014/main" id="{B0A1672F-200B-6E9A-252E-0867717CB43E}"/>
              </a:ext>
            </a:extLst>
          </p:cNvPr>
          <p:cNvSpPr txBox="1"/>
          <p:nvPr/>
        </p:nvSpPr>
        <p:spPr>
          <a:xfrm>
            <a:off x="283780" y="1230836"/>
            <a:ext cx="5672972" cy="3970318"/>
          </a:xfrm>
          <a:prstGeom prst="rect">
            <a:avLst/>
          </a:prstGeom>
          <a:noFill/>
        </p:spPr>
        <p:txBody>
          <a:bodyPr wrap="square" rtlCol="0">
            <a:spAutoFit/>
          </a:bodyPr>
          <a:lstStyle/>
          <a:p>
            <a:r>
              <a:rPr lang="en-GB" dirty="0"/>
              <a:t>The waiting list increased in size from Jan-24 to July and has since stabilised in a similar pattern to the overall waiting list. Speciality level change is shown at the bottom of the page.</a:t>
            </a:r>
          </a:p>
          <a:p>
            <a:endParaRPr lang="en-GB" dirty="0"/>
          </a:p>
          <a:p>
            <a:r>
              <a:rPr lang="en-GB" dirty="0"/>
              <a:t>The overall number of 52 week breaches has recently been less than 400, however does not appear to be decreasing further over the past few months. More patients are tipping over 52 weeks than the beginning of the year.</a:t>
            </a:r>
          </a:p>
          <a:p>
            <a:endParaRPr lang="en-GB" dirty="0"/>
          </a:p>
          <a:p>
            <a:r>
              <a:rPr lang="en-GB" dirty="0"/>
              <a:t>Median waiting times for children is consistently 2-3 weeks lower than adults, and has followed a very similar pattern. </a:t>
            </a:r>
          </a:p>
          <a:p>
            <a:endParaRPr lang="en-GB" dirty="0"/>
          </a:p>
          <a:p>
            <a:r>
              <a:rPr lang="en-GB" dirty="0"/>
              <a:t> </a:t>
            </a:r>
          </a:p>
        </p:txBody>
      </p:sp>
      <p:pic>
        <p:nvPicPr>
          <p:cNvPr id="12" name="Picture 11">
            <a:extLst>
              <a:ext uri="{FF2B5EF4-FFF2-40B4-BE49-F238E27FC236}">
                <a16:creationId xmlns:a16="http://schemas.microsoft.com/office/drawing/2014/main" id="{0A7A9BBF-EB7C-EA8C-5872-ABAF3BF69CE2}"/>
              </a:ext>
            </a:extLst>
          </p:cNvPr>
          <p:cNvPicPr>
            <a:picLocks noChangeAspect="1"/>
          </p:cNvPicPr>
          <p:nvPr/>
        </p:nvPicPr>
        <p:blipFill>
          <a:blip r:embed="rId6"/>
          <a:stretch>
            <a:fillRect/>
          </a:stretch>
        </p:blipFill>
        <p:spPr>
          <a:xfrm>
            <a:off x="6130603" y="2960727"/>
            <a:ext cx="5468746" cy="1495660"/>
          </a:xfrm>
          <a:prstGeom prst="rect">
            <a:avLst/>
          </a:prstGeom>
        </p:spPr>
      </p:pic>
      <p:pic>
        <p:nvPicPr>
          <p:cNvPr id="15" name="Picture 14">
            <a:extLst>
              <a:ext uri="{FF2B5EF4-FFF2-40B4-BE49-F238E27FC236}">
                <a16:creationId xmlns:a16="http://schemas.microsoft.com/office/drawing/2014/main" id="{B77F6AFF-F41C-3AAB-B407-E3D82BB20228}"/>
              </a:ext>
            </a:extLst>
          </p:cNvPr>
          <p:cNvPicPr>
            <a:picLocks noChangeAspect="1"/>
          </p:cNvPicPr>
          <p:nvPr/>
        </p:nvPicPr>
        <p:blipFill>
          <a:blip r:embed="rId7"/>
          <a:stretch>
            <a:fillRect/>
          </a:stretch>
        </p:blipFill>
        <p:spPr>
          <a:xfrm>
            <a:off x="6130603" y="4665064"/>
            <a:ext cx="5873718" cy="1639178"/>
          </a:xfrm>
          <a:prstGeom prst="rect">
            <a:avLst/>
          </a:prstGeom>
        </p:spPr>
      </p:pic>
      <p:pic>
        <p:nvPicPr>
          <p:cNvPr id="18" name="Picture 17">
            <a:extLst>
              <a:ext uri="{FF2B5EF4-FFF2-40B4-BE49-F238E27FC236}">
                <a16:creationId xmlns:a16="http://schemas.microsoft.com/office/drawing/2014/main" id="{34653445-C445-8B26-6EE7-3DFCA1205DDC}"/>
              </a:ext>
            </a:extLst>
          </p:cNvPr>
          <p:cNvPicPr>
            <a:picLocks noChangeAspect="1"/>
          </p:cNvPicPr>
          <p:nvPr/>
        </p:nvPicPr>
        <p:blipFill>
          <a:blip r:embed="rId8"/>
          <a:stretch>
            <a:fillRect/>
          </a:stretch>
        </p:blipFill>
        <p:spPr>
          <a:xfrm>
            <a:off x="555218" y="4647611"/>
            <a:ext cx="5136133" cy="2027222"/>
          </a:xfrm>
          <a:prstGeom prst="rect">
            <a:avLst/>
          </a:prstGeom>
        </p:spPr>
      </p:pic>
    </p:spTree>
    <p:extLst>
      <p:ext uri="{BB962C8B-B14F-4D97-AF65-F5344CB8AC3E}">
        <p14:creationId xmlns:p14="http://schemas.microsoft.com/office/powerpoint/2010/main" val="2810153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C4A97E-CD22-E4D5-A220-3569E905FC06}"/>
              </a:ext>
            </a:extLst>
          </p:cNvPr>
          <p:cNvSpPr txBox="1"/>
          <p:nvPr/>
        </p:nvSpPr>
        <p:spPr>
          <a:xfrm>
            <a:off x="9574294" y="168870"/>
            <a:ext cx="1928733" cy="461665"/>
          </a:xfrm>
          <a:prstGeom prst="rect">
            <a:avLst/>
          </a:prstGeom>
          <a:noFill/>
        </p:spPr>
        <p:txBody>
          <a:bodyPr wrap="none" rtlCol="0">
            <a:spAutoFit/>
          </a:bodyPr>
          <a:lstStyle/>
          <a:p>
            <a:r>
              <a:rPr lang="en-GB" sz="2400" b="1">
                <a:solidFill>
                  <a:srgbClr val="243774"/>
                </a:solidFill>
                <a:latin typeface="Arial" panose="020B0604020202020204" pitchFamily="34" charset="0"/>
                <a:cs typeface="Arial" panose="020B0604020202020204" pitchFamily="34" charset="0"/>
              </a:rPr>
              <a:t>Diagnostics</a:t>
            </a:r>
          </a:p>
        </p:txBody>
      </p:sp>
      <p:grpSp>
        <p:nvGrpSpPr>
          <p:cNvPr id="8" name="Group 7">
            <a:extLst>
              <a:ext uri="{FF2B5EF4-FFF2-40B4-BE49-F238E27FC236}">
                <a16:creationId xmlns:a16="http://schemas.microsoft.com/office/drawing/2014/main" id="{071541ED-C5D6-88EA-CE87-B2BCF6094758}"/>
              </a:ext>
            </a:extLst>
          </p:cNvPr>
          <p:cNvGrpSpPr/>
          <p:nvPr/>
        </p:nvGrpSpPr>
        <p:grpSpPr>
          <a:xfrm>
            <a:off x="11419525" y="24411"/>
            <a:ext cx="678357" cy="652504"/>
            <a:chOff x="5211621" y="643511"/>
            <a:chExt cx="678358" cy="673761"/>
          </a:xfrm>
        </p:grpSpPr>
        <p:sp>
          <p:nvSpPr>
            <p:cNvPr id="9" name="Flowchart: Connector 8">
              <a:extLst>
                <a:ext uri="{FF2B5EF4-FFF2-40B4-BE49-F238E27FC236}">
                  <a16:creationId xmlns:a16="http://schemas.microsoft.com/office/drawing/2014/main" id="{A22F3D62-73FB-6198-B0E8-0E4B9FBA7FAB}"/>
                </a:ext>
              </a:extLst>
            </p:cNvPr>
            <p:cNvSpPr/>
            <p:nvPr/>
          </p:nvSpPr>
          <p:spPr>
            <a:xfrm>
              <a:off x="5211621" y="643511"/>
              <a:ext cx="678358" cy="673761"/>
            </a:xfrm>
            <a:prstGeom prst="flowChartConnector">
              <a:avLst/>
            </a:prstGeom>
            <a:solidFill>
              <a:srgbClr val="CECAD8"/>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7F48FCFA-63EB-A45C-9DE8-DB91A97D491A}"/>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5295123" y="725718"/>
              <a:ext cx="511356" cy="511356"/>
            </a:xfrm>
            <a:prstGeom prst="rect">
              <a:avLst/>
            </a:prstGeom>
          </p:spPr>
        </p:pic>
      </p:grpSp>
      <p:sp>
        <p:nvSpPr>
          <p:cNvPr id="12" name="TextBox 11">
            <a:extLst>
              <a:ext uri="{FF2B5EF4-FFF2-40B4-BE49-F238E27FC236}">
                <a16:creationId xmlns:a16="http://schemas.microsoft.com/office/drawing/2014/main" id="{82B2837B-001F-0838-1F1A-9E8529478CAB}"/>
              </a:ext>
            </a:extLst>
          </p:cNvPr>
          <p:cNvSpPr txBox="1"/>
          <p:nvPr/>
        </p:nvSpPr>
        <p:spPr>
          <a:xfrm>
            <a:off x="2879459" y="663234"/>
            <a:ext cx="6094725" cy="415498"/>
          </a:xfrm>
          <a:prstGeom prst="rect">
            <a:avLst/>
          </a:prstGeom>
          <a:noFill/>
        </p:spPr>
        <p:txBody>
          <a:bodyPr wrap="square" rtlCol="0">
            <a:spAutoFit/>
          </a:bodyPr>
          <a:lstStyle/>
          <a:p>
            <a:pPr algn="ctr"/>
            <a:r>
              <a:rPr lang="en-GB" sz="2100" b="1" dirty="0">
                <a:latin typeface="Arial" panose="020B0604020202020204" pitchFamily="34" charset="0"/>
                <a:cs typeface="Arial" panose="020B0604020202020204" pitchFamily="34" charset="0"/>
              </a:rPr>
              <a:t>Golden Ambition: CYP Performance</a:t>
            </a:r>
          </a:p>
        </p:txBody>
      </p:sp>
      <p:pic>
        <p:nvPicPr>
          <p:cNvPr id="15" name="Picture 14">
            <a:extLst>
              <a:ext uri="{FF2B5EF4-FFF2-40B4-BE49-F238E27FC236}">
                <a16:creationId xmlns:a16="http://schemas.microsoft.com/office/drawing/2014/main" id="{951A5A9C-9A30-DD2C-F588-8A05E7429BB1}"/>
              </a:ext>
            </a:extLst>
          </p:cNvPr>
          <p:cNvPicPr>
            <a:picLocks noChangeAspect="1"/>
          </p:cNvPicPr>
          <p:nvPr/>
        </p:nvPicPr>
        <p:blipFill>
          <a:blip r:embed="rId4"/>
          <a:stretch>
            <a:fillRect/>
          </a:stretch>
        </p:blipFill>
        <p:spPr>
          <a:xfrm>
            <a:off x="0" y="0"/>
            <a:ext cx="3204516" cy="578654"/>
          </a:xfrm>
          <a:prstGeom prst="rect">
            <a:avLst/>
          </a:prstGeom>
        </p:spPr>
      </p:pic>
      <p:pic>
        <p:nvPicPr>
          <p:cNvPr id="2" name="Picture 1">
            <a:extLst>
              <a:ext uri="{FF2B5EF4-FFF2-40B4-BE49-F238E27FC236}">
                <a16:creationId xmlns:a16="http://schemas.microsoft.com/office/drawing/2014/main" id="{22BD0B53-7B07-4F57-E956-F543B77CD6E3}"/>
              </a:ext>
            </a:extLst>
          </p:cNvPr>
          <p:cNvPicPr>
            <a:picLocks noChangeAspect="1"/>
          </p:cNvPicPr>
          <p:nvPr/>
        </p:nvPicPr>
        <p:blipFill>
          <a:blip r:embed="rId5"/>
          <a:stretch>
            <a:fillRect/>
          </a:stretch>
        </p:blipFill>
        <p:spPr>
          <a:xfrm>
            <a:off x="4342410" y="1221789"/>
            <a:ext cx="7470219" cy="3301287"/>
          </a:xfrm>
          <a:prstGeom prst="rect">
            <a:avLst/>
          </a:prstGeom>
        </p:spPr>
      </p:pic>
      <p:sp>
        <p:nvSpPr>
          <p:cNvPr id="5" name="TextBox 4">
            <a:extLst>
              <a:ext uri="{FF2B5EF4-FFF2-40B4-BE49-F238E27FC236}">
                <a16:creationId xmlns:a16="http://schemas.microsoft.com/office/drawing/2014/main" id="{A0B3DC66-41F6-10F2-92F5-3E08B3DA65A3}"/>
              </a:ext>
            </a:extLst>
          </p:cNvPr>
          <p:cNvSpPr txBox="1"/>
          <p:nvPr/>
        </p:nvSpPr>
        <p:spPr>
          <a:xfrm>
            <a:off x="283780" y="1230836"/>
            <a:ext cx="3983420" cy="2031325"/>
          </a:xfrm>
          <a:prstGeom prst="rect">
            <a:avLst/>
          </a:prstGeom>
          <a:noFill/>
        </p:spPr>
        <p:txBody>
          <a:bodyPr wrap="square" rtlCol="0">
            <a:spAutoFit/>
          </a:bodyPr>
          <a:lstStyle/>
          <a:p>
            <a:r>
              <a:rPr lang="en-GB" dirty="0"/>
              <a:t>Diagnostic performance for CYP matches overall performance closely, with most performance being very positive across modalities over than Audiology.</a:t>
            </a:r>
          </a:p>
          <a:p>
            <a:endParaRPr lang="en-GB" dirty="0"/>
          </a:p>
          <a:p>
            <a:r>
              <a:rPr lang="en-GB" dirty="0"/>
              <a:t>This is evenly split across NLAG and Harrogate.</a:t>
            </a:r>
          </a:p>
        </p:txBody>
      </p:sp>
      <p:pic>
        <p:nvPicPr>
          <p:cNvPr id="7" name="Picture 6">
            <a:extLst>
              <a:ext uri="{FF2B5EF4-FFF2-40B4-BE49-F238E27FC236}">
                <a16:creationId xmlns:a16="http://schemas.microsoft.com/office/drawing/2014/main" id="{3802534D-E805-9D4D-A021-67E51B2D6A6E}"/>
              </a:ext>
            </a:extLst>
          </p:cNvPr>
          <p:cNvPicPr>
            <a:picLocks noChangeAspect="1"/>
          </p:cNvPicPr>
          <p:nvPr/>
        </p:nvPicPr>
        <p:blipFill>
          <a:blip r:embed="rId6"/>
          <a:stretch>
            <a:fillRect/>
          </a:stretch>
        </p:blipFill>
        <p:spPr>
          <a:xfrm>
            <a:off x="919944" y="4628849"/>
            <a:ext cx="10142194" cy="2229151"/>
          </a:xfrm>
          <a:prstGeom prst="rect">
            <a:avLst/>
          </a:prstGeom>
        </p:spPr>
      </p:pic>
    </p:spTree>
    <p:extLst>
      <p:ext uri="{BB962C8B-B14F-4D97-AF65-F5344CB8AC3E}">
        <p14:creationId xmlns:p14="http://schemas.microsoft.com/office/powerpoint/2010/main" val="3799949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D7E539-3BA9-D8A9-714C-792E5B1F44A3}"/>
              </a:ext>
            </a:extLst>
          </p:cNvPr>
          <p:cNvPicPr>
            <a:picLocks noChangeAspect="1"/>
          </p:cNvPicPr>
          <p:nvPr/>
        </p:nvPicPr>
        <p:blipFill>
          <a:blip r:embed="rId3"/>
          <a:stretch>
            <a:fillRect/>
          </a:stretch>
        </p:blipFill>
        <p:spPr>
          <a:xfrm>
            <a:off x="1" y="-1809"/>
            <a:ext cx="3204516" cy="578654"/>
          </a:xfrm>
          <a:prstGeom prst="rect">
            <a:avLst/>
          </a:prstGeom>
        </p:spPr>
      </p:pic>
      <p:sp>
        <p:nvSpPr>
          <p:cNvPr id="4" name="TextBox 3">
            <a:extLst>
              <a:ext uri="{FF2B5EF4-FFF2-40B4-BE49-F238E27FC236}">
                <a16:creationId xmlns:a16="http://schemas.microsoft.com/office/drawing/2014/main" id="{5F9B4E24-5779-74E3-7847-278DC680CD45}"/>
              </a:ext>
            </a:extLst>
          </p:cNvPr>
          <p:cNvSpPr txBox="1"/>
          <p:nvPr/>
        </p:nvSpPr>
        <p:spPr>
          <a:xfrm>
            <a:off x="6327648" y="148099"/>
            <a:ext cx="5266225" cy="523220"/>
          </a:xfrm>
          <a:prstGeom prst="rect">
            <a:avLst/>
          </a:prstGeom>
          <a:noFill/>
        </p:spPr>
        <p:txBody>
          <a:bodyPr wrap="square" rtlCol="0">
            <a:spAutoFit/>
          </a:bodyPr>
          <a:lstStyle/>
          <a:p>
            <a:r>
              <a:rPr lang="en-GB" sz="2800" b="1" dirty="0">
                <a:solidFill>
                  <a:srgbClr val="243774"/>
                </a:solidFill>
                <a:latin typeface="Arial" panose="020B0604020202020204" pitchFamily="34" charset="0"/>
                <a:cs typeface="Arial" panose="020B0604020202020204" pitchFamily="34" charset="0"/>
              </a:rPr>
              <a:t>CYP Out of Area Placements</a:t>
            </a:r>
          </a:p>
        </p:txBody>
      </p:sp>
      <p:grpSp>
        <p:nvGrpSpPr>
          <p:cNvPr id="9" name="Group 8">
            <a:extLst>
              <a:ext uri="{FF2B5EF4-FFF2-40B4-BE49-F238E27FC236}">
                <a16:creationId xmlns:a16="http://schemas.microsoft.com/office/drawing/2014/main" id="{48C6F250-C621-0D21-9EC0-D77FA828ED1C}"/>
              </a:ext>
            </a:extLst>
          </p:cNvPr>
          <p:cNvGrpSpPr/>
          <p:nvPr/>
        </p:nvGrpSpPr>
        <p:grpSpPr>
          <a:xfrm>
            <a:off x="11428816" y="80158"/>
            <a:ext cx="678359" cy="673762"/>
            <a:chOff x="7056845" y="4173514"/>
            <a:chExt cx="678359" cy="673762"/>
          </a:xfrm>
        </p:grpSpPr>
        <p:sp>
          <p:nvSpPr>
            <p:cNvPr id="11" name="Flowchart: Connector 10">
              <a:extLst>
                <a:ext uri="{FF2B5EF4-FFF2-40B4-BE49-F238E27FC236}">
                  <a16:creationId xmlns:a16="http://schemas.microsoft.com/office/drawing/2014/main" id="{80DC31D4-0102-BCA3-4005-0B3412735DED}"/>
                </a:ext>
              </a:extLst>
            </p:cNvPr>
            <p:cNvSpPr/>
            <p:nvPr/>
          </p:nvSpPr>
          <p:spPr>
            <a:xfrm>
              <a:off x="7056845" y="4173514"/>
              <a:ext cx="678359" cy="673762"/>
            </a:xfrm>
            <a:prstGeom prst="flowChartConnector">
              <a:avLst/>
            </a:prstGeom>
            <a:solidFill>
              <a:srgbClr val="DEF3F2"/>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A black background with a black square&#10;&#10;Description automatically generated with medium confidence">
              <a:extLst>
                <a:ext uri="{FF2B5EF4-FFF2-40B4-BE49-F238E27FC236}">
                  <a16:creationId xmlns:a16="http://schemas.microsoft.com/office/drawing/2014/main" id="{678276C7-244D-9AFC-256D-1FDC7D5B0778}"/>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7140346" y="4255490"/>
              <a:ext cx="511356" cy="511357"/>
            </a:xfrm>
            <a:prstGeom prst="rect">
              <a:avLst/>
            </a:prstGeom>
          </p:spPr>
        </p:pic>
      </p:grpSp>
      <p:sp>
        <p:nvSpPr>
          <p:cNvPr id="6" name="TextBox 5">
            <a:extLst>
              <a:ext uri="{FF2B5EF4-FFF2-40B4-BE49-F238E27FC236}">
                <a16:creationId xmlns:a16="http://schemas.microsoft.com/office/drawing/2014/main" id="{20041C05-728F-E57E-E12A-5AFC0862CFB9}"/>
              </a:ext>
            </a:extLst>
          </p:cNvPr>
          <p:cNvSpPr txBox="1"/>
          <p:nvPr/>
        </p:nvSpPr>
        <p:spPr>
          <a:xfrm>
            <a:off x="1578430" y="684198"/>
            <a:ext cx="8599715" cy="461665"/>
          </a:xfrm>
          <a:prstGeom prst="rect">
            <a:avLst/>
          </a:prstGeom>
          <a:noFill/>
        </p:spPr>
        <p:txBody>
          <a:bodyPr wrap="square" rtlCol="0">
            <a:spAutoFit/>
          </a:bodyPr>
          <a:lstStyle/>
          <a:p>
            <a:pPr algn="ctr"/>
            <a:r>
              <a:rPr lang="en-GB" sz="2400" b="1"/>
              <a:t>Supporting Indicators and Intelligence: OOA</a:t>
            </a:r>
          </a:p>
        </p:txBody>
      </p:sp>
      <p:pic>
        <p:nvPicPr>
          <p:cNvPr id="8" name="Picture 7">
            <a:extLst>
              <a:ext uri="{FF2B5EF4-FFF2-40B4-BE49-F238E27FC236}">
                <a16:creationId xmlns:a16="http://schemas.microsoft.com/office/drawing/2014/main" id="{75B28568-EC20-0743-726D-9977A3FC1BE1}"/>
              </a:ext>
            </a:extLst>
          </p:cNvPr>
          <p:cNvPicPr>
            <a:picLocks noChangeAspect="1"/>
          </p:cNvPicPr>
          <p:nvPr/>
        </p:nvPicPr>
        <p:blipFill>
          <a:blip r:embed="rId5"/>
          <a:stretch>
            <a:fillRect/>
          </a:stretch>
        </p:blipFill>
        <p:spPr>
          <a:xfrm>
            <a:off x="119391" y="1593283"/>
            <a:ext cx="7061443" cy="1835717"/>
          </a:xfrm>
          <a:prstGeom prst="rect">
            <a:avLst/>
          </a:prstGeom>
        </p:spPr>
      </p:pic>
      <p:sp>
        <p:nvSpPr>
          <p:cNvPr id="14" name="Rectangle 13">
            <a:extLst>
              <a:ext uri="{FF2B5EF4-FFF2-40B4-BE49-F238E27FC236}">
                <a16:creationId xmlns:a16="http://schemas.microsoft.com/office/drawing/2014/main" id="{AE607C95-0E24-6B52-5E6B-F9625DE2D205}"/>
              </a:ext>
            </a:extLst>
          </p:cNvPr>
          <p:cNvSpPr/>
          <p:nvPr/>
        </p:nvSpPr>
        <p:spPr>
          <a:xfrm>
            <a:off x="6236208" y="4120962"/>
            <a:ext cx="5684014" cy="2509480"/>
          </a:xfrm>
          <a:prstGeom prst="rect">
            <a:avLst/>
          </a:prstGeom>
          <a:solidFill>
            <a:srgbClr val="DEF3F2"/>
          </a:solidFill>
          <a:ln>
            <a:solidFill>
              <a:srgbClr val="DEEB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GB" sz="1400" b="1" dirty="0">
                <a:solidFill>
                  <a:srgbClr val="7030A0"/>
                </a:solidFill>
                <a:latin typeface="Arial" panose="020B0604020202020204" pitchFamily="34" charset="0"/>
                <a:cs typeface="Arial" panose="020B0604020202020204" pitchFamily="34" charset="0"/>
              </a:rPr>
              <a:t>CYP Out of Area Placements</a:t>
            </a:r>
          </a:p>
          <a:p>
            <a:pPr>
              <a:spcAft>
                <a:spcPts val="600"/>
              </a:spcAft>
            </a:pPr>
            <a:r>
              <a:rPr lang="en-GB" sz="1100" dirty="0">
                <a:solidFill>
                  <a:schemeClr val="tx1"/>
                </a:solidFill>
                <a:latin typeface="Arial" panose="020B0604020202020204" pitchFamily="34" charset="0"/>
                <a:cs typeface="Arial" panose="020B0604020202020204" pitchFamily="34" charset="0"/>
              </a:rPr>
              <a:t>In September 2024 there were </a:t>
            </a:r>
            <a:r>
              <a:rPr lang="en-GB" sz="1100" b="1" dirty="0">
                <a:solidFill>
                  <a:schemeClr val="tx1"/>
                </a:solidFill>
                <a:latin typeface="Arial" panose="020B0604020202020204" pitchFamily="34" charset="0"/>
                <a:cs typeface="Arial" panose="020B0604020202020204" pitchFamily="34" charset="0"/>
              </a:rPr>
              <a:t>9 children and young people on an out of area placement</a:t>
            </a:r>
            <a:r>
              <a:rPr lang="en-GB" sz="1100" dirty="0">
                <a:solidFill>
                  <a:schemeClr val="tx1"/>
                </a:solidFill>
                <a:latin typeface="Arial" panose="020B0604020202020204" pitchFamily="34" charset="0"/>
                <a:cs typeface="Arial" panose="020B0604020202020204" pitchFamily="34" charset="0"/>
              </a:rPr>
              <a:t>; North Yorkshire 4, York 2, East Riding 2, and North Lincolnshire 1 patient. These 9 children amounted to 286 bed days in September. </a:t>
            </a:r>
          </a:p>
          <a:p>
            <a:pPr>
              <a:spcAft>
                <a:spcPts val="600"/>
              </a:spcAft>
            </a:pPr>
            <a:r>
              <a:rPr lang="en-GB" sz="1100" dirty="0">
                <a:solidFill>
                  <a:schemeClr val="tx1"/>
                </a:solidFill>
                <a:latin typeface="Arial" panose="020B0604020202020204" pitchFamily="34" charset="0"/>
                <a:cs typeface="Arial" panose="020B0604020202020204" pitchFamily="34" charset="0"/>
              </a:rPr>
              <a:t>The average length of stay for CYP out of area was 177.1 days in September for patients Clinically Ready for Discharge, and 103.2 days for those non-CRFD.</a:t>
            </a:r>
          </a:p>
          <a:p>
            <a:pPr>
              <a:spcAft>
                <a:spcPts val="600"/>
              </a:spcAft>
            </a:pPr>
            <a:r>
              <a:rPr lang="en-GB" sz="1100" dirty="0">
                <a:solidFill>
                  <a:schemeClr val="tx1"/>
                </a:solidFill>
                <a:latin typeface="Arial" panose="020B0604020202020204" pitchFamily="34" charset="0"/>
                <a:cs typeface="Arial" panose="020B0604020202020204" pitchFamily="34" charset="0"/>
              </a:rPr>
              <a:t>The new draft NHSE guidance on CYP Intensive mental health aims to improve the community CAMHS offer including development of day services to reduce the number of CYP needing admission to inpatient units and ensuring those who do are able to have their needs met without being sent out of area wherever possible. Those currently placed out of area are due to a lack of suitable placements within the ICB to meet complex needs. Also, some secure provision are regionally based and not located in each ICB.</a:t>
            </a:r>
          </a:p>
        </p:txBody>
      </p:sp>
      <p:pic>
        <p:nvPicPr>
          <p:cNvPr id="17" name="Picture 16">
            <a:extLst>
              <a:ext uri="{FF2B5EF4-FFF2-40B4-BE49-F238E27FC236}">
                <a16:creationId xmlns:a16="http://schemas.microsoft.com/office/drawing/2014/main" id="{9E5841F2-0165-92FB-037B-81F438888795}"/>
              </a:ext>
            </a:extLst>
          </p:cNvPr>
          <p:cNvPicPr>
            <a:picLocks noChangeAspect="1"/>
          </p:cNvPicPr>
          <p:nvPr/>
        </p:nvPicPr>
        <p:blipFill>
          <a:blip r:embed="rId6"/>
          <a:stretch>
            <a:fillRect/>
          </a:stretch>
        </p:blipFill>
        <p:spPr>
          <a:xfrm>
            <a:off x="7388925" y="1348740"/>
            <a:ext cx="4718250" cy="2324802"/>
          </a:xfrm>
          <a:prstGeom prst="rect">
            <a:avLst/>
          </a:prstGeom>
        </p:spPr>
      </p:pic>
      <p:sp>
        <p:nvSpPr>
          <p:cNvPr id="5" name="TextBox 4">
            <a:extLst>
              <a:ext uri="{FF2B5EF4-FFF2-40B4-BE49-F238E27FC236}">
                <a16:creationId xmlns:a16="http://schemas.microsoft.com/office/drawing/2014/main" id="{2B4C6326-29D5-9890-9C0B-5F85D3D6140A}"/>
              </a:ext>
            </a:extLst>
          </p:cNvPr>
          <p:cNvSpPr txBox="1"/>
          <p:nvPr/>
        </p:nvSpPr>
        <p:spPr>
          <a:xfrm>
            <a:off x="119391" y="3830088"/>
            <a:ext cx="4071622" cy="261610"/>
          </a:xfrm>
          <a:prstGeom prst="rect">
            <a:avLst/>
          </a:prstGeom>
          <a:noFill/>
        </p:spPr>
        <p:txBody>
          <a:bodyPr wrap="square" rtlCol="0">
            <a:spAutoFit/>
          </a:bodyPr>
          <a:lstStyle/>
          <a:p>
            <a:r>
              <a:rPr lang="en-GB" sz="1100" b="1" dirty="0"/>
              <a:t>Average Length of Stay Out of Area - CRFD</a:t>
            </a:r>
          </a:p>
        </p:txBody>
      </p:sp>
      <p:pic>
        <p:nvPicPr>
          <p:cNvPr id="10" name="Picture 9">
            <a:extLst>
              <a:ext uri="{FF2B5EF4-FFF2-40B4-BE49-F238E27FC236}">
                <a16:creationId xmlns:a16="http://schemas.microsoft.com/office/drawing/2014/main" id="{B928BF53-5A2B-247E-B871-4A349D62B606}"/>
              </a:ext>
            </a:extLst>
          </p:cNvPr>
          <p:cNvPicPr>
            <a:picLocks noChangeAspect="1"/>
          </p:cNvPicPr>
          <p:nvPr/>
        </p:nvPicPr>
        <p:blipFill>
          <a:blip r:embed="rId7"/>
          <a:stretch>
            <a:fillRect/>
          </a:stretch>
        </p:blipFill>
        <p:spPr>
          <a:xfrm>
            <a:off x="119391" y="4183390"/>
            <a:ext cx="5753903" cy="2362530"/>
          </a:xfrm>
          <a:prstGeom prst="rect">
            <a:avLst/>
          </a:prstGeom>
        </p:spPr>
      </p:pic>
    </p:spTree>
    <p:extLst>
      <p:ext uri="{BB962C8B-B14F-4D97-AF65-F5344CB8AC3E}">
        <p14:creationId xmlns:p14="http://schemas.microsoft.com/office/powerpoint/2010/main" val="3147705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F28863-8285-CD16-27FB-9040002FC85E}"/>
              </a:ext>
            </a:extLst>
          </p:cNvPr>
          <p:cNvSpPr txBox="1"/>
          <p:nvPr/>
        </p:nvSpPr>
        <p:spPr>
          <a:xfrm>
            <a:off x="8821559" y="214596"/>
            <a:ext cx="2648482" cy="461665"/>
          </a:xfrm>
          <a:prstGeom prst="rect">
            <a:avLst/>
          </a:prstGeom>
          <a:noFill/>
        </p:spPr>
        <p:txBody>
          <a:bodyPr wrap="none" rtlCol="0">
            <a:spAutoFit/>
          </a:bodyPr>
          <a:lstStyle/>
          <a:p>
            <a:r>
              <a:rPr lang="en-GB" sz="2400" b="1" dirty="0">
                <a:solidFill>
                  <a:srgbClr val="243774"/>
                </a:solidFill>
                <a:latin typeface="Arial" panose="020B0604020202020204" pitchFamily="34" charset="0"/>
                <a:cs typeface="Arial" panose="020B0604020202020204" pitchFamily="34" charset="0"/>
              </a:rPr>
              <a:t>Community Care</a:t>
            </a:r>
          </a:p>
        </p:txBody>
      </p:sp>
      <p:pic>
        <p:nvPicPr>
          <p:cNvPr id="20" name="Picture 19">
            <a:extLst>
              <a:ext uri="{FF2B5EF4-FFF2-40B4-BE49-F238E27FC236}">
                <a16:creationId xmlns:a16="http://schemas.microsoft.com/office/drawing/2014/main" id="{299D6E44-05E5-3D6C-7194-6769775DE223}"/>
              </a:ext>
            </a:extLst>
          </p:cNvPr>
          <p:cNvPicPr>
            <a:picLocks noChangeAspect="1"/>
          </p:cNvPicPr>
          <p:nvPr/>
        </p:nvPicPr>
        <p:blipFill>
          <a:blip r:embed="rId3"/>
          <a:stretch>
            <a:fillRect/>
          </a:stretch>
        </p:blipFill>
        <p:spPr>
          <a:xfrm>
            <a:off x="0" y="0"/>
            <a:ext cx="3204516" cy="578654"/>
          </a:xfrm>
          <a:prstGeom prst="rect">
            <a:avLst/>
          </a:prstGeom>
        </p:spPr>
      </p:pic>
      <p:grpSp>
        <p:nvGrpSpPr>
          <p:cNvPr id="3" name="Group 2">
            <a:extLst>
              <a:ext uri="{FF2B5EF4-FFF2-40B4-BE49-F238E27FC236}">
                <a16:creationId xmlns:a16="http://schemas.microsoft.com/office/drawing/2014/main" id="{86F626BD-9145-5509-770A-7E0D4A2D9EE7}"/>
              </a:ext>
            </a:extLst>
          </p:cNvPr>
          <p:cNvGrpSpPr/>
          <p:nvPr/>
        </p:nvGrpSpPr>
        <p:grpSpPr>
          <a:xfrm>
            <a:off x="11392572" y="56824"/>
            <a:ext cx="678358" cy="652504"/>
            <a:chOff x="4415572" y="51548"/>
            <a:chExt cx="678358" cy="652504"/>
          </a:xfrm>
        </p:grpSpPr>
        <p:sp>
          <p:nvSpPr>
            <p:cNvPr id="9" name="Flowchart: Connector 8">
              <a:extLst>
                <a:ext uri="{FF2B5EF4-FFF2-40B4-BE49-F238E27FC236}">
                  <a16:creationId xmlns:a16="http://schemas.microsoft.com/office/drawing/2014/main" id="{6B15CD69-5DA7-7C8F-A2A6-C96D638C4F14}"/>
                </a:ext>
              </a:extLst>
            </p:cNvPr>
            <p:cNvSpPr/>
            <p:nvPr/>
          </p:nvSpPr>
          <p:spPr>
            <a:xfrm>
              <a:off x="4415572" y="51548"/>
              <a:ext cx="678358" cy="652504"/>
            </a:xfrm>
            <a:prstGeom prst="flowChartConnector">
              <a:avLst/>
            </a:prstGeom>
            <a:solidFill>
              <a:srgbClr val="D5EB74"/>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AF786E8A-0D92-0D18-6EE7-2B675CBF31ED}"/>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502884" y="120406"/>
              <a:ext cx="520206" cy="520206"/>
            </a:xfrm>
            <a:prstGeom prst="rect">
              <a:avLst/>
            </a:prstGeom>
          </p:spPr>
        </p:pic>
      </p:grpSp>
      <p:sp>
        <p:nvSpPr>
          <p:cNvPr id="2" name="TextBox 1">
            <a:extLst>
              <a:ext uri="{FF2B5EF4-FFF2-40B4-BE49-F238E27FC236}">
                <a16:creationId xmlns:a16="http://schemas.microsoft.com/office/drawing/2014/main" id="{0C44414D-63FC-BACF-D3E8-7BA0D39D08BB}"/>
              </a:ext>
            </a:extLst>
          </p:cNvPr>
          <p:cNvSpPr txBox="1"/>
          <p:nvPr/>
        </p:nvSpPr>
        <p:spPr>
          <a:xfrm>
            <a:off x="514257" y="1603953"/>
            <a:ext cx="5839246" cy="3139321"/>
          </a:xfrm>
          <a:prstGeom prst="rect">
            <a:avLst/>
          </a:prstGeom>
          <a:noFill/>
        </p:spPr>
        <p:txBody>
          <a:bodyPr wrap="square" rtlCol="0">
            <a:spAutoFit/>
          </a:bodyPr>
          <a:lstStyle/>
          <a:p>
            <a:r>
              <a:rPr lang="en-GB" dirty="0"/>
              <a:t>CYP list size has dropped overall since April (Adult is rising) however still makes up a sizable proportion of the waiting list within community – more as a proportion than the RTT waiting list. All bands of the waiting list are dropping including the extreme tail.</a:t>
            </a:r>
          </a:p>
          <a:p>
            <a:endParaRPr lang="en-GB" dirty="0"/>
          </a:p>
          <a:p>
            <a:r>
              <a:rPr lang="en-GB" dirty="0"/>
              <a:t>Long waits are predominantly within SLT services as per previous slide, with performance issues across NE&amp;Y with York having the 2</a:t>
            </a:r>
            <a:r>
              <a:rPr lang="en-GB" baseline="30000" dirty="0"/>
              <a:t>nd</a:t>
            </a:r>
            <a:r>
              <a:rPr lang="en-GB" dirty="0"/>
              <a:t> largest backlog.</a:t>
            </a:r>
          </a:p>
          <a:p>
            <a:endParaRPr lang="en-GB" dirty="0"/>
          </a:p>
          <a:p>
            <a:endParaRPr lang="en-GB" dirty="0"/>
          </a:p>
        </p:txBody>
      </p:sp>
      <p:sp>
        <p:nvSpPr>
          <p:cNvPr id="7" name="TextBox 6">
            <a:extLst>
              <a:ext uri="{FF2B5EF4-FFF2-40B4-BE49-F238E27FC236}">
                <a16:creationId xmlns:a16="http://schemas.microsoft.com/office/drawing/2014/main" id="{CB4B59C0-B534-D676-7BA9-9593327EF7D7}"/>
              </a:ext>
            </a:extLst>
          </p:cNvPr>
          <p:cNvSpPr txBox="1"/>
          <p:nvPr/>
        </p:nvSpPr>
        <p:spPr>
          <a:xfrm>
            <a:off x="2401079" y="752497"/>
            <a:ext cx="6954328" cy="415498"/>
          </a:xfrm>
          <a:prstGeom prst="rect">
            <a:avLst/>
          </a:prstGeom>
          <a:noFill/>
        </p:spPr>
        <p:txBody>
          <a:bodyPr wrap="square" rtlCol="0">
            <a:spAutoFit/>
          </a:bodyPr>
          <a:lstStyle/>
          <a:p>
            <a:pPr algn="ctr"/>
            <a:r>
              <a:rPr lang="en-GB" sz="2100" b="1" dirty="0">
                <a:latin typeface="Arial" panose="020B0604020202020204" pitchFamily="34" charset="0"/>
                <a:cs typeface="Arial" panose="020B0604020202020204" pitchFamily="34" charset="0"/>
              </a:rPr>
              <a:t>Golden Ambition: CYP Performance</a:t>
            </a:r>
          </a:p>
        </p:txBody>
      </p:sp>
      <p:pic>
        <p:nvPicPr>
          <p:cNvPr id="12" name="Picture 11">
            <a:extLst>
              <a:ext uri="{FF2B5EF4-FFF2-40B4-BE49-F238E27FC236}">
                <a16:creationId xmlns:a16="http://schemas.microsoft.com/office/drawing/2014/main" id="{EDA3CBB7-5766-47A8-3F5E-B868CD31F7D0}"/>
              </a:ext>
            </a:extLst>
          </p:cNvPr>
          <p:cNvPicPr>
            <a:picLocks noChangeAspect="1"/>
          </p:cNvPicPr>
          <p:nvPr/>
        </p:nvPicPr>
        <p:blipFill>
          <a:blip r:embed="rId5"/>
          <a:stretch>
            <a:fillRect/>
          </a:stretch>
        </p:blipFill>
        <p:spPr>
          <a:xfrm>
            <a:off x="6758376" y="1244231"/>
            <a:ext cx="4981611" cy="2533669"/>
          </a:xfrm>
          <a:prstGeom prst="rect">
            <a:avLst/>
          </a:prstGeom>
        </p:spPr>
      </p:pic>
      <p:graphicFrame>
        <p:nvGraphicFramePr>
          <p:cNvPr id="13" name="Chart 12">
            <a:extLst>
              <a:ext uri="{FF2B5EF4-FFF2-40B4-BE49-F238E27FC236}">
                <a16:creationId xmlns:a16="http://schemas.microsoft.com/office/drawing/2014/main" id="{FEE327A1-05D2-F143-AF41-226EB22DD05F}"/>
              </a:ext>
            </a:extLst>
          </p:cNvPr>
          <p:cNvGraphicFramePr>
            <a:graphicFrameLocks/>
          </p:cNvGraphicFramePr>
          <p:nvPr/>
        </p:nvGraphicFramePr>
        <p:xfrm>
          <a:off x="4102770" y="4295491"/>
          <a:ext cx="7377114" cy="234791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46073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D7E539-3BA9-D8A9-714C-792E5B1F44A3}"/>
              </a:ext>
            </a:extLst>
          </p:cNvPr>
          <p:cNvPicPr>
            <a:picLocks noChangeAspect="1"/>
          </p:cNvPicPr>
          <p:nvPr/>
        </p:nvPicPr>
        <p:blipFill>
          <a:blip r:embed="rId3"/>
          <a:stretch>
            <a:fillRect/>
          </a:stretch>
        </p:blipFill>
        <p:spPr>
          <a:xfrm>
            <a:off x="1" y="-1809"/>
            <a:ext cx="3204516" cy="578654"/>
          </a:xfrm>
          <a:prstGeom prst="rect">
            <a:avLst/>
          </a:prstGeom>
        </p:spPr>
      </p:pic>
      <p:sp>
        <p:nvSpPr>
          <p:cNvPr id="5" name="TextBox 4">
            <a:extLst>
              <a:ext uri="{FF2B5EF4-FFF2-40B4-BE49-F238E27FC236}">
                <a16:creationId xmlns:a16="http://schemas.microsoft.com/office/drawing/2014/main" id="{258E92B3-C8E7-8434-6393-684AF03ADE18}"/>
              </a:ext>
            </a:extLst>
          </p:cNvPr>
          <p:cNvSpPr txBox="1"/>
          <p:nvPr/>
        </p:nvSpPr>
        <p:spPr>
          <a:xfrm>
            <a:off x="5950022" y="180682"/>
            <a:ext cx="5315386" cy="523220"/>
          </a:xfrm>
          <a:prstGeom prst="rect">
            <a:avLst/>
          </a:prstGeom>
          <a:noFill/>
        </p:spPr>
        <p:txBody>
          <a:bodyPr wrap="square" rtlCol="0">
            <a:spAutoFit/>
          </a:bodyPr>
          <a:lstStyle/>
          <a:p>
            <a:pPr algn="r"/>
            <a:r>
              <a:rPr lang="en-GB" sz="2800" b="1">
                <a:solidFill>
                  <a:srgbClr val="243774"/>
                </a:solidFill>
                <a:latin typeface="Arial" panose="020B0604020202020204" pitchFamily="34" charset="0"/>
                <a:cs typeface="Arial" panose="020B0604020202020204" pitchFamily="34" charset="0"/>
              </a:rPr>
              <a:t>CYP Mental Health Services</a:t>
            </a:r>
          </a:p>
        </p:txBody>
      </p:sp>
      <p:grpSp>
        <p:nvGrpSpPr>
          <p:cNvPr id="6" name="Group 5">
            <a:extLst>
              <a:ext uri="{FF2B5EF4-FFF2-40B4-BE49-F238E27FC236}">
                <a16:creationId xmlns:a16="http://schemas.microsoft.com/office/drawing/2014/main" id="{2AD3CC9E-C776-E24D-90AC-D9FB7FA6821F}"/>
              </a:ext>
            </a:extLst>
          </p:cNvPr>
          <p:cNvGrpSpPr/>
          <p:nvPr/>
        </p:nvGrpSpPr>
        <p:grpSpPr>
          <a:xfrm>
            <a:off x="11431449" y="90431"/>
            <a:ext cx="678358" cy="673761"/>
            <a:chOff x="9726482" y="4196885"/>
            <a:chExt cx="678358" cy="673761"/>
          </a:xfrm>
        </p:grpSpPr>
        <p:sp>
          <p:nvSpPr>
            <p:cNvPr id="7" name="Flowchart: Connector 6">
              <a:extLst>
                <a:ext uri="{FF2B5EF4-FFF2-40B4-BE49-F238E27FC236}">
                  <a16:creationId xmlns:a16="http://schemas.microsoft.com/office/drawing/2014/main" id="{3B52CC2C-2F9E-72D2-F482-8EA9DD11DF9B}"/>
                </a:ext>
              </a:extLst>
            </p:cNvPr>
            <p:cNvSpPr/>
            <p:nvPr/>
          </p:nvSpPr>
          <p:spPr>
            <a:xfrm>
              <a:off x="9726482" y="4196885"/>
              <a:ext cx="678358" cy="673761"/>
            </a:xfrm>
            <a:prstGeom prst="flowChartConnector">
              <a:avLst/>
            </a:prstGeom>
            <a:solidFill>
              <a:srgbClr val="EBBCA7"/>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ack background with a black square&#10;&#10;Description automatically generated with medium confidence">
              <a:extLst>
                <a:ext uri="{FF2B5EF4-FFF2-40B4-BE49-F238E27FC236}">
                  <a16:creationId xmlns:a16="http://schemas.microsoft.com/office/drawing/2014/main" id="{76607973-7B57-CF84-FEB9-07A068E84E0E}"/>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9809982" y="4279091"/>
              <a:ext cx="511356" cy="511356"/>
            </a:xfrm>
            <a:prstGeom prst="rect">
              <a:avLst/>
            </a:prstGeom>
          </p:spPr>
        </p:pic>
      </p:grpSp>
      <p:sp>
        <p:nvSpPr>
          <p:cNvPr id="9" name="TextBox 8">
            <a:extLst>
              <a:ext uri="{FF2B5EF4-FFF2-40B4-BE49-F238E27FC236}">
                <a16:creationId xmlns:a16="http://schemas.microsoft.com/office/drawing/2014/main" id="{A2D43D51-4E7F-5D60-DF99-66B882EC5D3B}"/>
              </a:ext>
            </a:extLst>
          </p:cNvPr>
          <p:cNvSpPr txBox="1"/>
          <p:nvPr/>
        </p:nvSpPr>
        <p:spPr>
          <a:xfrm>
            <a:off x="1602259" y="764192"/>
            <a:ext cx="8599715" cy="461665"/>
          </a:xfrm>
          <a:prstGeom prst="rect">
            <a:avLst/>
          </a:prstGeom>
          <a:noFill/>
        </p:spPr>
        <p:txBody>
          <a:bodyPr wrap="square" rtlCol="0">
            <a:spAutoFit/>
          </a:bodyPr>
          <a:lstStyle/>
          <a:p>
            <a:pPr algn="ctr"/>
            <a:r>
              <a:rPr lang="en-GB" sz="2400" b="1" dirty="0"/>
              <a:t>Supporting Indicators and Intelligence: CYP</a:t>
            </a:r>
          </a:p>
        </p:txBody>
      </p:sp>
      <p:sp>
        <p:nvSpPr>
          <p:cNvPr id="4" name="TextBox 3">
            <a:extLst>
              <a:ext uri="{FF2B5EF4-FFF2-40B4-BE49-F238E27FC236}">
                <a16:creationId xmlns:a16="http://schemas.microsoft.com/office/drawing/2014/main" id="{E1624E21-3561-1A5F-C0D4-50783A0E464F}"/>
              </a:ext>
            </a:extLst>
          </p:cNvPr>
          <p:cNvSpPr txBox="1"/>
          <p:nvPr/>
        </p:nvSpPr>
        <p:spPr>
          <a:xfrm>
            <a:off x="7942938" y="1785150"/>
            <a:ext cx="4113451" cy="1785104"/>
          </a:xfrm>
          <a:prstGeom prst="rect">
            <a:avLst/>
          </a:prstGeom>
          <a:solidFill>
            <a:schemeClr val="accent2">
              <a:lumMod val="40000"/>
              <a:lumOff val="60000"/>
            </a:schemeClr>
          </a:solidFill>
        </p:spPr>
        <p:txBody>
          <a:bodyPr wrap="square" rtlCol="0">
            <a:spAutoFit/>
          </a:bodyPr>
          <a:lstStyle/>
          <a:p>
            <a:r>
              <a:rPr lang="en-GB" sz="1100" b="1" u="sng" dirty="0">
                <a:effectLst/>
                <a:latin typeface="Arial" panose="020B0604020202020204" pitchFamily="34" charset="0"/>
                <a:ea typeface="Calibri" panose="020F0502020204030204" pitchFamily="34" charset="0"/>
                <a:cs typeface="Arial" panose="020B0604020202020204" pitchFamily="34" charset="0"/>
              </a:rPr>
              <a:t>August 2024</a:t>
            </a:r>
          </a:p>
          <a:p>
            <a:pPr marL="171450" indent="-171450">
              <a:buFont typeface="Arial" panose="020B0604020202020204" pitchFamily="34" charset="0"/>
              <a:buChar char="•"/>
            </a:pPr>
            <a:r>
              <a:rPr lang="en-GB" sz="1100" dirty="0">
                <a:latin typeface="Arial" panose="020B0604020202020204" pitchFamily="34" charset="0"/>
                <a:ea typeface="Calibri" panose="020F0502020204030204" pitchFamily="34" charset="0"/>
                <a:cs typeface="Arial" panose="020B0604020202020204" pitchFamily="34" charset="0"/>
              </a:rPr>
              <a:t>3,290 patients </a:t>
            </a:r>
            <a:r>
              <a:rPr lang="en-GB" sz="1100" u="sng" dirty="0">
                <a:latin typeface="Arial" panose="020B0604020202020204" pitchFamily="34" charset="0"/>
                <a:ea typeface="Calibri" panose="020F0502020204030204" pitchFamily="34" charset="0"/>
                <a:cs typeface="Arial" panose="020B0604020202020204" pitchFamily="34" charset="0"/>
              </a:rPr>
              <a:t>still</a:t>
            </a:r>
            <a:r>
              <a:rPr lang="en-GB" sz="1100" dirty="0">
                <a:latin typeface="Arial" panose="020B0604020202020204" pitchFamily="34" charset="0"/>
                <a:ea typeface="Calibri" panose="020F0502020204030204" pitchFamily="34" charset="0"/>
                <a:cs typeface="Arial" panose="020B0604020202020204" pitchFamily="34" charset="0"/>
              </a:rPr>
              <a:t> waiting for first contact (32% of Open Referrals)</a:t>
            </a:r>
          </a:p>
          <a:p>
            <a:pPr marL="171450" indent="-171450">
              <a:buFont typeface="Arial" panose="020B0604020202020204" pitchFamily="34" charset="0"/>
              <a:buChar char="•"/>
            </a:pPr>
            <a:r>
              <a:rPr lang="en-GB" sz="1100" dirty="0">
                <a:latin typeface="Arial" panose="020B0604020202020204" pitchFamily="34" charset="0"/>
                <a:ea typeface="Calibri" panose="020F0502020204030204" pitchFamily="34" charset="0"/>
                <a:cs typeface="Arial" panose="020B0604020202020204" pitchFamily="34" charset="0"/>
              </a:rPr>
              <a:t>1,625</a:t>
            </a:r>
            <a:r>
              <a:rPr lang="en-GB" sz="1100" dirty="0">
                <a:effectLst/>
                <a:latin typeface="Arial" panose="020B0604020202020204" pitchFamily="34" charset="0"/>
                <a:ea typeface="Calibri" panose="020F0502020204030204" pitchFamily="34" charset="0"/>
                <a:cs typeface="Arial" panose="020B0604020202020204" pitchFamily="34" charset="0"/>
              </a:rPr>
              <a:t> patients </a:t>
            </a:r>
            <a:r>
              <a:rPr lang="en-GB" sz="1100" u="sng" dirty="0">
                <a:effectLst/>
                <a:latin typeface="Arial" panose="020B0604020202020204" pitchFamily="34" charset="0"/>
                <a:ea typeface="Calibri" panose="020F0502020204030204" pitchFamily="34" charset="0"/>
                <a:cs typeface="Arial" panose="020B0604020202020204" pitchFamily="34" charset="0"/>
              </a:rPr>
              <a:t>still</a:t>
            </a:r>
            <a:r>
              <a:rPr lang="en-GB" sz="1100" dirty="0">
                <a:effectLst/>
                <a:latin typeface="Arial" panose="020B0604020202020204" pitchFamily="34" charset="0"/>
                <a:ea typeface="Calibri" panose="020F0502020204030204" pitchFamily="34" charset="0"/>
                <a:cs typeface="Arial" panose="020B0604020202020204" pitchFamily="34" charset="0"/>
              </a:rPr>
              <a:t> waiting over 12 weeks for first contact (</a:t>
            </a:r>
            <a:r>
              <a:rPr lang="en-GB" sz="1100" dirty="0">
                <a:latin typeface="Arial" panose="020B0604020202020204" pitchFamily="34" charset="0"/>
                <a:ea typeface="Calibri" panose="020F0502020204030204" pitchFamily="34" charset="0"/>
                <a:cs typeface="Arial" panose="020B0604020202020204" pitchFamily="34" charset="0"/>
              </a:rPr>
              <a:t>49</a:t>
            </a:r>
            <a:r>
              <a:rPr lang="en-GB" sz="1100" dirty="0">
                <a:effectLst/>
                <a:latin typeface="Arial" panose="020B0604020202020204" pitchFamily="34" charset="0"/>
                <a:ea typeface="Calibri" panose="020F0502020204030204" pitchFamily="34" charset="0"/>
                <a:cs typeface="Arial" panose="020B0604020202020204" pitchFamily="34" charset="0"/>
              </a:rPr>
              <a:t>% of total waiting list).</a:t>
            </a:r>
          </a:p>
          <a:p>
            <a:pPr marL="171450" indent="-171450">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9,750 Open Referrals </a:t>
            </a:r>
            <a:r>
              <a:rPr lang="en-GB" sz="1050" i="1" dirty="0">
                <a:effectLst/>
                <a:latin typeface="Arial" panose="020B0604020202020204" pitchFamily="34" charset="0"/>
                <a:ea typeface="Calibri" panose="020F0502020204030204" pitchFamily="34" charset="0"/>
                <a:cs typeface="Arial" panose="020B0604020202020204" pitchFamily="34" charset="0"/>
              </a:rPr>
              <a:t>(a count of all referrals, including those waiting to be seen)</a:t>
            </a:r>
            <a:r>
              <a:rPr lang="en-GB" sz="1100" i="1" dirty="0">
                <a:effectLst/>
                <a:latin typeface="Arial" panose="020B0604020202020204" pitchFamily="34" charset="0"/>
                <a:ea typeface="Calibri" panose="020F0502020204030204" pitchFamily="34" charset="0"/>
                <a:cs typeface="Arial" panose="020B0604020202020204" pitchFamily="34" charset="0"/>
              </a:rPr>
              <a:t>.</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endParaRPr lang="en-GB" sz="1100" dirty="0">
              <a:effectLst/>
              <a:latin typeface="Arial" panose="020B0604020202020204" pitchFamily="34" charset="0"/>
              <a:ea typeface="Calibri" panose="020F0502020204030204" pitchFamily="34" charset="0"/>
              <a:cs typeface="Arial" panose="020B0604020202020204" pitchFamily="34" charset="0"/>
            </a:endParaRPr>
          </a:p>
          <a:p>
            <a:r>
              <a:rPr lang="en-GB" sz="1100" dirty="0">
                <a:effectLst/>
                <a:latin typeface="Arial" panose="020B0604020202020204" pitchFamily="34" charset="0"/>
                <a:ea typeface="Calibri" panose="020F0502020204030204" pitchFamily="34" charset="0"/>
                <a:cs typeface="Arial" panose="020B0604020202020204" pitchFamily="34" charset="0"/>
              </a:rPr>
              <a:t>These patients have been referred, but do not count towards the Access Metric as they are still awaiting first contact.  </a:t>
            </a:r>
          </a:p>
        </p:txBody>
      </p:sp>
      <p:sp>
        <p:nvSpPr>
          <p:cNvPr id="14" name="TextBox 13">
            <a:extLst>
              <a:ext uri="{FF2B5EF4-FFF2-40B4-BE49-F238E27FC236}">
                <a16:creationId xmlns:a16="http://schemas.microsoft.com/office/drawing/2014/main" id="{5583C3D0-1B52-154B-8380-6E881EA16497}"/>
              </a:ext>
            </a:extLst>
          </p:cNvPr>
          <p:cNvSpPr txBox="1"/>
          <p:nvPr/>
        </p:nvSpPr>
        <p:spPr>
          <a:xfrm>
            <a:off x="323914" y="5455686"/>
            <a:ext cx="2702987" cy="769441"/>
          </a:xfrm>
          <a:prstGeom prst="rect">
            <a:avLst/>
          </a:prstGeom>
          <a:solidFill>
            <a:schemeClr val="accent2">
              <a:lumMod val="40000"/>
              <a:lumOff val="60000"/>
            </a:schemeClr>
          </a:solidFill>
        </p:spPr>
        <p:txBody>
          <a:bodyPr wrap="square" rtlCol="0">
            <a:spAutoFit/>
          </a:bodyPr>
          <a:lstStyle/>
          <a:p>
            <a:r>
              <a:rPr lang="en-GB" sz="1100" dirty="0">
                <a:latin typeface="Arial" panose="020B0604020202020204" pitchFamily="34" charset="0"/>
                <a:ea typeface="Calibri" panose="020F0502020204030204" pitchFamily="34" charset="0"/>
                <a:cs typeface="Arial" panose="020B0604020202020204" pitchFamily="34" charset="0"/>
              </a:rPr>
              <a:t>Children’s A&amp;E attendances, for patient with a MH Flag, was at 231 in August 2024. 35.5% of those attendances breached the 4hr waiting time.</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CB42E2DE-2D51-F620-AFD7-2BBB448C35E5}"/>
              </a:ext>
            </a:extLst>
          </p:cNvPr>
          <p:cNvSpPr txBox="1"/>
          <p:nvPr/>
        </p:nvSpPr>
        <p:spPr>
          <a:xfrm>
            <a:off x="3500284" y="4129548"/>
            <a:ext cx="8219768" cy="2462213"/>
          </a:xfrm>
          <a:prstGeom prst="rect">
            <a:avLst/>
          </a:prstGeom>
          <a:solidFill>
            <a:schemeClr val="tx2">
              <a:lumMod val="20000"/>
              <a:lumOff val="80000"/>
            </a:schemeClr>
          </a:solidFill>
        </p:spPr>
        <p:txBody>
          <a:bodyPr wrap="square" rtlCol="0">
            <a:spAutoFit/>
          </a:bodyPr>
          <a:lstStyle/>
          <a:p>
            <a:pPr marL="285750" indent="-285750">
              <a:buFont typeface="Arial" panose="020B0604020202020204" pitchFamily="34" charset="0"/>
              <a:buChar char="•"/>
            </a:pPr>
            <a:r>
              <a:rPr lang="en-GB" sz="1100" dirty="0">
                <a:latin typeface="Arial" panose="020B0604020202020204" pitchFamily="34" charset="0"/>
                <a:cs typeface="Arial" panose="020B0604020202020204" pitchFamily="34" charset="0"/>
              </a:rPr>
              <a:t>The number of Children and Young People (CYP) aged 5-16years with a probable mental disorder rose from 11% in 2017 to 17% in 2021 and 19% in 2023 [all mental health conditions]. </a:t>
            </a:r>
          </a:p>
          <a:p>
            <a:pPr marL="285750" indent="-285750">
              <a:buFont typeface="Arial" panose="020B0604020202020204" pitchFamily="34" charset="0"/>
              <a:buChar char="•"/>
            </a:pPr>
            <a:r>
              <a:rPr lang="en-GB" sz="1100" dirty="0">
                <a:latin typeface="Arial" panose="020B0604020202020204" pitchFamily="34" charset="0"/>
                <a:cs typeface="Arial" panose="020B0604020202020204" pitchFamily="34" charset="0"/>
              </a:rPr>
              <a:t>Referrals to CYP community mental health services continue to be higher than pre-pandemic 2019/20 levels and while access to services has increased so have waiting times to first contact.</a:t>
            </a:r>
          </a:p>
          <a:p>
            <a:pPr marL="285750" indent="-285750">
              <a:buFont typeface="Arial" panose="020B0604020202020204" pitchFamily="34" charset="0"/>
              <a:buChar char="•"/>
            </a:pPr>
            <a:r>
              <a:rPr lang="en-GB" sz="1100" dirty="0">
                <a:latin typeface="Arial" panose="020B0604020202020204" pitchFamily="34" charset="0"/>
                <a:cs typeface="Arial" panose="020B0604020202020204" pitchFamily="34" charset="0"/>
              </a:rPr>
              <a:t>The level of acuity at first presentation has also increased meaning often CYP need to remain in services longer to address their mental health issues and are more likely to need admission to acute paediatrics or MH inpatient</a:t>
            </a:r>
          </a:p>
          <a:p>
            <a:pPr marL="285750" indent="-285750">
              <a:buFont typeface="Arial" panose="020B0604020202020204" pitchFamily="34" charset="0"/>
              <a:buChar char="•"/>
            </a:pPr>
            <a:r>
              <a:rPr lang="en-GB" sz="1100" dirty="0">
                <a:latin typeface="Arial" panose="020B0604020202020204" pitchFamily="34" charset="0"/>
                <a:cs typeface="Arial" panose="020B0604020202020204" pitchFamily="34" charset="0"/>
              </a:rPr>
              <a:t>Increased pressure across the system as many CYP presenting at A&amp;E and primary care for poor mental health are not currently in receipt of a mental health service </a:t>
            </a:r>
          </a:p>
          <a:p>
            <a:pPr marL="285750" indent="-285750">
              <a:buFont typeface="Arial" panose="020B0604020202020204" pitchFamily="34" charset="0"/>
              <a:buChar char="•"/>
            </a:pPr>
            <a:r>
              <a:rPr lang="en-GB" sz="1100" dirty="0">
                <a:latin typeface="Arial" panose="020B0604020202020204" pitchFamily="34" charset="0"/>
                <a:cs typeface="Arial" panose="020B0604020202020204" pitchFamily="34" charset="0"/>
              </a:rPr>
              <a:t>Based on current trends it is projected that CYP mental health problems will increase 63% by 2030 unless action is taken to intervene early.</a:t>
            </a:r>
          </a:p>
          <a:p>
            <a:pPr marL="285750" indent="-285750">
              <a:buFont typeface="Arial" panose="020B0604020202020204" pitchFamily="34" charset="0"/>
              <a:buChar char="•"/>
            </a:pPr>
            <a:r>
              <a:rPr lang="en-GB" sz="1100" dirty="0">
                <a:latin typeface="Arial" panose="020B0604020202020204" pitchFamily="34" charset="0"/>
                <a:cs typeface="Arial" panose="020B0604020202020204" pitchFamily="34" charset="0"/>
              </a:rPr>
              <a:t>Work is underway to review current CYP MH offer across the system including  ensuring MH of CYP on waiting lists don’t decline further while waiting. However, key to this would be increasing capacity in early intervention to reduce need in clinical services (this would also contribute to the access target).</a:t>
            </a:r>
          </a:p>
          <a:p>
            <a:pPr marL="285750" indent="-285750">
              <a:buFont typeface="Arial" panose="020B0604020202020204" pitchFamily="34" charset="0"/>
              <a:buChar char="•"/>
            </a:pPr>
            <a:r>
              <a:rPr lang="en-GB" sz="1100" dirty="0">
                <a:latin typeface="Arial" panose="020B0604020202020204" pitchFamily="34" charset="0"/>
                <a:cs typeface="Arial" panose="020B0604020202020204" pitchFamily="34" charset="0"/>
              </a:rPr>
              <a:t>From 2025/26 we will not only be measured on CYP MH access but also waiting times and outcomes.</a:t>
            </a:r>
          </a:p>
        </p:txBody>
      </p:sp>
      <p:pic>
        <p:nvPicPr>
          <p:cNvPr id="2" name="Picture 1">
            <a:extLst>
              <a:ext uri="{FF2B5EF4-FFF2-40B4-BE49-F238E27FC236}">
                <a16:creationId xmlns:a16="http://schemas.microsoft.com/office/drawing/2014/main" id="{8D396C61-DBE9-5695-8732-430A02E3BBA1}"/>
              </a:ext>
            </a:extLst>
          </p:cNvPr>
          <p:cNvPicPr>
            <a:picLocks noChangeAspect="1"/>
          </p:cNvPicPr>
          <p:nvPr/>
        </p:nvPicPr>
        <p:blipFill>
          <a:blip r:embed="rId5"/>
          <a:stretch>
            <a:fillRect/>
          </a:stretch>
        </p:blipFill>
        <p:spPr>
          <a:xfrm>
            <a:off x="135610" y="1558789"/>
            <a:ext cx="3723110" cy="2237827"/>
          </a:xfrm>
          <a:prstGeom prst="rect">
            <a:avLst/>
          </a:prstGeom>
        </p:spPr>
      </p:pic>
      <p:pic>
        <p:nvPicPr>
          <p:cNvPr id="3" name="Picture 2">
            <a:extLst>
              <a:ext uri="{FF2B5EF4-FFF2-40B4-BE49-F238E27FC236}">
                <a16:creationId xmlns:a16="http://schemas.microsoft.com/office/drawing/2014/main" id="{07BBE16E-B79B-8349-EE62-8C4F903DDE2B}"/>
              </a:ext>
            </a:extLst>
          </p:cNvPr>
          <p:cNvPicPr>
            <a:picLocks noChangeAspect="1"/>
          </p:cNvPicPr>
          <p:nvPr/>
        </p:nvPicPr>
        <p:blipFill>
          <a:blip r:embed="rId6"/>
          <a:stretch>
            <a:fillRect/>
          </a:stretch>
        </p:blipFill>
        <p:spPr>
          <a:xfrm>
            <a:off x="4039274" y="1558789"/>
            <a:ext cx="3723110" cy="2237827"/>
          </a:xfrm>
          <a:prstGeom prst="rect">
            <a:avLst/>
          </a:prstGeom>
        </p:spPr>
      </p:pic>
      <p:pic>
        <p:nvPicPr>
          <p:cNvPr id="15" name="Picture 14">
            <a:extLst>
              <a:ext uri="{FF2B5EF4-FFF2-40B4-BE49-F238E27FC236}">
                <a16:creationId xmlns:a16="http://schemas.microsoft.com/office/drawing/2014/main" id="{E9414A2E-791C-6385-1EBC-5C8B666A4040}"/>
              </a:ext>
            </a:extLst>
          </p:cNvPr>
          <p:cNvPicPr>
            <a:picLocks noChangeAspect="1"/>
          </p:cNvPicPr>
          <p:nvPr/>
        </p:nvPicPr>
        <p:blipFill>
          <a:blip r:embed="rId7"/>
          <a:stretch>
            <a:fillRect/>
          </a:stretch>
        </p:blipFill>
        <p:spPr>
          <a:xfrm>
            <a:off x="135610" y="4129548"/>
            <a:ext cx="3235417" cy="1237297"/>
          </a:xfrm>
          <a:prstGeom prst="rect">
            <a:avLst/>
          </a:prstGeom>
        </p:spPr>
      </p:pic>
      <p:sp>
        <p:nvSpPr>
          <p:cNvPr id="18" name="TextBox 17">
            <a:extLst>
              <a:ext uri="{FF2B5EF4-FFF2-40B4-BE49-F238E27FC236}">
                <a16:creationId xmlns:a16="http://schemas.microsoft.com/office/drawing/2014/main" id="{CFBB9215-31B3-FCF2-4605-01DA3B5496A1}"/>
              </a:ext>
            </a:extLst>
          </p:cNvPr>
          <p:cNvSpPr txBox="1"/>
          <p:nvPr/>
        </p:nvSpPr>
        <p:spPr>
          <a:xfrm>
            <a:off x="0" y="995024"/>
            <a:ext cx="3136392" cy="523220"/>
          </a:xfrm>
          <a:prstGeom prst="rect">
            <a:avLst/>
          </a:prstGeom>
          <a:noFill/>
        </p:spPr>
        <p:txBody>
          <a:bodyPr wrap="square" rtlCol="0">
            <a:spAutoFit/>
          </a:bodyPr>
          <a:lstStyle/>
          <a:p>
            <a:r>
              <a:rPr lang="en-GB" sz="1400" i="1" dirty="0"/>
              <a:t>Excludes waiting times for referrals to Autism &amp; ADHD services</a:t>
            </a:r>
          </a:p>
        </p:txBody>
      </p:sp>
    </p:spTree>
    <p:extLst>
      <p:ext uri="{BB962C8B-B14F-4D97-AF65-F5344CB8AC3E}">
        <p14:creationId xmlns:p14="http://schemas.microsoft.com/office/powerpoint/2010/main" val="3677686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82F018F-0862-764C-5F86-1B4F08E3E737}"/>
              </a:ext>
            </a:extLst>
          </p:cNvPr>
          <p:cNvSpPr txBox="1"/>
          <p:nvPr/>
        </p:nvSpPr>
        <p:spPr>
          <a:xfrm>
            <a:off x="2456120" y="-37174"/>
            <a:ext cx="9165265" cy="523220"/>
          </a:xfrm>
          <a:prstGeom prst="rect">
            <a:avLst/>
          </a:prstGeom>
          <a:noFill/>
        </p:spPr>
        <p:txBody>
          <a:bodyPr wrap="square" rtlCol="0">
            <a:spAutoFit/>
          </a:bodyPr>
          <a:lstStyle/>
          <a:p>
            <a:r>
              <a:rPr lang="en-GB" sz="2800" b="1">
                <a:latin typeface="Calibri" panose="020F0502020204030204" pitchFamily="34" charset="0"/>
                <a:cs typeface="Calibri" panose="020F0502020204030204" pitchFamily="34" charset="0"/>
              </a:rPr>
              <a:t>HNY ICB Strategy, Planning and Reporting Framework</a:t>
            </a:r>
          </a:p>
        </p:txBody>
      </p:sp>
      <p:pic>
        <p:nvPicPr>
          <p:cNvPr id="4" name="Picture 3">
            <a:extLst>
              <a:ext uri="{FF2B5EF4-FFF2-40B4-BE49-F238E27FC236}">
                <a16:creationId xmlns:a16="http://schemas.microsoft.com/office/drawing/2014/main" id="{5E5E4E3C-AF8B-6F43-8DF9-B8AEFD0D3130}"/>
              </a:ext>
            </a:extLst>
          </p:cNvPr>
          <p:cNvPicPr>
            <a:picLocks noChangeAspect="1"/>
          </p:cNvPicPr>
          <p:nvPr/>
        </p:nvPicPr>
        <p:blipFill>
          <a:blip r:embed="rId2"/>
          <a:stretch>
            <a:fillRect/>
          </a:stretch>
        </p:blipFill>
        <p:spPr>
          <a:xfrm>
            <a:off x="944242" y="568959"/>
            <a:ext cx="10303515" cy="6215383"/>
          </a:xfrm>
          <a:prstGeom prst="rect">
            <a:avLst/>
          </a:prstGeom>
        </p:spPr>
      </p:pic>
    </p:spTree>
    <p:extLst>
      <p:ext uri="{BB962C8B-B14F-4D97-AF65-F5344CB8AC3E}">
        <p14:creationId xmlns:p14="http://schemas.microsoft.com/office/powerpoint/2010/main" val="111399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E0FCB2-B16B-21BA-15CE-76E8DB518539}"/>
              </a:ext>
            </a:extLst>
          </p:cNvPr>
          <p:cNvSpPr txBox="1"/>
          <p:nvPr/>
        </p:nvSpPr>
        <p:spPr>
          <a:xfrm>
            <a:off x="3631679" y="0"/>
            <a:ext cx="8560321" cy="523220"/>
          </a:xfrm>
          <a:prstGeom prst="rect">
            <a:avLst/>
          </a:prstGeom>
          <a:noFill/>
        </p:spPr>
        <p:txBody>
          <a:bodyPr wrap="square" rtlCol="0">
            <a:spAutoFit/>
          </a:bodyPr>
          <a:lstStyle/>
          <a:p>
            <a:r>
              <a:rPr lang="en-GB" sz="2800" b="1">
                <a:solidFill>
                  <a:srgbClr val="243774"/>
                </a:solidFill>
                <a:latin typeface="Trebuchet MS" panose="020B0603020202020204" pitchFamily="34" charset="0"/>
              </a:rPr>
              <a:t>View by Month – Other Operating Plan Indicators</a:t>
            </a:r>
          </a:p>
        </p:txBody>
      </p:sp>
      <p:sp>
        <p:nvSpPr>
          <p:cNvPr id="3" name="TextBox 2">
            <a:extLst>
              <a:ext uri="{FF2B5EF4-FFF2-40B4-BE49-F238E27FC236}">
                <a16:creationId xmlns:a16="http://schemas.microsoft.com/office/drawing/2014/main" id="{CA44F6EA-3418-4AA2-F55F-B1EBF6309801}"/>
              </a:ext>
            </a:extLst>
          </p:cNvPr>
          <p:cNvSpPr txBox="1"/>
          <p:nvPr/>
        </p:nvSpPr>
        <p:spPr>
          <a:xfrm>
            <a:off x="6782458" y="815405"/>
            <a:ext cx="5242560" cy="584775"/>
          </a:xfrm>
          <a:prstGeom prst="rect">
            <a:avLst/>
          </a:prstGeom>
          <a:noFill/>
        </p:spPr>
        <p:txBody>
          <a:bodyPr wrap="square" rtlCol="0">
            <a:spAutoFit/>
          </a:bodyPr>
          <a:lstStyle/>
          <a:p>
            <a:r>
              <a:rPr lang="en-GB" sz="1600"/>
              <a:t>In line with Making Data Count recommendations, blue equals achieving, orange equals failing to achieve.</a:t>
            </a:r>
          </a:p>
        </p:txBody>
      </p:sp>
      <p:pic>
        <p:nvPicPr>
          <p:cNvPr id="5" name="Picture 4">
            <a:extLst>
              <a:ext uri="{FF2B5EF4-FFF2-40B4-BE49-F238E27FC236}">
                <a16:creationId xmlns:a16="http://schemas.microsoft.com/office/drawing/2014/main" id="{0758A766-2D4C-0B75-1BB3-ED90E7C18CC5}"/>
              </a:ext>
            </a:extLst>
          </p:cNvPr>
          <p:cNvPicPr>
            <a:picLocks noChangeAspect="1"/>
          </p:cNvPicPr>
          <p:nvPr/>
        </p:nvPicPr>
        <p:blipFill>
          <a:blip r:embed="rId2"/>
          <a:stretch>
            <a:fillRect/>
          </a:stretch>
        </p:blipFill>
        <p:spPr>
          <a:xfrm>
            <a:off x="1" y="8824"/>
            <a:ext cx="3204516" cy="578654"/>
          </a:xfrm>
          <a:prstGeom prst="rect">
            <a:avLst/>
          </a:prstGeom>
        </p:spPr>
      </p:pic>
      <p:pic>
        <p:nvPicPr>
          <p:cNvPr id="6" name="Picture 5">
            <a:extLst>
              <a:ext uri="{FF2B5EF4-FFF2-40B4-BE49-F238E27FC236}">
                <a16:creationId xmlns:a16="http://schemas.microsoft.com/office/drawing/2014/main" id="{D3B846AA-53F0-427D-9064-B2A1F608AF2B}"/>
              </a:ext>
            </a:extLst>
          </p:cNvPr>
          <p:cNvPicPr>
            <a:picLocks noChangeAspect="1"/>
          </p:cNvPicPr>
          <p:nvPr/>
        </p:nvPicPr>
        <p:blipFill>
          <a:blip r:embed="rId3"/>
          <a:stretch>
            <a:fillRect/>
          </a:stretch>
        </p:blipFill>
        <p:spPr>
          <a:xfrm>
            <a:off x="0" y="1372206"/>
            <a:ext cx="12192000" cy="5155963"/>
          </a:xfrm>
          <a:prstGeom prst="rect">
            <a:avLst/>
          </a:prstGeom>
        </p:spPr>
      </p:pic>
    </p:spTree>
    <p:extLst>
      <p:ext uri="{BB962C8B-B14F-4D97-AF65-F5344CB8AC3E}">
        <p14:creationId xmlns:p14="http://schemas.microsoft.com/office/powerpoint/2010/main" val="1473989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E0FCB2-B16B-21BA-15CE-76E8DB518539}"/>
              </a:ext>
            </a:extLst>
          </p:cNvPr>
          <p:cNvSpPr txBox="1"/>
          <p:nvPr/>
        </p:nvSpPr>
        <p:spPr>
          <a:xfrm>
            <a:off x="3631679" y="0"/>
            <a:ext cx="8560321" cy="523220"/>
          </a:xfrm>
          <a:prstGeom prst="rect">
            <a:avLst/>
          </a:prstGeom>
          <a:noFill/>
        </p:spPr>
        <p:txBody>
          <a:bodyPr wrap="square" rtlCol="0">
            <a:spAutoFit/>
          </a:bodyPr>
          <a:lstStyle/>
          <a:p>
            <a:r>
              <a:rPr lang="en-GB" sz="2800" b="1">
                <a:solidFill>
                  <a:srgbClr val="243774"/>
                </a:solidFill>
                <a:latin typeface="Trebuchet MS" panose="020B0603020202020204" pitchFamily="34" charset="0"/>
              </a:rPr>
              <a:t>View by Month – Other Operating Plan Indicators</a:t>
            </a:r>
          </a:p>
        </p:txBody>
      </p:sp>
      <p:sp>
        <p:nvSpPr>
          <p:cNvPr id="3" name="TextBox 2">
            <a:extLst>
              <a:ext uri="{FF2B5EF4-FFF2-40B4-BE49-F238E27FC236}">
                <a16:creationId xmlns:a16="http://schemas.microsoft.com/office/drawing/2014/main" id="{CA44F6EA-3418-4AA2-F55F-B1EBF6309801}"/>
              </a:ext>
            </a:extLst>
          </p:cNvPr>
          <p:cNvSpPr txBox="1"/>
          <p:nvPr/>
        </p:nvSpPr>
        <p:spPr>
          <a:xfrm>
            <a:off x="6746947" y="549927"/>
            <a:ext cx="5242560" cy="584775"/>
          </a:xfrm>
          <a:prstGeom prst="rect">
            <a:avLst/>
          </a:prstGeom>
          <a:noFill/>
        </p:spPr>
        <p:txBody>
          <a:bodyPr wrap="square" rtlCol="0">
            <a:spAutoFit/>
          </a:bodyPr>
          <a:lstStyle/>
          <a:p>
            <a:r>
              <a:rPr lang="en-GB" sz="1600"/>
              <a:t>In line with Making Data Count recommendations, blue equals achieving, orange equals failing to achieve.</a:t>
            </a:r>
          </a:p>
        </p:txBody>
      </p:sp>
      <p:pic>
        <p:nvPicPr>
          <p:cNvPr id="5" name="Picture 4">
            <a:extLst>
              <a:ext uri="{FF2B5EF4-FFF2-40B4-BE49-F238E27FC236}">
                <a16:creationId xmlns:a16="http://schemas.microsoft.com/office/drawing/2014/main" id="{0758A766-2D4C-0B75-1BB3-ED90E7C18CC5}"/>
              </a:ext>
            </a:extLst>
          </p:cNvPr>
          <p:cNvPicPr>
            <a:picLocks noChangeAspect="1"/>
          </p:cNvPicPr>
          <p:nvPr/>
        </p:nvPicPr>
        <p:blipFill>
          <a:blip r:embed="rId2"/>
          <a:stretch>
            <a:fillRect/>
          </a:stretch>
        </p:blipFill>
        <p:spPr>
          <a:xfrm>
            <a:off x="1" y="8824"/>
            <a:ext cx="3204516" cy="578654"/>
          </a:xfrm>
          <a:prstGeom prst="rect">
            <a:avLst/>
          </a:prstGeom>
        </p:spPr>
      </p:pic>
      <p:pic>
        <p:nvPicPr>
          <p:cNvPr id="7" name="Picture 6">
            <a:extLst>
              <a:ext uri="{FF2B5EF4-FFF2-40B4-BE49-F238E27FC236}">
                <a16:creationId xmlns:a16="http://schemas.microsoft.com/office/drawing/2014/main" id="{3B3DCF91-C0E5-BAB7-4576-45FCD87409AA}"/>
              </a:ext>
            </a:extLst>
          </p:cNvPr>
          <p:cNvPicPr>
            <a:picLocks noChangeAspect="1"/>
          </p:cNvPicPr>
          <p:nvPr/>
        </p:nvPicPr>
        <p:blipFill>
          <a:blip r:embed="rId3"/>
          <a:stretch>
            <a:fillRect/>
          </a:stretch>
        </p:blipFill>
        <p:spPr>
          <a:xfrm>
            <a:off x="0" y="1201988"/>
            <a:ext cx="12192000" cy="4454023"/>
          </a:xfrm>
          <a:prstGeom prst="rect">
            <a:avLst/>
          </a:prstGeom>
        </p:spPr>
      </p:pic>
    </p:spTree>
    <p:extLst>
      <p:ext uri="{BB962C8B-B14F-4D97-AF65-F5344CB8AC3E}">
        <p14:creationId xmlns:p14="http://schemas.microsoft.com/office/powerpoint/2010/main" val="2770420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E0FCB2-B16B-21BA-15CE-76E8DB518539}"/>
              </a:ext>
            </a:extLst>
          </p:cNvPr>
          <p:cNvSpPr txBox="1"/>
          <p:nvPr/>
        </p:nvSpPr>
        <p:spPr>
          <a:xfrm>
            <a:off x="3631679" y="0"/>
            <a:ext cx="8560321" cy="523220"/>
          </a:xfrm>
          <a:prstGeom prst="rect">
            <a:avLst/>
          </a:prstGeom>
          <a:noFill/>
        </p:spPr>
        <p:txBody>
          <a:bodyPr wrap="square" rtlCol="0">
            <a:spAutoFit/>
          </a:bodyPr>
          <a:lstStyle/>
          <a:p>
            <a:r>
              <a:rPr lang="en-GB" sz="2800" b="1">
                <a:solidFill>
                  <a:srgbClr val="243774"/>
                </a:solidFill>
                <a:latin typeface="Trebuchet MS" panose="020B0603020202020204" pitchFamily="34" charset="0"/>
              </a:rPr>
              <a:t>View by Month – Other Operating Plan Indicators</a:t>
            </a:r>
          </a:p>
        </p:txBody>
      </p:sp>
      <p:sp>
        <p:nvSpPr>
          <p:cNvPr id="3" name="TextBox 2">
            <a:extLst>
              <a:ext uri="{FF2B5EF4-FFF2-40B4-BE49-F238E27FC236}">
                <a16:creationId xmlns:a16="http://schemas.microsoft.com/office/drawing/2014/main" id="{CA44F6EA-3418-4AA2-F55F-B1EBF6309801}"/>
              </a:ext>
            </a:extLst>
          </p:cNvPr>
          <p:cNvSpPr txBox="1"/>
          <p:nvPr/>
        </p:nvSpPr>
        <p:spPr>
          <a:xfrm>
            <a:off x="6782458" y="815405"/>
            <a:ext cx="5242560" cy="584775"/>
          </a:xfrm>
          <a:prstGeom prst="rect">
            <a:avLst/>
          </a:prstGeom>
          <a:noFill/>
        </p:spPr>
        <p:txBody>
          <a:bodyPr wrap="square" rtlCol="0">
            <a:spAutoFit/>
          </a:bodyPr>
          <a:lstStyle/>
          <a:p>
            <a:r>
              <a:rPr lang="en-GB" sz="1600"/>
              <a:t>In line with Making Data Count recommendations, blue equals achieving, orange equals failing to achieve.</a:t>
            </a:r>
          </a:p>
        </p:txBody>
      </p:sp>
      <p:pic>
        <p:nvPicPr>
          <p:cNvPr id="5" name="Picture 4">
            <a:extLst>
              <a:ext uri="{FF2B5EF4-FFF2-40B4-BE49-F238E27FC236}">
                <a16:creationId xmlns:a16="http://schemas.microsoft.com/office/drawing/2014/main" id="{0758A766-2D4C-0B75-1BB3-ED90E7C18CC5}"/>
              </a:ext>
            </a:extLst>
          </p:cNvPr>
          <p:cNvPicPr>
            <a:picLocks noChangeAspect="1"/>
          </p:cNvPicPr>
          <p:nvPr/>
        </p:nvPicPr>
        <p:blipFill>
          <a:blip r:embed="rId2"/>
          <a:stretch>
            <a:fillRect/>
          </a:stretch>
        </p:blipFill>
        <p:spPr>
          <a:xfrm>
            <a:off x="1" y="8824"/>
            <a:ext cx="3204516" cy="578654"/>
          </a:xfrm>
          <a:prstGeom prst="rect">
            <a:avLst/>
          </a:prstGeom>
        </p:spPr>
      </p:pic>
      <p:pic>
        <p:nvPicPr>
          <p:cNvPr id="7" name="Picture 6">
            <a:extLst>
              <a:ext uri="{FF2B5EF4-FFF2-40B4-BE49-F238E27FC236}">
                <a16:creationId xmlns:a16="http://schemas.microsoft.com/office/drawing/2014/main" id="{8A512987-F4B6-377A-F91A-0A1578860B01}"/>
              </a:ext>
            </a:extLst>
          </p:cNvPr>
          <p:cNvPicPr>
            <a:picLocks noChangeAspect="1"/>
          </p:cNvPicPr>
          <p:nvPr/>
        </p:nvPicPr>
        <p:blipFill>
          <a:blip r:embed="rId3"/>
          <a:stretch>
            <a:fillRect/>
          </a:stretch>
        </p:blipFill>
        <p:spPr>
          <a:xfrm>
            <a:off x="63971" y="5954148"/>
            <a:ext cx="3076575" cy="361950"/>
          </a:xfrm>
          <a:prstGeom prst="rect">
            <a:avLst/>
          </a:prstGeom>
        </p:spPr>
      </p:pic>
      <p:pic>
        <p:nvPicPr>
          <p:cNvPr id="6" name="Picture 5">
            <a:extLst>
              <a:ext uri="{FF2B5EF4-FFF2-40B4-BE49-F238E27FC236}">
                <a16:creationId xmlns:a16="http://schemas.microsoft.com/office/drawing/2014/main" id="{2E0AF227-315B-9FA5-F762-497332BFB9E1}"/>
              </a:ext>
            </a:extLst>
          </p:cNvPr>
          <p:cNvPicPr>
            <a:picLocks noChangeAspect="1"/>
          </p:cNvPicPr>
          <p:nvPr/>
        </p:nvPicPr>
        <p:blipFill>
          <a:blip r:embed="rId4"/>
          <a:stretch>
            <a:fillRect/>
          </a:stretch>
        </p:blipFill>
        <p:spPr>
          <a:xfrm>
            <a:off x="0" y="1400180"/>
            <a:ext cx="12192000" cy="5234299"/>
          </a:xfrm>
          <a:prstGeom prst="rect">
            <a:avLst/>
          </a:prstGeom>
        </p:spPr>
      </p:pic>
    </p:spTree>
    <p:extLst>
      <p:ext uri="{BB962C8B-B14F-4D97-AF65-F5344CB8AC3E}">
        <p14:creationId xmlns:p14="http://schemas.microsoft.com/office/powerpoint/2010/main" val="243514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F75492-4AFF-9441-2AE4-363D5E6E6817}"/>
              </a:ext>
            </a:extLst>
          </p:cNvPr>
          <p:cNvPicPr>
            <a:picLocks noChangeAspect="1"/>
          </p:cNvPicPr>
          <p:nvPr/>
        </p:nvPicPr>
        <p:blipFill>
          <a:blip r:embed="rId2"/>
          <a:stretch>
            <a:fillRect/>
          </a:stretch>
        </p:blipFill>
        <p:spPr>
          <a:xfrm>
            <a:off x="445449" y="763696"/>
            <a:ext cx="5489943" cy="1441023"/>
          </a:xfrm>
          <a:prstGeom prst="rect">
            <a:avLst/>
          </a:prstGeom>
        </p:spPr>
      </p:pic>
      <p:pic>
        <p:nvPicPr>
          <p:cNvPr id="2" name="Picture 1">
            <a:extLst>
              <a:ext uri="{FF2B5EF4-FFF2-40B4-BE49-F238E27FC236}">
                <a16:creationId xmlns:a16="http://schemas.microsoft.com/office/drawing/2014/main" id="{2AB0295D-8254-0EAB-AE8F-9E53CBB996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5448" y="2302509"/>
            <a:ext cx="5489943" cy="1352723"/>
          </a:xfrm>
          <a:prstGeom prst="rect">
            <a:avLst/>
          </a:prstGeom>
          <a:noFill/>
          <a:ln>
            <a:noFill/>
          </a:ln>
        </p:spPr>
      </p:pic>
    </p:spTree>
    <p:extLst>
      <p:ext uri="{BB962C8B-B14F-4D97-AF65-F5344CB8AC3E}">
        <p14:creationId xmlns:p14="http://schemas.microsoft.com/office/powerpoint/2010/main" val="3619194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82F018F-0862-764C-5F86-1B4F08E3E737}"/>
              </a:ext>
            </a:extLst>
          </p:cNvPr>
          <p:cNvSpPr txBox="1"/>
          <p:nvPr/>
        </p:nvSpPr>
        <p:spPr>
          <a:xfrm>
            <a:off x="223520" y="-37174"/>
            <a:ext cx="11866880" cy="523220"/>
          </a:xfrm>
          <a:prstGeom prst="rect">
            <a:avLst/>
          </a:prstGeom>
          <a:noFill/>
        </p:spPr>
        <p:txBody>
          <a:bodyPr wrap="square" rtlCol="0">
            <a:spAutoFit/>
          </a:bodyPr>
          <a:lstStyle/>
          <a:p>
            <a:r>
              <a:rPr lang="en-GB" sz="2800" b="1">
                <a:latin typeface="Calibri" panose="020F0502020204030204" pitchFamily="34" charset="0"/>
                <a:cs typeface="Calibri" panose="020F0502020204030204" pitchFamily="34" charset="0"/>
              </a:rPr>
              <a:t>HNY ICB Strategy, Planning and Reporting Framework – Priority Indicators</a:t>
            </a:r>
          </a:p>
        </p:txBody>
      </p:sp>
      <p:pic>
        <p:nvPicPr>
          <p:cNvPr id="3" name="Picture 2">
            <a:extLst>
              <a:ext uri="{FF2B5EF4-FFF2-40B4-BE49-F238E27FC236}">
                <a16:creationId xmlns:a16="http://schemas.microsoft.com/office/drawing/2014/main" id="{018C9774-9B35-2E26-5AD3-A36B71A64E04}"/>
              </a:ext>
            </a:extLst>
          </p:cNvPr>
          <p:cNvPicPr>
            <a:picLocks noChangeAspect="1"/>
          </p:cNvPicPr>
          <p:nvPr/>
        </p:nvPicPr>
        <p:blipFill>
          <a:blip r:embed="rId2"/>
          <a:stretch>
            <a:fillRect/>
          </a:stretch>
        </p:blipFill>
        <p:spPr>
          <a:xfrm>
            <a:off x="812060" y="529954"/>
            <a:ext cx="10374100" cy="6328046"/>
          </a:xfrm>
          <a:prstGeom prst="rect">
            <a:avLst/>
          </a:prstGeom>
        </p:spPr>
      </p:pic>
    </p:spTree>
    <p:extLst>
      <p:ext uri="{BB962C8B-B14F-4D97-AF65-F5344CB8AC3E}">
        <p14:creationId xmlns:p14="http://schemas.microsoft.com/office/powerpoint/2010/main" val="3250916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B9CACB-8F46-73A4-1347-8426EA494F7B}"/>
              </a:ext>
            </a:extLst>
          </p:cNvPr>
          <p:cNvPicPr>
            <a:picLocks noChangeAspect="1"/>
          </p:cNvPicPr>
          <p:nvPr/>
        </p:nvPicPr>
        <p:blipFill>
          <a:blip r:embed="rId2"/>
          <a:stretch>
            <a:fillRect/>
          </a:stretch>
        </p:blipFill>
        <p:spPr>
          <a:xfrm>
            <a:off x="1" y="8824"/>
            <a:ext cx="3204516" cy="578654"/>
          </a:xfrm>
          <a:prstGeom prst="rect">
            <a:avLst/>
          </a:prstGeom>
        </p:spPr>
      </p:pic>
      <p:sp>
        <p:nvSpPr>
          <p:cNvPr id="4" name="TextBox 3">
            <a:extLst>
              <a:ext uri="{FF2B5EF4-FFF2-40B4-BE49-F238E27FC236}">
                <a16:creationId xmlns:a16="http://schemas.microsoft.com/office/drawing/2014/main" id="{98629D55-16A1-368E-1900-5C5462AB5A3E}"/>
              </a:ext>
            </a:extLst>
          </p:cNvPr>
          <p:cNvSpPr txBox="1"/>
          <p:nvPr/>
        </p:nvSpPr>
        <p:spPr>
          <a:xfrm>
            <a:off x="8462676" y="100281"/>
            <a:ext cx="3443571" cy="523220"/>
          </a:xfrm>
          <a:prstGeom prst="rect">
            <a:avLst/>
          </a:prstGeom>
          <a:noFill/>
        </p:spPr>
        <p:txBody>
          <a:bodyPr wrap="none" rtlCol="0">
            <a:spAutoFit/>
          </a:bodyPr>
          <a:lstStyle/>
          <a:p>
            <a:r>
              <a:rPr lang="en-GB" sz="2800" b="1">
                <a:solidFill>
                  <a:srgbClr val="243774"/>
                </a:solidFill>
                <a:latin typeface="Trebuchet MS" panose="020B0603020202020204" pitchFamily="34" charset="0"/>
              </a:rPr>
              <a:t>Summary Overview</a:t>
            </a:r>
          </a:p>
        </p:txBody>
      </p:sp>
      <p:pic>
        <p:nvPicPr>
          <p:cNvPr id="5" name="Picture 4">
            <a:extLst>
              <a:ext uri="{FF2B5EF4-FFF2-40B4-BE49-F238E27FC236}">
                <a16:creationId xmlns:a16="http://schemas.microsoft.com/office/drawing/2014/main" id="{91F9D7F7-7A9C-20A7-C954-3E0CBDAF9314}"/>
              </a:ext>
            </a:extLst>
          </p:cNvPr>
          <p:cNvPicPr>
            <a:picLocks noChangeAspect="1"/>
          </p:cNvPicPr>
          <p:nvPr/>
        </p:nvPicPr>
        <p:blipFill>
          <a:blip r:embed="rId3"/>
          <a:stretch>
            <a:fillRect/>
          </a:stretch>
        </p:blipFill>
        <p:spPr>
          <a:xfrm>
            <a:off x="0" y="799175"/>
            <a:ext cx="12192000" cy="5668021"/>
          </a:xfrm>
          <a:prstGeom prst="rect">
            <a:avLst/>
          </a:prstGeom>
        </p:spPr>
      </p:pic>
    </p:spTree>
    <p:extLst>
      <p:ext uri="{BB962C8B-B14F-4D97-AF65-F5344CB8AC3E}">
        <p14:creationId xmlns:p14="http://schemas.microsoft.com/office/powerpoint/2010/main" val="3341982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E0FCB2-B16B-21BA-15CE-76E8DB518539}"/>
              </a:ext>
            </a:extLst>
          </p:cNvPr>
          <p:cNvSpPr txBox="1"/>
          <p:nvPr/>
        </p:nvSpPr>
        <p:spPr>
          <a:xfrm>
            <a:off x="9403738" y="153818"/>
            <a:ext cx="2651623" cy="523220"/>
          </a:xfrm>
          <a:prstGeom prst="rect">
            <a:avLst/>
          </a:prstGeom>
          <a:noFill/>
        </p:spPr>
        <p:txBody>
          <a:bodyPr wrap="none" rtlCol="0">
            <a:spAutoFit/>
          </a:bodyPr>
          <a:lstStyle/>
          <a:p>
            <a:r>
              <a:rPr lang="en-GB" sz="2800" b="1">
                <a:solidFill>
                  <a:srgbClr val="243774"/>
                </a:solidFill>
                <a:latin typeface="Trebuchet MS" panose="020B0603020202020204" pitchFamily="34" charset="0"/>
              </a:rPr>
              <a:t>View by Month</a:t>
            </a:r>
          </a:p>
        </p:txBody>
      </p:sp>
      <p:sp>
        <p:nvSpPr>
          <p:cNvPr id="3" name="TextBox 2">
            <a:extLst>
              <a:ext uri="{FF2B5EF4-FFF2-40B4-BE49-F238E27FC236}">
                <a16:creationId xmlns:a16="http://schemas.microsoft.com/office/drawing/2014/main" id="{CA44F6EA-3418-4AA2-F55F-B1EBF6309801}"/>
              </a:ext>
            </a:extLst>
          </p:cNvPr>
          <p:cNvSpPr txBox="1"/>
          <p:nvPr/>
        </p:nvSpPr>
        <p:spPr>
          <a:xfrm>
            <a:off x="6782458" y="815405"/>
            <a:ext cx="5242560" cy="584775"/>
          </a:xfrm>
          <a:prstGeom prst="rect">
            <a:avLst/>
          </a:prstGeom>
          <a:noFill/>
        </p:spPr>
        <p:txBody>
          <a:bodyPr wrap="square" rtlCol="0">
            <a:spAutoFit/>
          </a:bodyPr>
          <a:lstStyle/>
          <a:p>
            <a:r>
              <a:rPr lang="en-GB" sz="1600"/>
              <a:t>In line with Making Data Count recommendations, blue equals achieving, orange equals failing to achieve.</a:t>
            </a:r>
          </a:p>
        </p:txBody>
      </p:sp>
      <p:pic>
        <p:nvPicPr>
          <p:cNvPr id="5" name="Picture 4">
            <a:extLst>
              <a:ext uri="{FF2B5EF4-FFF2-40B4-BE49-F238E27FC236}">
                <a16:creationId xmlns:a16="http://schemas.microsoft.com/office/drawing/2014/main" id="{0758A766-2D4C-0B75-1BB3-ED90E7C18CC5}"/>
              </a:ext>
            </a:extLst>
          </p:cNvPr>
          <p:cNvPicPr>
            <a:picLocks noChangeAspect="1"/>
          </p:cNvPicPr>
          <p:nvPr/>
        </p:nvPicPr>
        <p:blipFill>
          <a:blip r:embed="rId3"/>
          <a:stretch>
            <a:fillRect/>
          </a:stretch>
        </p:blipFill>
        <p:spPr>
          <a:xfrm>
            <a:off x="1" y="8824"/>
            <a:ext cx="3204516" cy="578654"/>
          </a:xfrm>
          <a:prstGeom prst="rect">
            <a:avLst/>
          </a:prstGeom>
        </p:spPr>
      </p:pic>
      <p:pic>
        <p:nvPicPr>
          <p:cNvPr id="6" name="Picture 5">
            <a:extLst>
              <a:ext uri="{FF2B5EF4-FFF2-40B4-BE49-F238E27FC236}">
                <a16:creationId xmlns:a16="http://schemas.microsoft.com/office/drawing/2014/main" id="{85B046B6-C5C8-D2E6-AA41-02765A83F030}"/>
              </a:ext>
            </a:extLst>
          </p:cNvPr>
          <p:cNvPicPr>
            <a:picLocks noChangeAspect="1"/>
          </p:cNvPicPr>
          <p:nvPr/>
        </p:nvPicPr>
        <p:blipFill>
          <a:blip r:embed="rId4"/>
          <a:stretch>
            <a:fillRect/>
          </a:stretch>
        </p:blipFill>
        <p:spPr>
          <a:xfrm>
            <a:off x="0" y="1400180"/>
            <a:ext cx="12192000" cy="5154863"/>
          </a:xfrm>
          <a:prstGeom prst="rect">
            <a:avLst/>
          </a:prstGeom>
        </p:spPr>
      </p:pic>
    </p:spTree>
    <p:extLst>
      <p:ext uri="{BB962C8B-B14F-4D97-AF65-F5344CB8AC3E}">
        <p14:creationId xmlns:p14="http://schemas.microsoft.com/office/powerpoint/2010/main" val="777336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72B02F8-57DE-E663-34F2-C9E340B10681}"/>
              </a:ext>
            </a:extLst>
          </p:cNvPr>
          <p:cNvSpPr/>
          <p:nvPr/>
        </p:nvSpPr>
        <p:spPr>
          <a:xfrm>
            <a:off x="4925961" y="718632"/>
            <a:ext cx="7159938" cy="6139367"/>
          </a:xfrm>
          <a:prstGeom prst="rect">
            <a:avLst/>
          </a:prstGeom>
          <a:solidFill>
            <a:srgbClr val="E8F4FF"/>
          </a:solidFill>
          <a:ln>
            <a:solidFill>
              <a:srgbClr val="DEEB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765A6F9-4213-4142-7D06-5030B3EAFEBF}"/>
              </a:ext>
            </a:extLst>
          </p:cNvPr>
          <p:cNvSpPr txBox="1"/>
          <p:nvPr/>
        </p:nvSpPr>
        <p:spPr>
          <a:xfrm>
            <a:off x="9228583" y="195412"/>
            <a:ext cx="2201244" cy="523220"/>
          </a:xfrm>
          <a:prstGeom prst="rect">
            <a:avLst/>
          </a:prstGeom>
          <a:noFill/>
        </p:spPr>
        <p:txBody>
          <a:bodyPr wrap="none" rtlCol="0">
            <a:spAutoFit/>
          </a:bodyPr>
          <a:lstStyle/>
          <a:p>
            <a:r>
              <a:rPr lang="en-GB" sz="2800" b="1" dirty="0">
                <a:solidFill>
                  <a:srgbClr val="243774"/>
                </a:solidFill>
                <a:latin typeface="Trebuchet MS" panose="020B0603020202020204" pitchFamily="34" charset="0"/>
              </a:rPr>
              <a:t>Urgent Care</a:t>
            </a:r>
          </a:p>
        </p:txBody>
      </p:sp>
      <p:grpSp>
        <p:nvGrpSpPr>
          <p:cNvPr id="5" name="Group 4">
            <a:extLst>
              <a:ext uri="{FF2B5EF4-FFF2-40B4-BE49-F238E27FC236}">
                <a16:creationId xmlns:a16="http://schemas.microsoft.com/office/drawing/2014/main" id="{737E857E-505C-F3E2-317A-F84F3D6D0BFC}"/>
              </a:ext>
            </a:extLst>
          </p:cNvPr>
          <p:cNvGrpSpPr/>
          <p:nvPr/>
        </p:nvGrpSpPr>
        <p:grpSpPr>
          <a:xfrm>
            <a:off x="11409224" y="99993"/>
            <a:ext cx="678358" cy="652504"/>
            <a:chOff x="1636827" y="646206"/>
            <a:chExt cx="678358" cy="652504"/>
          </a:xfrm>
        </p:grpSpPr>
        <p:sp>
          <p:nvSpPr>
            <p:cNvPr id="6" name="Flowchart: Connector 5">
              <a:extLst>
                <a:ext uri="{FF2B5EF4-FFF2-40B4-BE49-F238E27FC236}">
                  <a16:creationId xmlns:a16="http://schemas.microsoft.com/office/drawing/2014/main" id="{29E9B8A6-2B92-74FA-F7CE-3602DF2240EB}"/>
                </a:ext>
              </a:extLst>
            </p:cNvPr>
            <p:cNvSpPr/>
            <p:nvPr/>
          </p:nvSpPr>
          <p:spPr>
            <a:xfrm>
              <a:off x="1636827" y="646206"/>
              <a:ext cx="678358" cy="652504"/>
            </a:xfrm>
            <a:prstGeom prst="flowChartConnector">
              <a:avLst/>
            </a:prstGeom>
            <a:solidFill>
              <a:srgbClr val="E8F4FF"/>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black background with a black square&#10;&#10;Description automatically generated with medium confidence">
              <a:extLst>
                <a:ext uri="{FF2B5EF4-FFF2-40B4-BE49-F238E27FC236}">
                  <a16:creationId xmlns:a16="http://schemas.microsoft.com/office/drawing/2014/main" id="{90787EFF-AE56-E50D-43FF-6BB98ABCF538}"/>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1720328" y="730523"/>
              <a:ext cx="511356" cy="495223"/>
            </a:xfrm>
            <a:prstGeom prst="rect">
              <a:avLst/>
            </a:prstGeom>
          </p:spPr>
        </p:pic>
      </p:grpSp>
      <p:sp>
        <p:nvSpPr>
          <p:cNvPr id="21" name="TextBox 20">
            <a:extLst>
              <a:ext uri="{FF2B5EF4-FFF2-40B4-BE49-F238E27FC236}">
                <a16:creationId xmlns:a16="http://schemas.microsoft.com/office/drawing/2014/main" id="{54976936-B86B-EB26-30F9-E6A1E9DB0190}"/>
              </a:ext>
            </a:extLst>
          </p:cNvPr>
          <p:cNvSpPr txBox="1"/>
          <p:nvPr/>
        </p:nvSpPr>
        <p:spPr>
          <a:xfrm>
            <a:off x="104380" y="4895561"/>
            <a:ext cx="4739764" cy="1964640"/>
          </a:xfrm>
          <a:prstGeom prst="rect">
            <a:avLst/>
          </a:prstGeom>
          <a:noFill/>
          <a:ln w="19050">
            <a:noFill/>
          </a:ln>
        </p:spPr>
        <p:txBody>
          <a:bodyPr wrap="square" rtlCol="0">
            <a:spAutoFit/>
          </a:bodyPr>
          <a:lstStyle/>
          <a:p>
            <a:pPr>
              <a:spcAft>
                <a:spcPts val="400"/>
              </a:spcAft>
            </a:pPr>
            <a:r>
              <a:rPr lang="en-GB" sz="1150" b="1">
                <a:solidFill>
                  <a:srgbClr val="243774"/>
                </a:solidFill>
                <a:latin typeface="Arial" panose="020B0604020202020204" pitchFamily="34" charset="0"/>
                <a:cs typeface="Arial" panose="020B0604020202020204" pitchFamily="34" charset="0"/>
              </a:rPr>
              <a:t>How does indicator link to long term priorities:</a:t>
            </a:r>
          </a:p>
          <a:p>
            <a:pPr>
              <a:spcAft>
                <a:spcPts val="400"/>
              </a:spcAft>
            </a:pPr>
            <a:r>
              <a:rPr lang="en-GB" sz="1150">
                <a:solidFill>
                  <a:srgbClr val="243774"/>
                </a:solidFill>
                <a:latin typeface="Arial" panose="020B0604020202020204" pitchFamily="34" charset="0"/>
                <a:cs typeface="Arial" panose="020B0604020202020204" pitchFamily="34" charset="0"/>
              </a:rPr>
              <a:t>Patients across HNY use ED services as a way of accessing healthcare, we also know that patients from areas of high deprivation are high users of ED. Improving access to ED will therefore support all of the ICB strategic ambitions including the golden ambition of improving services for CYP.</a:t>
            </a:r>
          </a:p>
          <a:p>
            <a:r>
              <a:rPr lang="en-GB" sz="1150">
                <a:solidFill>
                  <a:srgbClr val="243774"/>
                </a:solidFill>
                <a:latin typeface="Arial" panose="020B0604020202020204" pitchFamily="34" charset="0"/>
                <a:cs typeface="Arial" panose="020B0604020202020204" pitchFamily="34" charset="0"/>
              </a:rPr>
              <a:t>Evidence suggests the longer patients wait in ED the worse the clinical outcome will be, and congestion in ED can lead to delays to ambulance handovers, meaning ambulances are not freed up to pick up other emergency cases, leading to further clinical risk. </a:t>
            </a:r>
          </a:p>
        </p:txBody>
      </p:sp>
      <p:pic>
        <p:nvPicPr>
          <p:cNvPr id="13" name="Picture 12">
            <a:extLst>
              <a:ext uri="{FF2B5EF4-FFF2-40B4-BE49-F238E27FC236}">
                <a16:creationId xmlns:a16="http://schemas.microsoft.com/office/drawing/2014/main" id="{EBD7E539-3BA9-D8A9-714C-792E5B1F44A3}"/>
              </a:ext>
            </a:extLst>
          </p:cNvPr>
          <p:cNvPicPr>
            <a:picLocks noChangeAspect="1"/>
          </p:cNvPicPr>
          <p:nvPr/>
        </p:nvPicPr>
        <p:blipFill>
          <a:blip r:embed="rId4"/>
          <a:stretch>
            <a:fillRect/>
          </a:stretch>
        </p:blipFill>
        <p:spPr>
          <a:xfrm>
            <a:off x="0" y="-1809"/>
            <a:ext cx="3464559" cy="578654"/>
          </a:xfrm>
          <a:prstGeom prst="rect">
            <a:avLst/>
          </a:prstGeom>
        </p:spPr>
      </p:pic>
      <p:sp>
        <p:nvSpPr>
          <p:cNvPr id="2" name="TextBox 1">
            <a:extLst>
              <a:ext uri="{FF2B5EF4-FFF2-40B4-BE49-F238E27FC236}">
                <a16:creationId xmlns:a16="http://schemas.microsoft.com/office/drawing/2014/main" id="{59F086C6-A6B0-AE41-88B8-CE2D838ED1F3}"/>
              </a:ext>
            </a:extLst>
          </p:cNvPr>
          <p:cNvSpPr txBox="1"/>
          <p:nvPr/>
        </p:nvSpPr>
        <p:spPr>
          <a:xfrm>
            <a:off x="-97718" y="606577"/>
            <a:ext cx="4975573" cy="461665"/>
          </a:xfrm>
          <a:prstGeom prst="rect">
            <a:avLst/>
          </a:prstGeom>
          <a:noFill/>
        </p:spPr>
        <p:txBody>
          <a:bodyPr wrap="square" rtlCol="0">
            <a:spAutoFit/>
          </a:bodyPr>
          <a:lstStyle/>
          <a:p>
            <a:pPr algn="ctr"/>
            <a:r>
              <a:rPr lang="en-GB" sz="2400" b="1" dirty="0"/>
              <a:t>Key Indicator: Waiting time in ED</a:t>
            </a:r>
          </a:p>
        </p:txBody>
      </p:sp>
      <p:sp>
        <p:nvSpPr>
          <p:cNvPr id="8" name="TextBox 7">
            <a:extLst>
              <a:ext uri="{FF2B5EF4-FFF2-40B4-BE49-F238E27FC236}">
                <a16:creationId xmlns:a16="http://schemas.microsoft.com/office/drawing/2014/main" id="{93445CE2-F271-733F-9203-D0C10D823754}"/>
              </a:ext>
            </a:extLst>
          </p:cNvPr>
          <p:cNvSpPr txBox="1"/>
          <p:nvPr/>
        </p:nvSpPr>
        <p:spPr>
          <a:xfrm>
            <a:off x="4877855" y="673585"/>
            <a:ext cx="7250090" cy="6181436"/>
          </a:xfrm>
          <a:prstGeom prst="rect">
            <a:avLst/>
          </a:prstGeom>
          <a:noFill/>
        </p:spPr>
        <p:txBody>
          <a:bodyPr wrap="square" rtlCol="0">
            <a:spAutoFit/>
          </a:bodyPr>
          <a:lstStyle/>
          <a:p>
            <a:pPr>
              <a:spcAft>
                <a:spcPts val="600"/>
              </a:spcAft>
            </a:pPr>
            <a:r>
              <a:rPr lang="en-GB" b="1" dirty="0">
                <a:solidFill>
                  <a:srgbClr val="243774"/>
                </a:solidFill>
                <a:latin typeface="Arial" panose="020B0604020202020204" pitchFamily="34" charset="0"/>
                <a:cs typeface="Arial" panose="020B0604020202020204" pitchFamily="34" charset="0"/>
              </a:rPr>
              <a:t>Urgent Care Escalation Points</a:t>
            </a:r>
          </a:p>
          <a:p>
            <a:pPr>
              <a:spcAft>
                <a:spcPts val="300"/>
              </a:spcAft>
            </a:pPr>
            <a:r>
              <a:rPr lang="en-US" altLang="en-US" sz="1150" dirty="0">
                <a:latin typeface="Arial" panose="020B0604020202020204" pitchFamily="34" charset="0"/>
                <a:cs typeface="Arial" panose="020B0604020202020204" pitchFamily="34" charset="0"/>
              </a:rPr>
              <a:t>UEC 4-hour performance in September for the overall ICB system worsened from </a:t>
            </a:r>
            <a:r>
              <a:rPr lang="en-US" altLang="en-US" sz="1150" b="1" dirty="0">
                <a:latin typeface="Arial" panose="020B0604020202020204" pitchFamily="34" charset="0"/>
                <a:cs typeface="Arial" panose="020B0604020202020204" pitchFamily="34" charset="0"/>
              </a:rPr>
              <a:t>73.3% (August) to 71.8%</a:t>
            </a:r>
            <a:r>
              <a:rPr lang="en-US" altLang="en-US" sz="1150" dirty="0">
                <a:latin typeface="Arial" panose="020B0604020202020204" pitchFamily="34" charset="0"/>
                <a:cs typeface="Arial" panose="020B0604020202020204" pitchFamily="34" charset="0"/>
              </a:rPr>
              <a:t>.  </a:t>
            </a:r>
            <a:r>
              <a:rPr lang="en-US" altLang="en-US" sz="1150" b="1" dirty="0">
                <a:latin typeface="Arial" panose="020B0604020202020204" pitchFamily="34" charset="0"/>
                <a:cs typeface="Arial" panose="020B0604020202020204" pitchFamily="34" charset="0"/>
              </a:rPr>
              <a:t>The UEC plan being monitored by NHSE is for the acute providers only and was set at 68.3% for September, and delivery was 67%. </a:t>
            </a:r>
            <a:r>
              <a:rPr lang="en-US" altLang="en-US" sz="1150" dirty="0">
                <a:latin typeface="Arial" panose="020B0604020202020204" pitchFamily="34" charset="0"/>
                <a:cs typeface="Arial" panose="020B0604020202020204" pitchFamily="34" charset="0"/>
              </a:rPr>
              <a:t>HUTH (61.7%) and Y&amp;SFT (64.4%) were lowest performing Trusts. </a:t>
            </a:r>
            <a:r>
              <a:rPr lang="en-US" altLang="en-US" sz="1150" b="1" dirty="0">
                <a:latin typeface="Arial" panose="020B0604020202020204" pitchFamily="34" charset="0"/>
                <a:cs typeface="Arial" panose="020B0604020202020204" pitchFamily="34" charset="0"/>
              </a:rPr>
              <a:t>UEC performance at HNY has been challenged by NHSE and the ICB is in national UEC Tier 2. </a:t>
            </a:r>
            <a:r>
              <a:rPr lang="en-US" altLang="en-US" sz="1150" dirty="0">
                <a:latin typeface="Arial" panose="020B0604020202020204" pitchFamily="34" charset="0"/>
                <a:cs typeface="Arial" panose="020B0604020202020204" pitchFamily="34" charset="0"/>
              </a:rPr>
              <a:t>HNY benchmarks adversely across NEY for other patient experience indicators related to urgent care such as time in department and ambulance handovers. The year end 4 hour target for the acute providers is 73.2% - ICB overall 78%.</a:t>
            </a:r>
            <a:endParaRPr lang="en-GB" sz="1150" dirty="0">
              <a:latin typeface="Arial" panose="020B0604020202020204" pitchFamily="34" charset="0"/>
              <a:cs typeface="Arial" panose="020B0604020202020204" pitchFamily="34" charset="0"/>
            </a:endParaRPr>
          </a:p>
          <a:p>
            <a:pPr marL="182563" lvl="0" indent="-182563" algn="just">
              <a:lnSpc>
                <a:spcPct val="115000"/>
              </a:lnSpc>
              <a:buFont typeface="Symbol" panose="05050102010706020507" pitchFamily="18" charset="2"/>
              <a:buChar char=""/>
            </a:pPr>
            <a:r>
              <a:rPr lang="en-GB" sz="1150" dirty="0">
                <a:effectLst/>
                <a:latin typeface="Arial" panose="020B0604020202020204" pitchFamily="34" charset="0"/>
                <a:ea typeface="Calibri" panose="020F0502020204030204" pitchFamily="34" charset="0"/>
                <a:cs typeface="Arial" panose="020B0604020202020204" pitchFamily="34" charset="0"/>
              </a:rPr>
              <a:t>4-hour UEC Sept. – </a:t>
            </a:r>
            <a:r>
              <a:rPr lang="en-GB" sz="1150" b="1" dirty="0">
                <a:effectLst/>
                <a:latin typeface="Arial" panose="020B0604020202020204" pitchFamily="34" charset="0"/>
                <a:ea typeface="Calibri" panose="020F0502020204030204" pitchFamily="34" charset="0"/>
                <a:cs typeface="Arial" panose="020B0604020202020204" pitchFamily="34" charset="0"/>
              </a:rPr>
              <a:t>HUTH, HDFT achieved their monthly plan, NLAG and Y&amp;SFT did not</a:t>
            </a:r>
          </a:p>
          <a:p>
            <a:pPr marL="182563" lvl="0" indent="-182563" algn="just">
              <a:lnSpc>
                <a:spcPct val="115000"/>
              </a:lnSpc>
              <a:buFont typeface="Symbol" panose="05050102010706020507" pitchFamily="18" charset="2"/>
              <a:buChar char=""/>
            </a:pPr>
            <a:r>
              <a:rPr lang="en-GB" sz="1150" b="1" dirty="0">
                <a:latin typeface="Arial" panose="020B0604020202020204" pitchFamily="34" charset="0"/>
                <a:ea typeface="Calibri" panose="020F0502020204030204" pitchFamily="34" charset="0"/>
                <a:cs typeface="Arial" panose="020B0604020202020204" pitchFamily="34" charset="0"/>
              </a:rPr>
              <a:t>HUTH and NLAG are showing improving positions, HDFT no change and Y&amp;SFT worsening</a:t>
            </a:r>
          </a:p>
          <a:p>
            <a:pPr marL="182563" lvl="0" indent="-182563" algn="just">
              <a:lnSpc>
                <a:spcPct val="115000"/>
              </a:lnSpc>
              <a:spcAft>
                <a:spcPts val="400"/>
              </a:spcAft>
              <a:buFont typeface="Symbol" panose="05050102010706020507" pitchFamily="18" charset="2"/>
              <a:buChar char=""/>
            </a:pPr>
            <a:r>
              <a:rPr lang="en-GB" sz="1150" dirty="0">
                <a:effectLst/>
                <a:latin typeface="Arial" panose="020B0604020202020204" pitchFamily="34" charset="0"/>
                <a:ea typeface="Calibri" panose="020F0502020204030204" pitchFamily="34" charset="0"/>
                <a:cs typeface="Arial" panose="020B0604020202020204" pitchFamily="34" charset="0"/>
              </a:rPr>
              <a:t>Ambulance response time cat 2 available for August – Overall wait times for cat 2 ambulances improved in </a:t>
            </a:r>
            <a:r>
              <a:rPr lang="en-GB" sz="1150" b="1" dirty="0">
                <a:effectLst/>
                <a:latin typeface="Arial" panose="020B0604020202020204" pitchFamily="34" charset="0"/>
                <a:ea typeface="Calibri" panose="020F0502020204030204" pitchFamily="34" charset="0"/>
                <a:cs typeface="Arial" panose="020B0604020202020204" pitchFamily="34" charset="0"/>
              </a:rPr>
              <a:t>August to 31:22 </a:t>
            </a:r>
            <a:r>
              <a:rPr lang="en-GB" sz="1150" dirty="0">
                <a:effectLst/>
                <a:latin typeface="Arial" panose="020B0604020202020204" pitchFamily="34" charset="0"/>
                <a:ea typeface="Calibri" panose="020F0502020204030204" pitchFamily="34" charset="0"/>
                <a:cs typeface="Arial" panose="020B0604020202020204" pitchFamily="34" charset="0"/>
              </a:rPr>
              <a:t>minutes against a target of 30:00 minutes.  </a:t>
            </a:r>
            <a:r>
              <a:rPr lang="en-GB" sz="1150" b="1" dirty="0">
                <a:effectLst/>
                <a:latin typeface="Arial" panose="020B0604020202020204" pitchFamily="34" charset="0"/>
                <a:ea typeface="Calibri" panose="020F0502020204030204" pitchFamily="34" charset="0"/>
                <a:cs typeface="Arial" panose="020B0604020202020204" pitchFamily="34" charset="0"/>
              </a:rPr>
              <a:t>HNY hospital handover performance </a:t>
            </a:r>
            <a:r>
              <a:rPr lang="en-GB" sz="1150" b="1" dirty="0">
                <a:latin typeface="Arial" panose="020B0604020202020204" pitchFamily="34" charset="0"/>
                <a:ea typeface="Calibri" panose="020F0502020204030204" pitchFamily="34" charset="0"/>
                <a:cs typeface="Arial" panose="020B0604020202020204" pitchFamily="34" charset="0"/>
              </a:rPr>
              <a:t>has been singled out by YAS, EMAS and NHSE as of concern; further improvement is required.</a:t>
            </a:r>
            <a:endParaRPr lang="en-GB" sz="1150"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lvl="0" algn="just">
              <a:lnSpc>
                <a:spcPct val="115000"/>
              </a:lnSpc>
            </a:pPr>
            <a:r>
              <a:rPr lang="en-GB" sz="1150" b="1" dirty="0">
                <a:effectLst/>
                <a:latin typeface="Arial" panose="020B0604020202020204" pitchFamily="34" charset="0"/>
                <a:ea typeface="Calibri" panose="020F0502020204030204" pitchFamily="34" charset="0"/>
              </a:rPr>
              <a:t>Key Actions</a:t>
            </a:r>
            <a:endParaRPr lang="en-GB" sz="1150" dirty="0">
              <a:effectLst/>
              <a:latin typeface="Arial" panose="020B0604020202020204" pitchFamily="34" charset="0"/>
              <a:ea typeface="Calibri" panose="020F0502020204030204" pitchFamily="34" charset="0"/>
            </a:endParaRPr>
          </a:p>
          <a:p>
            <a:pPr marL="171450" indent="-171450" algn="just">
              <a:spcAft>
                <a:spcPts val="400"/>
              </a:spcAft>
              <a:buFont typeface="Arial" panose="020B0604020202020204" pitchFamily="34" charset="0"/>
              <a:buChar char="•"/>
            </a:pPr>
            <a:r>
              <a:rPr lang="en-GB" sz="1100" dirty="0">
                <a:latin typeface="Arial" panose="020B0604020202020204" pitchFamily="34" charset="0"/>
                <a:ea typeface="Calibri" panose="020F0502020204030204" pitchFamily="34" charset="0"/>
                <a:cs typeface="Arial" panose="020B0604020202020204" pitchFamily="34" charset="0"/>
              </a:rPr>
              <a:t>Slight delay on ICC go live due to staffing, however new go live date of 4</a:t>
            </a:r>
            <a:r>
              <a:rPr lang="en-GB" sz="1100" baseline="30000" dirty="0">
                <a:latin typeface="Arial" panose="020B0604020202020204" pitchFamily="34" charset="0"/>
                <a:ea typeface="Calibri" panose="020F0502020204030204" pitchFamily="34" charset="0"/>
                <a:cs typeface="Arial" panose="020B0604020202020204" pitchFamily="34" charset="0"/>
              </a:rPr>
              <a:t>th</a:t>
            </a:r>
            <a:r>
              <a:rPr lang="en-GB" sz="1100" dirty="0">
                <a:latin typeface="Arial" panose="020B0604020202020204" pitchFamily="34" charset="0"/>
                <a:ea typeface="Calibri" panose="020F0502020204030204" pitchFamily="34" charset="0"/>
                <a:cs typeface="Arial" panose="020B0604020202020204" pitchFamily="34" charset="0"/>
              </a:rPr>
              <a:t> November for both North and East hubs</a:t>
            </a:r>
          </a:p>
          <a:p>
            <a:pPr marL="171450" indent="-171450" algn="just">
              <a:spcAft>
                <a:spcPts val="400"/>
              </a:spcAft>
              <a:buFont typeface="Arial" panose="020B0604020202020204" pitchFamily="34" charset="0"/>
              <a:buChar char="•"/>
            </a:pPr>
            <a:r>
              <a:rPr lang="en-GB" sz="1100" dirty="0">
                <a:latin typeface="Arial" panose="020B0604020202020204" pitchFamily="34" charset="0"/>
                <a:ea typeface="Calibri" panose="020F0502020204030204" pitchFamily="34" charset="0"/>
                <a:cs typeface="Arial" panose="020B0604020202020204" pitchFamily="34" charset="0"/>
              </a:rPr>
              <a:t>Weekly UEC Tactical group established under new UEC governance chaired by Russell Nightingale as COO lead for UEC.  Group of Acute UEC leaders to focus on 1 or 2 agreed key actions – Ward &amp; Board rounds identified as first area of focus to improve discharge and flow.</a:t>
            </a:r>
          </a:p>
          <a:p>
            <a:pPr marL="171450" indent="-171450" algn="just">
              <a:spcAft>
                <a:spcPts val="400"/>
              </a:spcAft>
              <a:buFont typeface="Arial" panose="020B0604020202020204" pitchFamily="34" charset="0"/>
              <a:buChar char="•"/>
            </a:pPr>
            <a:r>
              <a:rPr lang="en-GB" sz="1100" dirty="0">
                <a:latin typeface="Arial" panose="020B0604020202020204" pitchFamily="34" charset="0"/>
                <a:ea typeface="Calibri" panose="020F0502020204030204" pitchFamily="34" charset="0"/>
                <a:cs typeface="Arial" panose="020B0604020202020204" pitchFamily="34" charset="0"/>
              </a:rPr>
              <a:t>Revised SDEC exclusion criteria agreed across clinical leads for all Trusts.  Updated on YAS and EMAS systems to improve numbers of patients identified for SDEC via ambulance</a:t>
            </a:r>
          </a:p>
          <a:p>
            <a:pPr marL="171450" indent="-171450" algn="just">
              <a:spcAft>
                <a:spcPts val="400"/>
              </a:spcAft>
              <a:buFont typeface="Arial" panose="020B0604020202020204" pitchFamily="34" charset="0"/>
              <a:buChar char="•"/>
            </a:pPr>
            <a:r>
              <a:rPr lang="en-GB" sz="1100" dirty="0">
                <a:latin typeface="Arial" panose="020B0604020202020204" pitchFamily="34" charset="0"/>
                <a:ea typeface="Calibri" panose="020F0502020204030204" pitchFamily="34" charset="0"/>
                <a:cs typeface="Arial" panose="020B0604020202020204" pitchFamily="34" charset="0"/>
              </a:rPr>
              <a:t>York ward moves have taken place to improve location of SDEC and Acute frailty, along with support increased footprint for the new IAU model.  Continuous flow model due to go live Nov/Dec</a:t>
            </a:r>
          </a:p>
          <a:p>
            <a:pPr marL="171450" indent="-171450" algn="just">
              <a:spcAft>
                <a:spcPts val="400"/>
              </a:spcAft>
              <a:buFont typeface="Arial" panose="020B0604020202020204" pitchFamily="34" charset="0"/>
              <a:buChar char="•"/>
            </a:pPr>
            <a:r>
              <a:rPr lang="en-GB" sz="1100" dirty="0">
                <a:latin typeface="Arial" panose="020B0604020202020204" pitchFamily="34" charset="0"/>
                <a:ea typeface="Calibri" panose="020F0502020204030204" pitchFamily="34" charset="0"/>
                <a:cs typeface="Arial" panose="020B0604020202020204" pitchFamily="34" charset="0"/>
              </a:rPr>
              <a:t>Focus of ambulance handover improvements is on actions that will reduce ED crowding and improve flow, creating capacity for more timely handover.  Supported by Regional Ambulance Handover Sprint which consists of a number of learning sets including ward and board rounds, direct to SDEC, Criteria 2 Admit and managing risk for patients.  HNY colleagues encouraged to sign up</a:t>
            </a:r>
          </a:p>
          <a:p>
            <a:pPr marL="171450" indent="-171450" algn="just">
              <a:spcAft>
                <a:spcPts val="400"/>
              </a:spcAft>
              <a:buFont typeface="Arial" panose="020B0604020202020204" pitchFamily="34" charset="0"/>
              <a:buChar char="•"/>
            </a:pPr>
            <a:r>
              <a:rPr lang="en-GB" sz="1100" dirty="0">
                <a:latin typeface="Arial" panose="020B0604020202020204" pitchFamily="34" charset="0"/>
                <a:ea typeface="Calibri" panose="020F0502020204030204" pitchFamily="34" charset="0"/>
                <a:cs typeface="Arial" panose="020B0604020202020204" pitchFamily="34" charset="0"/>
              </a:rPr>
              <a:t>Final A-teds for Scarborough and Hull taking place.  Report for York received and date for presentation back to the Trust and Place being arranged.  This will underpin areas of focus for alternative to ED</a:t>
            </a:r>
          </a:p>
          <a:p>
            <a:pPr marL="171450" indent="-171450" algn="just">
              <a:spcAft>
                <a:spcPts val="400"/>
              </a:spcAft>
              <a:buFont typeface="Arial" panose="020B0604020202020204" pitchFamily="34" charset="0"/>
              <a:buChar char="•"/>
            </a:pPr>
            <a:r>
              <a:rPr lang="en-GB" sz="1100" dirty="0">
                <a:latin typeface="Arial" panose="020B0604020202020204" pitchFamily="34" charset="0"/>
                <a:ea typeface="Calibri" panose="020F0502020204030204" pitchFamily="34" charset="0"/>
                <a:cs typeface="Arial" panose="020B0604020202020204" pitchFamily="34" charset="0"/>
              </a:rPr>
              <a:t>UTC stocktakes completed across the ICS to benchmark where each UTC is against the standards, along with capacity and demand modelling to identify areas where UTC provision can be increased to support urgent care</a:t>
            </a:r>
          </a:p>
        </p:txBody>
      </p:sp>
      <p:pic>
        <p:nvPicPr>
          <p:cNvPr id="11" name="Picture 10">
            <a:extLst>
              <a:ext uri="{FF2B5EF4-FFF2-40B4-BE49-F238E27FC236}">
                <a16:creationId xmlns:a16="http://schemas.microsoft.com/office/drawing/2014/main" id="{870F3039-2175-E22F-9198-506F52D86FBB}"/>
              </a:ext>
            </a:extLst>
          </p:cNvPr>
          <p:cNvPicPr>
            <a:picLocks noChangeAspect="1"/>
          </p:cNvPicPr>
          <p:nvPr/>
        </p:nvPicPr>
        <p:blipFill>
          <a:blip r:embed="rId5"/>
          <a:stretch>
            <a:fillRect/>
          </a:stretch>
        </p:blipFill>
        <p:spPr>
          <a:xfrm>
            <a:off x="182078" y="1156178"/>
            <a:ext cx="4542321" cy="3739383"/>
          </a:xfrm>
          <a:prstGeom prst="rect">
            <a:avLst/>
          </a:prstGeom>
        </p:spPr>
      </p:pic>
    </p:spTree>
    <p:extLst>
      <p:ext uri="{BB962C8B-B14F-4D97-AF65-F5344CB8AC3E}">
        <p14:creationId xmlns:p14="http://schemas.microsoft.com/office/powerpoint/2010/main" val="2437353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D7E539-3BA9-D8A9-714C-792E5B1F44A3}"/>
              </a:ext>
            </a:extLst>
          </p:cNvPr>
          <p:cNvPicPr>
            <a:picLocks noChangeAspect="1"/>
          </p:cNvPicPr>
          <p:nvPr/>
        </p:nvPicPr>
        <p:blipFill>
          <a:blip r:embed="rId3"/>
          <a:stretch>
            <a:fillRect/>
          </a:stretch>
        </p:blipFill>
        <p:spPr>
          <a:xfrm>
            <a:off x="1" y="-1809"/>
            <a:ext cx="3204516" cy="578654"/>
          </a:xfrm>
          <a:prstGeom prst="rect">
            <a:avLst/>
          </a:prstGeom>
        </p:spPr>
      </p:pic>
      <p:sp>
        <p:nvSpPr>
          <p:cNvPr id="2" name="TextBox 1">
            <a:extLst>
              <a:ext uri="{FF2B5EF4-FFF2-40B4-BE49-F238E27FC236}">
                <a16:creationId xmlns:a16="http://schemas.microsoft.com/office/drawing/2014/main" id="{59F086C6-A6B0-AE41-88B8-CE2D838ED1F3}"/>
              </a:ext>
            </a:extLst>
          </p:cNvPr>
          <p:cNvSpPr txBox="1"/>
          <p:nvPr/>
        </p:nvSpPr>
        <p:spPr>
          <a:xfrm>
            <a:off x="177618" y="663412"/>
            <a:ext cx="5151944" cy="461665"/>
          </a:xfrm>
          <a:prstGeom prst="rect">
            <a:avLst/>
          </a:prstGeom>
          <a:noFill/>
        </p:spPr>
        <p:txBody>
          <a:bodyPr wrap="square" rtlCol="0">
            <a:spAutoFit/>
          </a:bodyPr>
          <a:lstStyle/>
          <a:p>
            <a:pPr algn="ctr"/>
            <a:r>
              <a:rPr lang="en-GB" sz="2400" b="1"/>
              <a:t>Key Indicator: RTT 65+ Week Waits</a:t>
            </a:r>
          </a:p>
        </p:txBody>
      </p:sp>
      <p:sp>
        <p:nvSpPr>
          <p:cNvPr id="12" name="Rectangle 11">
            <a:extLst>
              <a:ext uri="{FF2B5EF4-FFF2-40B4-BE49-F238E27FC236}">
                <a16:creationId xmlns:a16="http://schemas.microsoft.com/office/drawing/2014/main" id="{12261ADA-D4D2-AF61-3652-90301B5A4A0D}"/>
              </a:ext>
            </a:extLst>
          </p:cNvPr>
          <p:cNvSpPr/>
          <p:nvPr/>
        </p:nvSpPr>
        <p:spPr>
          <a:xfrm>
            <a:off x="5423869" y="800484"/>
            <a:ext cx="6600781" cy="5947550"/>
          </a:xfrm>
          <a:prstGeom prst="rect">
            <a:avLst/>
          </a:prstGeom>
          <a:solidFill>
            <a:srgbClr val="EDECED"/>
          </a:solidFill>
          <a:ln>
            <a:solidFill>
              <a:srgbClr val="DEEB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98412A43-D92F-8738-357F-24CBB1BA14E9}"/>
              </a:ext>
            </a:extLst>
          </p:cNvPr>
          <p:cNvSpPr txBox="1"/>
          <p:nvPr/>
        </p:nvSpPr>
        <p:spPr>
          <a:xfrm>
            <a:off x="5426652" y="797732"/>
            <a:ext cx="6501188" cy="5967916"/>
          </a:xfrm>
          <a:prstGeom prst="rect">
            <a:avLst/>
          </a:prstGeom>
          <a:noFill/>
        </p:spPr>
        <p:txBody>
          <a:bodyPr wrap="square" rtlCol="0">
            <a:spAutoFit/>
          </a:bodyPr>
          <a:lstStyle/>
          <a:p>
            <a:pPr>
              <a:spcAft>
                <a:spcPts val="600"/>
              </a:spcAft>
            </a:pPr>
            <a:r>
              <a:rPr lang="en-GB" b="1" dirty="0">
                <a:solidFill>
                  <a:srgbClr val="243774"/>
                </a:solidFill>
                <a:latin typeface="Arial" panose="020B0604020202020204" pitchFamily="34" charset="0"/>
                <a:cs typeface="Arial" panose="020B0604020202020204" pitchFamily="34" charset="0"/>
              </a:rPr>
              <a:t>Elective Services Escalation Points</a:t>
            </a:r>
          </a:p>
          <a:p>
            <a:pPr>
              <a:spcAft>
                <a:spcPts val="400"/>
              </a:spcAft>
            </a:pPr>
            <a:r>
              <a:rPr lang="en-US" altLang="en-US" sz="1150" dirty="0">
                <a:solidFill>
                  <a:srgbClr val="2E2E2D"/>
                </a:solidFill>
                <a:latin typeface="Arial" panose="020B0604020202020204" pitchFamily="34" charset="0"/>
                <a:cs typeface="Arial" panose="020B0604020202020204" pitchFamily="34" charset="0"/>
              </a:rPr>
              <a:t>Elective waiting times </a:t>
            </a:r>
            <a:r>
              <a:rPr lang="en-US" altLang="en-US" sz="1150" b="1" dirty="0">
                <a:solidFill>
                  <a:srgbClr val="2E2E2D"/>
                </a:solidFill>
                <a:latin typeface="Arial" panose="020B0604020202020204" pitchFamily="34" charset="0"/>
                <a:cs typeface="Arial" panose="020B0604020202020204" pitchFamily="34" charset="0"/>
              </a:rPr>
              <a:t>over 65 weeks reduced to 119 </a:t>
            </a:r>
            <a:r>
              <a:rPr lang="en-US" altLang="en-US" sz="1150" dirty="0">
                <a:solidFill>
                  <a:srgbClr val="2E2E2D"/>
                </a:solidFill>
                <a:latin typeface="Arial" panose="020B0604020202020204" pitchFamily="34" charset="0"/>
                <a:cs typeface="Arial" panose="020B0604020202020204" pitchFamily="34" charset="0"/>
              </a:rPr>
              <a:t>in August against a target of 33.  The </a:t>
            </a:r>
            <a:r>
              <a:rPr lang="en-US" altLang="en-US" sz="1150" b="1" dirty="0">
                <a:solidFill>
                  <a:srgbClr val="2E2E2D"/>
                </a:solidFill>
                <a:latin typeface="Arial" panose="020B0604020202020204" pitchFamily="34" charset="0"/>
                <a:cs typeface="Arial" panose="020B0604020202020204" pitchFamily="34" charset="0"/>
              </a:rPr>
              <a:t>ICB</a:t>
            </a:r>
            <a:r>
              <a:rPr lang="en-US" altLang="en-US" sz="1150" dirty="0">
                <a:solidFill>
                  <a:srgbClr val="2E2E2D"/>
                </a:solidFill>
                <a:latin typeface="Arial" panose="020B0604020202020204" pitchFamily="34" charset="0"/>
                <a:cs typeface="Arial" panose="020B0604020202020204" pitchFamily="34" charset="0"/>
              </a:rPr>
              <a:t> continues to </a:t>
            </a:r>
            <a:r>
              <a:rPr lang="en-US" altLang="en-US" sz="1150" b="1" dirty="0">
                <a:solidFill>
                  <a:srgbClr val="2E2E2D"/>
                </a:solidFill>
                <a:latin typeface="Arial" panose="020B0604020202020204" pitchFamily="34" charset="0"/>
                <a:cs typeface="Arial" panose="020B0604020202020204" pitchFamily="34" charset="0"/>
              </a:rPr>
              <a:t>benchmark well in NEY and is the best performing ICB in the region </a:t>
            </a:r>
            <a:r>
              <a:rPr lang="en-US" altLang="en-US" sz="1150" dirty="0">
                <a:solidFill>
                  <a:srgbClr val="2E2E2D"/>
                </a:solidFill>
                <a:latin typeface="Arial" panose="020B0604020202020204" pitchFamily="34" charset="0"/>
                <a:cs typeface="Arial" panose="020B0604020202020204" pitchFamily="34" charset="0"/>
              </a:rPr>
              <a:t>on elective long wait metrics.  Performance is outside expected control limits and demonstrates </a:t>
            </a:r>
            <a:r>
              <a:rPr lang="en-US" altLang="en-US" sz="1150" b="1" dirty="0">
                <a:solidFill>
                  <a:srgbClr val="2E2E2D"/>
                </a:solidFill>
                <a:latin typeface="Arial" panose="020B0604020202020204" pitchFamily="34" charset="0"/>
                <a:cs typeface="Arial" panose="020B0604020202020204" pitchFamily="34" charset="0"/>
              </a:rPr>
              <a:t>real cause variation of an improving nature</a:t>
            </a:r>
            <a:r>
              <a:rPr lang="en-US" altLang="en-US" sz="1150" dirty="0">
                <a:solidFill>
                  <a:srgbClr val="2E2E2D"/>
                </a:solidFill>
                <a:latin typeface="Arial" panose="020B0604020202020204" pitchFamily="34" charset="0"/>
                <a:cs typeface="Arial" panose="020B0604020202020204" pitchFamily="34" charset="0"/>
              </a:rPr>
              <a:t>. </a:t>
            </a:r>
            <a:r>
              <a:rPr lang="en-GB" sz="115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All providers have demonstrated significant progress, </a:t>
            </a:r>
            <a:r>
              <a:rPr lang="en-GB" sz="1150" dirty="0">
                <a:solidFill>
                  <a:srgbClr val="000000"/>
                </a:solidFill>
                <a:effectLst/>
                <a:latin typeface="Arial" panose="020B0604020202020204" pitchFamily="34" charset="0"/>
                <a:ea typeface="Calibri" panose="020F0502020204030204" pitchFamily="34" charset="0"/>
                <a:cs typeface="Arial" panose="020B0604020202020204" pitchFamily="34" charset="0"/>
              </a:rPr>
              <a:t>Y&amp;SFT in particular, though they still have the majority of breaches (</a:t>
            </a:r>
            <a:r>
              <a:rPr lang="en-GB" sz="1150" dirty="0">
                <a:solidFill>
                  <a:srgbClr val="000000"/>
                </a:solidFill>
                <a:latin typeface="Arial" panose="020B0604020202020204" pitchFamily="34" charset="0"/>
                <a:ea typeface="Calibri" panose="020F0502020204030204" pitchFamily="34" charset="0"/>
                <a:cs typeface="Arial" panose="020B0604020202020204" pitchFamily="34" charset="0"/>
              </a:rPr>
              <a:t>53</a:t>
            </a:r>
            <a:r>
              <a:rPr lang="en-GB" sz="1150" dirty="0">
                <a:solidFill>
                  <a:srgbClr val="000000"/>
                </a:solidFill>
                <a:effectLst/>
                <a:latin typeface="Arial" panose="020B0604020202020204" pitchFamily="34" charset="0"/>
                <a:ea typeface="Calibri" panose="020F0502020204030204" pitchFamily="34" charset="0"/>
                <a:cs typeface="Arial" panose="020B0604020202020204" pitchFamily="34" charset="0"/>
              </a:rPr>
              <a:t> of the 119). </a:t>
            </a:r>
          </a:p>
          <a:p>
            <a:pPr>
              <a:spcAft>
                <a:spcPts val="400"/>
              </a:spcAft>
            </a:pPr>
            <a:r>
              <a:rPr lang="en-GB" sz="1150" dirty="0">
                <a:effectLst/>
                <a:latin typeface="Arial" panose="020B0604020202020204" pitchFamily="34" charset="0"/>
                <a:ea typeface="Calibri" panose="020F0502020204030204" pitchFamily="34" charset="0"/>
                <a:cs typeface="Arial" panose="020B0604020202020204" pitchFamily="34" charset="0"/>
              </a:rPr>
              <a:t>The latest unvalidated data is forecasting the September position as </a:t>
            </a:r>
            <a:r>
              <a:rPr lang="en-GB" sz="1150" b="1" dirty="0">
                <a:effectLst/>
                <a:latin typeface="Arial" panose="020B0604020202020204" pitchFamily="34" charset="0"/>
                <a:ea typeface="Calibri" panose="020F0502020204030204" pitchFamily="34" charset="0"/>
                <a:cs typeface="Arial" panose="020B0604020202020204" pitchFamily="34" charset="0"/>
              </a:rPr>
              <a:t>45 patients over 65 weeks. </a:t>
            </a:r>
            <a:r>
              <a:rPr lang="en-GB" sz="1150" dirty="0">
                <a:effectLst/>
                <a:latin typeface="Arial" panose="020B0604020202020204" pitchFamily="34" charset="0"/>
                <a:ea typeface="Calibri" panose="020F0502020204030204" pitchFamily="34" charset="0"/>
                <a:cs typeface="Arial" panose="020B0604020202020204" pitchFamily="34" charset="0"/>
              </a:rPr>
              <a:t>The potential breaches that will be reported next month are likely to be in the following specialties; T&amp;O, Gynaecology, Neurology, Plastic Surgery and ENT. The final validated September position will be reported next month, after which this report will focus on Total Waiting List size. </a:t>
            </a:r>
          </a:p>
          <a:p>
            <a:pPr>
              <a:spcAft>
                <a:spcPts val="400"/>
              </a:spcAft>
            </a:pPr>
            <a:r>
              <a:rPr lang="en-US" altLang="en-US" sz="1150" b="1" dirty="0">
                <a:latin typeface="Arial" panose="020B0604020202020204" pitchFamily="34" charset="0"/>
                <a:cs typeface="Arial" panose="020B0604020202020204" pitchFamily="34" charset="0"/>
              </a:rPr>
              <a:t>Key Actions</a:t>
            </a:r>
          </a:p>
          <a:p>
            <a:pPr lvl="0">
              <a:lnSpc>
                <a:spcPct val="115000"/>
              </a:lnSpc>
              <a:spcAft>
                <a:spcPts val="400"/>
              </a:spcAft>
            </a:pPr>
            <a:r>
              <a:rPr lang="en-GB" sz="1150" b="1">
                <a:latin typeface="Arial" panose="020B0604020202020204" pitchFamily="34" charset="0"/>
                <a:ea typeface="Times New Roman" panose="02020603050405020304" pitchFamily="18" charset="0"/>
              </a:rPr>
              <a:t>ENT </a:t>
            </a:r>
            <a:r>
              <a:rPr lang="en-GB" sz="1150" b="1" dirty="0">
                <a:latin typeface="Arial" panose="020B0604020202020204" pitchFamily="34" charset="0"/>
                <a:ea typeface="Times New Roman" panose="02020603050405020304" pitchFamily="18" charset="0"/>
              </a:rPr>
              <a:t>– </a:t>
            </a:r>
            <a:r>
              <a:rPr lang="en-GB" sz="1150" dirty="0">
                <a:latin typeface="Arial" panose="020B0604020202020204" pitchFamily="34" charset="0"/>
                <a:ea typeface="Times New Roman" panose="02020603050405020304" pitchFamily="18" charset="0"/>
              </a:rPr>
              <a:t>Standardised practice for tonsillectomies in line with BAPO guidelines across HNY.  Trialling </a:t>
            </a:r>
            <a:r>
              <a:rPr lang="en-GB" sz="1150" dirty="0" err="1">
                <a:latin typeface="Arial" panose="020B0604020202020204" pitchFamily="34" charset="0"/>
                <a:ea typeface="Times New Roman" panose="02020603050405020304" pitchFamily="18" charset="0"/>
              </a:rPr>
              <a:t>coblation</a:t>
            </a:r>
            <a:r>
              <a:rPr lang="en-GB" sz="1150" dirty="0">
                <a:latin typeface="Arial" panose="020B0604020202020204" pitchFamily="34" charset="0"/>
                <a:ea typeface="Times New Roman" panose="02020603050405020304" pitchFamily="18" charset="0"/>
              </a:rPr>
              <a:t> procedure in HUTH which will improve recovery time and readmission rates</a:t>
            </a:r>
          </a:p>
          <a:p>
            <a:pPr lvl="0">
              <a:lnSpc>
                <a:spcPct val="115000"/>
              </a:lnSpc>
              <a:spcAft>
                <a:spcPts val="400"/>
              </a:spcAft>
            </a:pPr>
            <a:r>
              <a:rPr lang="en-GB" sz="1150" b="1" dirty="0">
                <a:effectLst/>
                <a:latin typeface="Arial" panose="020B0604020202020204" pitchFamily="34" charset="0"/>
                <a:ea typeface="Times New Roman" panose="02020603050405020304" pitchFamily="18" charset="0"/>
              </a:rPr>
              <a:t>Peri-op clinical network </a:t>
            </a:r>
            <a:r>
              <a:rPr lang="en-GB" sz="1150" dirty="0">
                <a:latin typeface="Arial" panose="020B0604020202020204" pitchFamily="34" charset="0"/>
                <a:ea typeface="Times New Roman" panose="02020603050405020304" pitchFamily="18" charset="0"/>
              </a:rPr>
              <a:t>– Standardising pre-assessment processes across HNY.  Standardising risk stratification for hubs.  Standardising pre-assessment for converting </a:t>
            </a:r>
            <a:r>
              <a:rPr lang="en-GB" sz="1150" dirty="0" err="1">
                <a:latin typeface="Arial" panose="020B0604020202020204" pitchFamily="34" charset="0"/>
                <a:ea typeface="Times New Roman" panose="02020603050405020304" pitchFamily="18" charset="0"/>
              </a:rPr>
              <a:t>daycase</a:t>
            </a:r>
            <a:r>
              <a:rPr lang="en-GB" sz="1150" dirty="0">
                <a:latin typeface="Arial" panose="020B0604020202020204" pitchFamily="34" charset="0"/>
                <a:ea typeface="Times New Roman" panose="02020603050405020304" pitchFamily="18" charset="0"/>
              </a:rPr>
              <a:t> to inpatient.</a:t>
            </a:r>
          </a:p>
          <a:p>
            <a:pPr lvl="0">
              <a:lnSpc>
                <a:spcPct val="115000"/>
              </a:lnSpc>
              <a:spcAft>
                <a:spcPts val="400"/>
              </a:spcAft>
            </a:pPr>
            <a:r>
              <a:rPr lang="en-GB" sz="1150" b="1" dirty="0">
                <a:latin typeface="Arial" panose="020B0604020202020204" pitchFamily="34" charset="0"/>
                <a:ea typeface="Calibri" panose="020F0502020204030204" pitchFamily="34" charset="0"/>
              </a:rPr>
              <a:t>Eyecare –  </a:t>
            </a:r>
            <a:r>
              <a:rPr lang="en-GB" sz="1150" dirty="0">
                <a:latin typeface="Arial" panose="020B0604020202020204" pitchFamily="34" charset="0"/>
                <a:ea typeface="Calibri" panose="020F0502020204030204" pitchFamily="34" charset="0"/>
              </a:rPr>
              <a:t>Signed off standardised cataract pathway.  </a:t>
            </a:r>
            <a:r>
              <a:rPr lang="en-GB" sz="1150" dirty="0" err="1">
                <a:latin typeface="Arial" panose="020B0604020202020204" pitchFamily="34" charset="0"/>
                <a:ea typeface="Calibri" panose="020F0502020204030204" pitchFamily="34" charset="0"/>
              </a:rPr>
              <a:t>SPoA</a:t>
            </a:r>
            <a:r>
              <a:rPr lang="en-GB" sz="1150" dirty="0">
                <a:latin typeface="Arial" panose="020B0604020202020204" pitchFamily="34" charset="0"/>
                <a:ea typeface="Calibri" panose="020F0502020204030204" pitchFamily="34" charset="0"/>
              </a:rPr>
              <a:t> business case to be presented to November elective Board .  Three Trusts trialling 10 cataracts on a weekend list, prior to progressing to in week lists.  HHP supporting transport for patients from HUTH to Goole.</a:t>
            </a:r>
          </a:p>
          <a:p>
            <a:pPr lvl="0">
              <a:lnSpc>
                <a:spcPct val="115000"/>
              </a:lnSpc>
              <a:spcAft>
                <a:spcPts val="400"/>
              </a:spcAft>
            </a:pPr>
            <a:r>
              <a:rPr lang="en-GB" sz="1150" b="1" dirty="0">
                <a:latin typeface="Arial" panose="020B0604020202020204" pitchFamily="34" charset="0"/>
                <a:ea typeface="Calibri" panose="020F0502020204030204" pitchFamily="34" charset="0"/>
              </a:rPr>
              <a:t>Gynaecology</a:t>
            </a:r>
            <a:r>
              <a:rPr lang="en-GB" sz="1150" dirty="0">
                <a:latin typeface="Arial" panose="020B0604020202020204" pitchFamily="34" charset="0"/>
                <a:ea typeface="Calibri" panose="020F0502020204030204" pitchFamily="34" charset="0"/>
              </a:rPr>
              <a:t> – Working with primary care to develop and standardise high volume pathways</a:t>
            </a:r>
          </a:p>
          <a:p>
            <a:pPr lvl="0">
              <a:lnSpc>
                <a:spcPct val="115000"/>
              </a:lnSpc>
              <a:spcAft>
                <a:spcPts val="400"/>
              </a:spcAft>
            </a:pPr>
            <a:r>
              <a:rPr lang="en-GB" sz="1150" b="1" dirty="0">
                <a:latin typeface="Arial" panose="020B0604020202020204" pitchFamily="34" charset="0"/>
                <a:ea typeface="Calibri" panose="020F0502020204030204" pitchFamily="34" charset="0"/>
              </a:rPr>
              <a:t>Orthopaedics</a:t>
            </a:r>
            <a:r>
              <a:rPr lang="en-GB" sz="1150" dirty="0">
                <a:latin typeface="Arial" panose="020B0604020202020204" pitchFamily="34" charset="0"/>
                <a:ea typeface="Calibri" panose="020F0502020204030204" pitchFamily="34" charset="0"/>
              </a:rPr>
              <a:t> – Signed off standardised hip and knee pathways.  Developments in anaesthetic pathways have led to an increased numbers of cases going through Goole hub.</a:t>
            </a:r>
          </a:p>
          <a:p>
            <a:pPr lvl="0">
              <a:lnSpc>
                <a:spcPct val="115000"/>
              </a:lnSpc>
              <a:spcAft>
                <a:spcPts val="400"/>
              </a:spcAft>
            </a:pPr>
            <a:r>
              <a:rPr lang="en-GB" sz="1150" b="1" dirty="0">
                <a:latin typeface="Arial" panose="020B0604020202020204" pitchFamily="34" charset="0"/>
                <a:ea typeface="Calibri" panose="020F0502020204030204" pitchFamily="34" charset="0"/>
              </a:rPr>
              <a:t>Outpatients</a:t>
            </a:r>
            <a:r>
              <a:rPr lang="en-GB" sz="1150" dirty="0">
                <a:latin typeface="Arial" panose="020B0604020202020204" pitchFamily="34" charset="0"/>
                <a:ea typeface="Calibri" panose="020F0502020204030204" pitchFamily="34" charset="0"/>
              </a:rPr>
              <a:t> – Pep bid submitted to extend PKB for another 12 months, still awaiting outcome. </a:t>
            </a:r>
            <a:r>
              <a:rPr lang="en-GB" sz="1150" b="1" dirty="0" err="1">
                <a:latin typeface="Arial" panose="020B0604020202020204" pitchFamily="34" charset="0"/>
                <a:ea typeface="Calibri" panose="020F0502020204030204" pitchFamily="34" charset="0"/>
              </a:rPr>
              <a:t>Daycase</a:t>
            </a:r>
            <a:r>
              <a:rPr lang="en-GB" sz="1150" b="1" dirty="0">
                <a:latin typeface="Arial" panose="020B0604020202020204" pitchFamily="34" charset="0"/>
                <a:ea typeface="Calibri" panose="020F0502020204030204" pitchFamily="34" charset="0"/>
              </a:rPr>
              <a:t> procedures </a:t>
            </a:r>
            <a:r>
              <a:rPr lang="en-GB" sz="1150" dirty="0">
                <a:latin typeface="Arial" panose="020B0604020202020204" pitchFamily="34" charset="0"/>
                <a:ea typeface="Calibri" panose="020F0502020204030204" pitchFamily="34" charset="0"/>
              </a:rPr>
              <a:t>– Working with networks and trusts to ensure all 29 HVLC procedures are listed as </a:t>
            </a:r>
            <a:r>
              <a:rPr lang="en-GB" sz="1150" dirty="0" err="1">
                <a:latin typeface="Arial" panose="020B0604020202020204" pitchFamily="34" charset="0"/>
                <a:ea typeface="Calibri" panose="020F0502020204030204" pitchFamily="34" charset="0"/>
              </a:rPr>
              <a:t>daycase</a:t>
            </a:r>
            <a:r>
              <a:rPr lang="en-GB" sz="1150" dirty="0">
                <a:latin typeface="Arial" panose="020B0604020202020204" pitchFamily="34" charset="0"/>
                <a:ea typeface="Calibri" panose="020F0502020204030204" pitchFamily="34" charset="0"/>
              </a:rPr>
              <a:t> as default.  Working with Trusts and peri-op network to understand deviation from this.</a:t>
            </a:r>
          </a:p>
          <a:p>
            <a:pPr lvl="0">
              <a:lnSpc>
                <a:spcPct val="115000"/>
              </a:lnSpc>
              <a:spcAft>
                <a:spcPts val="400"/>
              </a:spcAft>
            </a:pPr>
            <a:r>
              <a:rPr lang="en-GB" sz="1150" b="1" dirty="0">
                <a:latin typeface="Arial" panose="020B0604020202020204" pitchFamily="34" charset="0"/>
                <a:ea typeface="Calibri" panose="020F0502020204030204" pitchFamily="34" charset="0"/>
              </a:rPr>
              <a:t>TWL</a:t>
            </a:r>
            <a:r>
              <a:rPr lang="en-GB" sz="1150" dirty="0">
                <a:latin typeface="Arial" panose="020B0604020202020204" pitchFamily="34" charset="0"/>
                <a:ea typeface="Calibri" panose="020F0502020204030204" pitchFamily="34" charset="0"/>
              </a:rPr>
              <a:t> – analysis to be presented at next ICS Board on growth position</a:t>
            </a:r>
          </a:p>
          <a:p>
            <a:pPr lvl="0">
              <a:lnSpc>
                <a:spcPct val="115000"/>
              </a:lnSpc>
              <a:spcAft>
                <a:spcPts val="400"/>
              </a:spcAft>
            </a:pPr>
            <a:r>
              <a:rPr lang="en-GB" sz="1150" b="1" dirty="0">
                <a:latin typeface="Arial" panose="020B0604020202020204" pitchFamily="34" charset="0"/>
                <a:ea typeface="Calibri" panose="020F0502020204030204" pitchFamily="34" charset="0"/>
              </a:rPr>
              <a:t>Theatres – F</a:t>
            </a:r>
            <a:r>
              <a:rPr lang="en-GB" sz="1150" dirty="0">
                <a:latin typeface="Arial" panose="020B0604020202020204" pitchFamily="34" charset="0"/>
                <a:ea typeface="Calibri" panose="020F0502020204030204" pitchFamily="34" charset="0"/>
              </a:rPr>
              <a:t>ocussing on late starts, early finishes, golden patient and OTD cancellations</a:t>
            </a:r>
          </a:p>
        </p:txBody>
      </p:sp>
      <p:sp>
        <p:nvSpPr>
          <p:cNvPr id="3" name="TextBox 2">
            <a:extLst>
              <a:ext uri="{FF2B5EF4-FFF2-40B4-BE49-F238E27FC236}">
                <a16:creationId xmlns:a16="http://schemas.microsoft.com/office/drawing/2014/main" id="{9F2EF3CC-A572-1B31-478C-A1395D9E5CA0}"/>
              </a:ext>
            </a:extLst>
          </p:cNvPr>
          <p:cNvSpPr txBox="1"/>
          <p:nvPr/>
        </p:nvSpPr>
        <p:spPr>
          <a:xfrm>
            <a:off x="106498" y="5041721"/>
            <a:ext cx="5339121" cy="1744067"/>
          </a:xfrm>
          <a:prstGeom prst="rect">
            <a:avLst/>
          </a:prstGeom>
          <a:noFill/>
          <a:ln w="19050">
            <a:noFill/>
          </a:ln>
        </p:spPr>
        <p:txBody>
          <a:bodyPr wrap="square" rtlCol="0">
            <a:spAutoFit/>
          </a:bodyPr>
          <a:lstStyle/>
          <a:p>
            <a:pPr>
              <a:spcAft>
                <a:spcPts val="400"/>
              </a:spcAft>
            </a:pPr>
            <a:r>
              <a:rPr lang="en-GB" sz="1200" b="1">
                <a:solidFill>
                  <a:srgbClr val="243774"/>
                </a:solidFill>
                <a:latin typeface="Trebuchet MS" panose="020B0603020202020204" pitchFamily="34" charset="0"/>
              </a:rPr>
              <a:t>How does indicator link to long term priorities:</a:t>
            </a:r>
          </a:p>
          <a:p>
            <a:pPr>
              <a:spcAft>
                <a:spcPts val="400"/>
              </a:spcAft>
            </a:pPr>
            <a:r>
              <a:rPr lang="en-GB" sz="1150">
                <a:solidFill>
                  <a:srgbClr val="243774"/>
                </a:solidFill>
                <a:latin typeface="Arial" panose="020B0604020202020204" pitchFamily="34" charset="0"/>
                <a:cs typeface="Arial" panose="020B0604020202020204" pitchFamily="34" charset="0"/>
              </a:rPr>
              <a:t>Access to planned care elective services supports primary care and urgent care as delays can lead to patients seeking alternative routes to treatment or return to primary care to raise concerns.  If not managed for risk, delays to elective care can also affect patient outcomes and certainly affect patient experience, if the condition is one that worsens over time.  There are also social impacts to delays that may affect patient’s ability to work.  Access to elective services affects all of the ICB strategic ambitions and long term aims. The ICB has made significant investment in elective care through ERF and £80m on IS capacity.</a:t>
            </a:r>
          </a:p>
        </p:txBody>
      </p:sp>
      <p:sp>
        <p:nvSpPr>
          <p:cNvPr id="5" name="TextBox 4">
            <a:extLst>
              <a:ext uri="{FF2B5EF4-FFF2-40B4-BE49-F238E27FC236}">
                <a16:creationId xmlns:a16="http://schemas.microsoft.com/office/drawing/2014/main" id="{307E4B72-846A-9750-C486-D38EB23BC411}"/>
              </a:ext>
            </a:extLst>
          </p:cNvPr>
          <p:cNvSpPr txBox="1"/>
          <p:nvPr/>
        </p:nvSpPr>
        <p:spPr>
          <a:xfrm>
            <a:off x="9922966" y="190950"/>
            <a:ext cx="1531188" cy="523220"/>
          </a:xfrm>
          <a:prstGeom prst="rect">
            <a:avLst/>
          </a:prstGeom>
          <a:noFill/>
        </p:spPr>
        <p:txBody>
          <a:bodyPr wrap="none" rtlCol="0">
            <a:spAutoFit/>
          </a:bodyPr>
          <a:lstStyle/>
          <a:p>
            <a:r>
              <a:rPr lang="en-GB" sz="2800" b="1" dirty="0">
                <a:solidFill>
                  <a:srgbClr val="243774"/>
                </a:solidFill>
                <a:latin typeface="Trebuchet MS" panose="020B0603020202020204" pitchFamily="34" charset="0"/>
              </a:rPr>
              <a:t>Elective</a:t>
            </a:r>
          </a:p>
        </p:txBody>
      </p:sp>
      <p:grpSp>
        <p:nvGrpSpPr>
          <p:cNvPr id="6" name="Group 5">
            <a:extLst>
              <a:ext uri="{FF2B5EF4-FFF2-40B4-BE49-F238E27FC236}">
                <a16:creationId xmlns:a16="http://schemas.microsoft.com/office/drawing/2014/main" id="{37CE852C-9CF4-85FE-D3AE-829D3336AE5B}"/>
              </a:ext>
            </a:extLst>
          </p:cNvPr>
          <p:cNvGrpSpPr/>
          <p:nvPr/>
        </p:nvGrpSpPr>
        <p:grpSpPr>
          <a:xfrm>
            <a:off x="11429796" y="82194"/>
            <a:ext cx="678356" cy="673761"/>
            <a:chOff x="1869540" y="4178307"/>
            <a:chExt cx="678358" cy="673761"/>
          </a:xfrm>
        </p:grpSpPr>
        <p:sp>
          <p:nvSpPr>
            <p:cNvPr id="7" name="Flowchart: Connector 6">
              <a:extLst>
                <a:ext uri="{FF2B5EF4-FFF2-40B4-BE49-F238E27FC236}">
                  <a16:creationId xmlns:a16="http://schemas.microsoft.com/office/drawing/2014/main" id="{8198E0EA-0E78-DE71-3B3C-31785873EBC4}"/>
                </a:ext>
              </a:extLst>
            </p:cNvPr>
            <p:cNvSpPr/>
            <p:nvPr/>
          </p:nvSpPr>
          <p:spPr>
            <a:xfrm>
              <a:off x="1869540" y="4178307"/>
              <a:ext cx="678358" cy="673761"/>
            </a:xfrm>
            <a:prstGeom prst="flowChartConnector">
              <a:avLst/>
            </a:prstGeom>
            <a:solidFill>
              <a:srgbClr val="EDECED"/>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ack background with a black square&#10;&#10;Description automatically generated with medium confidence">
              <a:extLst>
                <a:ext uri="{FF2B5EF4-FFF2-40B4-BE49-F238E27FC236}">
                  <a16:creationId xmlns:a16="http://schemas.microsoft.com/office/drawing/2014/main" id="{41392940-771A-9359-AA22-B230BDC185C1}"/>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1953040" y="4259512"/>
              <a:ext cx="511356" cy="511356"/>
            </a:xfrm>
            <a:prstGeom prst="rect">
              <a:avLst/>
            </a:prstGeom>
          </p:spPr>
        </p:pic>
      </p:grpSp>
      <p:pic>
        <p:nvPicPr>
          <p:cNvPr id="10" name="Picture 9">
            <a:extLst>
              <a:ext uri="{FF2B5EF4-FFF2-40B4-BE49-F238E27FC236}">
                <a16:creationId xmlns:a16="http://schemas.microsoft.com/office/drawing/2014/main" id="{D7926D8A-E421-DF56-7E1D-0973F74F85E1}"/>
              </a:ext>
            </a:extLst>
          </p:cNvPr>
          <p:cNvPicPr>
            <a:picLocks noChangeAspect="1"/>
          </p:cNvPicPr>
          <p:nvPr/>
        </p:nvPicPr>
        <p:blipFill>
          <a:blip r:embed="rId5"/>
          <a:stretch>
            <a:fillRect/>
          </a:stretch>
        </p:blipFill>
        <p:spPr>
          <a:xfrm>
            <a:off x="412888" y="1211644"/>
            <a:ext cx="4661024" cy="3873534"/>
          </a:xfrm>
          <a:prstGeom prst="rect">
            <a:avLst/>
          </a:prstGeom>
        </p:spPr>
      </p:pic>
    </p:spTree>
    <p:extLst>
      <p:ext uri="{BB962C8B-B14F-4D97-AF65-F5344CB8AC3E}">
        <p14:creationId xmlns:p14="http://schemas.microsoft.com/office/powerpoint/2010/main" val="2397316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D7E539-3BA9-D8A9-714C-792E5B1F44A3}"/>
              </a:ext>
            </a:extLst>
          </p:cNvPr>
          <p:cNvPicPr>
            <a:picLocks noChangeAspect="1"/>
          </p:cNvPicPr>
          <p:nvPr/>
        </p:nvPicPr>
        <p:blipFill>
          <a:blip r:embed="rId3"/>
          <a:stretch>
            <a:fillRect/>
          </a:stretch>
        </p:blipFill>
        <p:spPr>
          <a:xfrm>
            <a:off x="1" y="-1809"/>
            <a:ext cx="3204516" cy="578654"/>
          </a:xfrm>
          <a:prstGeom prst="rect">
            <a:avLst/>
          </a:prstGeom>
        </p:spPr>
      </p:pic>
      <p:sp>
        <p:nvSpPr>
          <p:cNvPr id="2" name="TextBox 1">
            <a:extLst>
              <a:ext uri="{FF2B5EF4-FFF2-40B4-BE49-F238E27FC236}">
                <a16:creationId xmlns:a16="http://schemas.microsoft.com/office/drawing/2014/main" id="{59F086C6-A6B0-AE41-88B8-CE2D838ED1F3}"/>
              </a:ext>
            </a:extLst>
          </p:cNvPr>
          <p:cNvSpPr txBox="1"/>
          <p:nvPr/>
        </p:nvSpPr>
        <p:spPr>
          <a:xfrm>
            <a:off x="177618" y="663412"/>
            <a:ext cx="5151944" cy="461665"/>
          </a:xfrm>
          <a:prstGeom prst="rect">
            <a:avLst/>
          </a:prstGeom>
          <a:noFill/>
        </p:spPr>
        <p:txBody>
          <a:bodyPr wrap="square" rtlCol="0">
            <a:spAutoFit/>
          </a:bodyPr>
          <a:lstStyle/>
          <a:p>
            <a:pPr algn="ctr"/>
            <a:r>
              <a:rPr lang="en-GB" sz="2400" b="1"/>
              <a:t>Key Indicator: Waiting time for tests</a:t>
            </a:r>
          </a:p>
        </p:txBody>
      </p:sp>
      <p:sp>
        <p:nvSpPr>
          <p:cNvPr id="12" name="Rectangle 11">
            <a:extLst>
              <a:ext uri="{FF2B5EF4-FFF2-40B4-BE49-F238E27FC236}">
                <a16:creationId xmlns:a16="http://schemas.microsoft.com/office/drawing/2014/main" id="{12261ADA-D4D2-AF61-3652-90301B5A4A0D}"/>
              </a:ext>
            </a:extLst>
          </p:cNvPr>
          <p:cNvSpPr/>
          <p:nvPr/>
        </p:nvSpPr>
        <p:spPr>
          <a:xfrm>
            <a:off x="5170820" y="687554"/>
            <a:ext cx="6843562" cy="6057728"/>
          </a:xfrm>
          <a:prstGeom prst="rect">
            <a:avLst/>
          </a:prstGeom>
          <a:solidFill>
            <a:srgbClr val="CECAD8"/>
          </a:solidFill>
          <a:ln>
            <a:solidFill>
              <a:srgbClr val="DEEB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05D094BA-C436-45E9-DED0-C4F643EB8255}"/>
              </a:ext>
            </a:extLst>
          </p:cNvPr>
          <p:cNvSpPr txBox="1"/>
          <p:nvPr/>
        </p:nvSpPr>
        <p:spPr>
          <a:xfrm>
            <a:off x="9368964" y="112718"/>
            <a:ext cx="2050561" cy="523220"/>
          </a:xfrm>
          <a:prstGeom prst="rect">
            <a:avLst/>
          </a:prstGeom>
          <a:noFill/>
        </p:spPr>
        <p:txBody>
          <a:bodyPr wrap="none" rtlCol="0">
            <a:spAutoFit/>
          </a:bodyPr>
          <a:lstStyle/>
          <a:p>
            <a:r>
              <a:rPr lang="en-GB" sz="2800" b="1" dirty="0">
                <a:solidFill>
                  <a:srgbClr val="243774"/>
                </a:solidFill>
                <a:latin typeface="Trebuchet MS" panose="020B0603020202020204" pitchFamily="34" charset="0"/>
              </a:rPr>
              <a:t>Diagnostics</a:t>
            </a:r>
          </a:p>
        </p:txBody>
      </p:sp>
      <p:grpSp>
        <p:nvGrpSpPr>
          <p:cNvPr id="16" name="Group 15">
            <a:extLst>
              <a:ext uri="{FF2B5EF4-FFF2-40B4-BE49-F238E27FC236}">
                <a16:creationId xmlns:a16="http://schemas.microsoft.com/office/drawing/2014/main" id="{62CEFFF3-E11B-85B6-1999-F62B95C626FE}"/>
              </a:ext>
            </a:extLst>
          </p:cNvPr>
          <p:cNvGrpSpPr/>
          <p:nvPr/>
        </p:nvGrpSpPr>
        <p:grpSpPr>
          <a:xfrm>
            <a:off x="11419525" y="24411"/>
            <a:ext cx="678357" cy="652504"/>
            <a:chOff x="5211621" y="643511"/>
            <a:chExt cx="678358" cy="673761"/>
          </a:xfrm>
        </p:grpSpPr>
        <p:sp>
          <p:nvSpPr>
            <p:cNvPr id="17" name="Flowchart: Connector 16">
              <a:extLst>
                <a:ext uri="{FF2B5EF4-FFF2-40B4-BE49-F238E27FC236}">
                  <a16:creationId xmlns:a16="http://schemas.microsoft.com/office/drawing/2014/main" id="{25C2A005-8D7E-D335-F18F-B04E58064123}"/>
                </a:ext>
              </a:extLst>
            </p:cNvPr>
            <p:cNvSpPr/>
            <p:nvPr/>
          </p:nvSpPr>
          <p:spPr>
            <a:xfrm>
              <a:off x="5211621" y="643511"/>
              <a:ext cx="678358" cy="673761"/>
            </a:xfrm>
            <a:prstGeom prst="flowChartConnector">
              <a:avLst/>
            </a:prstGeom>
            <a:solidFill>
              <a:srgbClr val="CECAD8"/>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A black background with a black square&#10;&#10;Description automatically generated with medium confidence">
              <a:extLst>
                <a:ext uri="{FF2B5EF4-FFF2-40B4-BE49-F238E27FC236}">
                  <a16:creationId xmlns:a16="http://schemas.microsoft.com/office/drawing/2014/main" id="{C48C966E-9A8F-8D5A-E71D-60D64360B02B}"/>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5295123" y="725718"/>
              <a:ext cx="511356" cy="511356"/>
            </a:xfrm>
            <a:prstGeom prst="rect">
              <a:avLst/>
            </a:prstGeom>
          </p:spPr>
        </p:pic>
      </p:grpSp>
      <p:sp>
        <p:nvSpPr>
          <p:cNvPr id="3" name="TextBox 2">
            <a:extLst>
              <a:ext uri="{FF2B5EF4-FFF2-40B4-BE49-F238E27FC236}">
                <a16:creationId xmlns:a16="http://schemas.microsoft.com/office/drawing/2014/main" id="{9F2EF3CC-A572-1B31-478C-A1395D9E5CA0}"/>
              </a:ext>
            </a:extLst>
          </p:cNvPr>
          <p:cNvSpPr txBox="1"/>
          <p:nvPr/>
        </p:nvSpPr>
        <p:spPr>
          <a:xfrm>
            <a:off x="177619" y="5001081"/>
            <a:ext cx="4993200" cy="1487587"/>
          </a:xfrm>
          <a:prstGeom prst="rect">
            <a:avLst/>
          </a:prstGeom>
          <a:noFill/>
          <a:ln w="19050">
            <a:noFill/>
          </a:ln>
        </p:spPr>
        <p:txBody>
          <a:bodyPr wrap="square" rtlCol="0">
            <a:spAutoFit/>
          </a:bodyPr>
          <a:lstStyle/>
          <a:p>
            <a:pPr>
              <a:spcAft>
                <a:spcPts val="400"/>
              </a:spcAft>
            </a:pPr>
            <a:r>
              <a:rPr lang="en-GB" sz="1150" b="1">
                <a:solidFill>
                  <a:srgbClr val="243774"/>
                </a:solidFill>
                <a:latin typeface="Arial" panose="020B0604020202020204" pitchFamily="34" charset="0"/>
                <a:cs typeface="Arial" panose="020B0604020202020204" pitchFamily="34" charset="0"/>
              </a:rPr>
              <a:t>How does indicator link to long term priorities:</a:t>
            </a:r>
          </a:p>
          <a:p>
            <a:pPr>
              <a:spcAft>
                <a:spcPts val="400"/>
              </a:spcAft>
            </a:pPr>
            <a:r>
              <a:rPr lang="en-GB" sz="1150">
                <a:solidFill>
                  <a:srgbClr val="243774"/>
                </a:solidFill>
                <a:latin typeface="Arial" panose="020B0604020202020204" pitchFamily="34" charset="0"/>
                <a:cs typeface="Arial" panose="020B0604020202020204" pitchFamily="34" charset="0"/>
              </a:rPr>
              <a:t>Quick access to diagnostic services supports primary care, urgent care, elective care and cancer service delivery targets.  Early supported diagnosis therefore supports all of the ICB strategic ambitions.</a:t>
            </a:r>
          </a:p>
          <a:p>
            <a:r>
              <a:rPr lang="en-GB" sz="1150">
                <a:solidFill>
                  <a:srgbClr val="243774"/>
                </a:solidFill>
                <a:latin typeface="Arial" panose="020B0604020202020204" pitchFamily="34" charset="0"/>
                <a:cs typeface="Arial" panose="020B0604020202020204" pitchFamily="34" charset="0"/>
              </a:rPr>
              <a:t>longer waits for diagnosis can affect cancer outcomes, as well as added delay to planned care pathways.  Patient experience of care can be affected by delays to diagnosis.</a:t>
            </a:r>
          </a:p>
        </p:txBody>
      </p:sp>
      <p:sp>
        <p:nvSpPr>
          <p:cNvPr id="4" name="TextBox 3">
            <a:extLst>
              <a:ext uri="{FF2B5EF4-FFF2-40B4-BE49-F238E27FC236}">
                <a16:creationId xmlns:a16="http://schemas.microsoft.com/office/drawing/2014/main" id="{73DD3E8E-0B05-FD5E-4A7B-9566CFA82D0A}"/>
              </a:ext>
            </a:extLst>
          </p:cNvPr>
          <p:cNvSpPr txBox="1"/>
          <p:nvPr/>
        </p:nvSpPr>
        <p:spPr>
          <a:xfrm>
            <a:off x="5131717" y="599247"/>
            <a:ext cx="6843561" cy="6160661"/>
          </a:xfrm>
          <a:prstGeom prst="rect">
            <a:avLst/>
          </a:prstGeom>
          <a:noFill/>
        </p:spPr>
        <p:txBody>
          <a:bodyPr wrap="square" rtlCol="0">
            <a:spAutoFit/>
          </a:bodyPr>
          <a:lstStyle/>
          <a:p>
            <a:pPr>
              <a:spcAft>
                <a:spcPts val="600"/>
              </a:spcAft>
            </a:pPr>
            <a:r>
              <a:rPr lang="en-GB" b="1" dirty="0">
                <a:solidFill>
                  <a:srgbClr val="243774"/>
                </a:solidFill>
                <a:latin typeface="Arial" panose="020B0604020202020204" pitchFamily="34" charset="0"/>
                <a:cs typeface="Arial" panose="020B0604020202020204" pitchFamily="34" charset="0"/>
              </a:rPr>
              <a:t>Diagnostics Services Escalation Points</a:t>
            </a:r>
            <a:endParaRPr lang="en-GB" dirty="0">
              <a:solidFill>
                <a:srgbClr val="243774"/>
              </a:solidFill>
              <a:latin typeface="Arial" panose="020B0604020202020204" pitchFamily="34" charset="0"/>
              <a:cs typeface="Arial" panose="020B0604020202020204" pitchFamily="34" charset="0"/>
            </a:endParaRPr>
          </a:p>
          <a:p>
            <a:pPr eaLnBrk="1" hangingPunct="1">
              <a:spcAft>
                <a:spcPts val="600"/>
              </a:spcAft>
            </a:pPr>
            <a:r>
              <a:rPr lang="en-US" altLang="en-US" sz="1100" dirty="0">
                <a:solidFill>
                  <a:srgbClr val="2E2E2D"/>
                </a:solidFill>
                <a:latin typeface="Arial" panose="020B0604020202020204" pitchFamily="34" charset="0"/>
                <a:cs typeface="Arial" panose="020B0604020202020204" pitchFamily="34" charset="0"/>
              </a:rPr>
              <a:t>Diagnostic </a:t>
            </a:r>
            <a:r>
              <a:rPr lang="en-US" altLang="en-US" sz="1100" b="1" dirty="0">
                <a:solidFill>
                  <a:srgbClr val="2E2E2D"/>
                </a:solidFill>
                <a:latin typeface="Arial" panose="020B0604020202020204" pitchFamily="34" charset="0"/>
                <a:cs typeface="Arial" panose="020B0604020202020204" pitchFamily="34" charset="0"/>
              </a:rPr>
              <a:t>6 week performance was 24.3% </a:t>
            </a:r>
            <a:r>
              <a:rPr lang="en-US" altLang="en-US" sz="1100" dirty="0">
                <a:solidFill>
                  <a:srgbClr val="2E2E2D"/>
                </a:solidFill>
                <a:latin typeface="Arial" panose="020B0604020202020204" pitchFamily="34" charset="0"/>
                <a:cs typeface="Arial" panose="020B0604020202020204" pitchFamily="34" charset="0"/>
              </a:rPr>
              <a:t>in August against a plan of 23%; statistically performance is demonstrating special cause variation of an </a:t>
            </a:r>
            <a:r>
              <a:rPr lang="en-US" altLang="en-US" sz="1100" b="1" dirty="0">
                <a:solidFill>
                  <a:srgbClr val="2E2E2D"/>
                </a:solidFill>
                <a:latin typeface="Arial" panose="020B0604020202020204" pitchFamily="34" charset="0"/>
                <a:cs typeface="Arial" panose="020B0604020202020204" pitchFamily="34" charset="0"/>
              </a:rPr>
              <a:t>improving nature, although August itself worsened.</a:t>
            </a:r>
            <a:endParaRPr lang="en-US" altLang="en-US" sz="1100" dirty="0">
              <a:solidFill>
                <a:srgbClr val="2E2E2D"/>
              </a:solidFill>
              <a:latin typeface="Arial" panose="020B0604020202020204" pitchFamily="34" charset="0"/>
              <a:cs typeface="Arial" panose="020B0604020202020204" pitchFamily="34" charset="0"/>
            </a:endParaRPr>
          </a:p>
          <a:p>
            <a:pPr eaLnBrk="1" hangingPunct="1">
              <a:spcAft>
                <a:spcPts val="600"/>
              </a:spcAft>
            </a:pPr>
            <a:r>
              <a:rPr lang="en-US" sz="1100" dirty="0">
                <a:solidFill>
                  <a:srgbClr val="2E2E2D"/>
                </a:solidFill>
                <a:effectLst/>
                <a:latin typeface="Arial" panose="020B0604020202020204" pitchFamily="34" charset="0"/>
                <a:ea typeface="Times New Roman" panose="02020603050405020304" pitchFamily="18" charset="0"/>
                <a:cs typeface="Arial" panose="020B0604020202020204" pitchFamily="34" charset="0"/>
              </a:rPr>
              <a:t>At </a:t>
            </a:r>
            <a:r>
              <a:rPr lang="en-US" sz="1100" dirty="0">
                <a:solidFill>
                  <a:srgbClr val="2E2E2D"/>
                </a:solidFill>
                <a:latin typeface="Arial" panose="020B0604020202020204" pitchFamily="34" charset="0"/>
                <a:ea typeface="Times New Roman" panose="02020603050405020304" pitchFamily="18" charset="0"/>
                <a:cs typeface="Arial" panose="020B0604020202020204" pitchFamily="34" charset="0"/>
              </a:rPr>
              <a:t>August</a:t>
            </a:r>
            <a:r>
              <a:rPr lang="en-US" sz="1100" dirty="0">
                <a:solidFill>
                  <a:srgbClr val="2E2E2D"/>
                </a:solidFill>
                <a:effectLst/>
                <a:latin typeface="Arial" panose="020B0604020202020204" pitchFamily="34" charset="0"/>
                <a:ea typeface="Times New Roman" panose="02020603050405020304" pitchFamily="18" charset="0"/>
                <a:cs typeface="Arial" panose="020B0604020202020204" pitchFamily="34" charset="0"/>
              </a:rPr>
              <a:t> 2024 there were 9,724 patients waiting over 6 weeks for diagnostic tests in total, but the </a:t>
            </a:r>
            <a:r>
              <a:rPr lang="en-US" sz="1100" b="1" dirty="0">
                <a:solidFill>
                  <a:srgbClr val="2E2E2D"/>
                </a:solidFill>
                <a:effectLst/>
                <a:latin typeface="Arial" panose="020B0604020202020204" pitchFamily="34" charset="0"/>
                <a:ea typeface="Times New Roman" panose="02020603050405020304" pitchFamily="18" charset="0"/>
                <a:cs typeface="Arial" panose="020B0604020202020204" pitchFamily="34" charset="0"/>
              </a:rPr>
              <a:t>NHSE plan was based on 9 key tests</a:t>
            </a:r>
            <a:r>
              <a:rPr lang="en-US" sz="1100" dirty="0">
                <a:solidFill>
                  <a:srgbClr val="2E2E2D"/>
                </a:solidFill>
                <a:effectLst/>
                <a:latin typeface="Arial" panose="020B0604020202020204" pitchFamily="34" charset="0"/>
                <a:ea typeface="Times New Roman" panose="02020603050405020304" pitchFamily="18" charset="0"/>
                <a:cs typeface="Arial" panose="020B0604020202020204" pitchFamily="34" charset="0"/>
              </a:rPr>
              <a:t>.  The number of patients </a:t>
            </a:r>
            <a:r>
              <a:rPr lang="en-US" sz="1100" b="1" dirty="0">
                <a:solidFill>
                  <a:srgbClr val="2E2E2D"/>
                </a:solidFill>
                <a:effectLst/>
                <a:latin typeface="Arial" panose="020B0604020202020204" pitchFamily="34" charset="0"/>
                <a:ea typeface="Times New Roman" panose="02020603050405020304" pitchFamily="18" charset="0"/>
                <a:cs typeface="Arial" panose="020B0604020202020204" pitchFamily="34" charset="0"/>
              </a:rPr>
              <a:t>waiting over 6 weeks </a:t>
            </a:r>
            <a:r>
              <a:rPr lang="en-US" sz="1100" dirty="0">
                <a:solidFill>
                  <a:srgbClr val="2E2E2D"/>
                </a:solidFill>
                <a:effectLst/>
                <a:latin typeface="Arial" panose="020B0604020202020204" pitchFamily="34" charset="0"/>
                <a:ea typeface="Times New Roman" panose="02020603050405020304" pitchFamily="18" charset="0"/>
                <a:cs typeface="Arial" panose="020B0604020202020204" pitchFamily="34" charset="0"/>
              </a:rPr>
              <a:t>for the 9 tests was </a:t>
            </a:r>
            <a:r>
              <a:rPr lang="en-US" sz="1100" b="1" dirty="0">
                <a:solidFill>
                  <a:srgbClr val="2E2E2D"/>
                </a:solidFill>
                <a:effectLst/>
                <a:latin typeface="Arial" panose="020B0604020202020204" pitchFamily="34" charset="0"/>
                <a:ea typeface="Times New Roman" panose="02020603050405020304" pitchFamily="18" charset="0"/>
                <a:cs typeface="Arial" panose="020B0604020202020204" pitchFamily="34" charset="0"/>
              </a:rPr>
              <a:t>8,921 in </a:t>
            </a:r>
            <a:r>
              <a:rPr lang="en-US" sz="1100" b="1" dirty="0">
                <a:solidFill>
                  <a:srgbClr val="2E2E2D"/>
                </a:solidFill>
                <a:latin typeface="Arial" panose="020B0604020202020204" pitchFamily="34" charset="0"/>
                <a:ea typeface="Times New Roman" panose="02020603050405020304" pitchFamily="18" charset="0"/>
                <a:cs typeface="Arial" panose="020B0604020202020204" pitchFamily="34" charset="0"/>
              </a:rPr>
              <a:t>August</a:t>
            </a:r>
            <a:r>
              <a:rPr lang="en-US" sz="1100" dirty="0">
                <a:solidFill>
                  <a:srgbClr val="2E2E2D"/>
                </a:solidFill>
                <a:effectLst/>
                <a:latin typeface="Arial" panose="020B0604020202020204" pitchFamily="34" charset="0"/>
                <a:ea typeface="Times New Roman" panose="02020603050405020304" pitchFamily="18" charset="0"/>
                <a:cs typeface="Arial" panose="020B0604020202020204" pitchFamily="34" charset="0"/>
              </a:rPr>
              <a:t>, an increase from 8,504 in July (417).  7,786 of the breaches were in the following modalities – </a:t>
            </a:r>
            <a:r>
              <a:rPr lang="en-US" sz="1100" b="1" dirty="0">
                <a:solidFill>
                  <a:srgbClr val="2E2E2D"/>
                </a:solidFill>
                <a:effectLst/>
                <a:latin typeface="Arial" panose="020B0604020202020204" pitchFamily="34" charset="0"/>
                <a:ea typeface="Times New Roman" panose="02020603050405020304" pitchFamily="18" charset="0"/>
                <a:cs typeface="Arial" panose="020B0604020202020204" pitchFamily="34" charset="0"/>
              </a:rPr>
              <a:t>Audiology (1,576), CT (1,520), NOUS (1,373), MRI (1,160), Echo (1,130), DEXA (1,027).  </a:t>
            </a:r>
          </a:p>
          <a:p>
            <a:pPr eaLnBrk="1" hangingPunct="1">
              <a:spcAft>
                <a:spcPts val="600"/>
              </a:spcAft>
            </a:pPr>
            <a:r>
              <a:rPr lang="en-US" sz="1100" b="1" dirty="0">
                <a:solidFill>
                  <a:srgbClr val="2E2E2D"/>
                </a:solidFill>
                <a:latin typeface="Arial" panose="020B0604020202020204" pitchFamily="34" charset="0"/>
                <a:ea typeface="Times New Roman" panose="02020603050405020304" pitchFamily="18" charset="0"/>
                <a:cs typeface="Arial" panose="020B0604020202020204" pitchFamily="34" charset="0"/>
              </a:rPr>
              <a:t>Audiology, DEXA and Echo are of particular concern</a:t>
            </a:r>
            <a:r>
              <a:rPr lang="en-US" sz="1100" dirty="0">
                <a:solidFill>
                  <a:srgbClr val="2E2E2D"/>
                </a:solidFill>
                <a:latin typeface="Arial" panose="020B0604020202020204" pitchFamily="34" charset="0"/>
                <a:ea typeface="Times New Roman" panose="02020603050405020304" pitchFamily="18" charset="0"/>
                <a:cs typeface="Arial" panose="020B0604020202020204" pitchFamily="34" charset="0"/>
              </a:rPr>
              <a:t>, as their high volumes of breaches are from smaller waiting list sizes, and their performance is 50.1%, 41.6%, 39% respectively against a national target of 5%.  Over half of patients waiting for an audiology assessment are waiting over 6 weeks.  </a:t>
            </a:r>
            <a:r>
              <a:rPr lang="en-US" sz="1100" dirty="0">
                <a:solidFill>
                  <a:srgbClr val="2E2E2D"/>
                </a:solidFill>
                <a:effectLst/>
                <a:latin typeface="Arial" panose="020B0604020202020204" pitchFamily="34" charset="0"/>
                <a:ea typeface="Times New Roman" panose="02020603050405020304" pitchFamily="18" charset="0"/>
                <a:cs typeface="Arial" panose="020B0604020202020204" pitchFamily="34" charset="0"/>
              </a:rPr>
              <a:t>From a</a:t>
            </a:r>
            <a:r>
              <a:rPr lang="en-US" sz="1100" dirty="0">
                <a:solidFill>
                  <a:srgbClr val="2E2E2D"/>
                </a:solidFill>
                <a:latin typeface="Arial" panose="020B0604020202020204" pitchFamily="34" charset="0"/>
                <a:ea typeface="Times New Roman" panose="02020603050405020304" pitchFamily="18" charset="0"/>
                <a:cs typeface="Arial" panose="020B0604020202020204" pitchFamily="34" charset="0"/>
              </a:rPr>
              <a:t> provider perspective, York still have the lowest performance at 31.1% but have improved the number of patients waiting over 6 weeks in recent months, showing an improving trend.</a:t>
            </a:r>
            <a:r>
              <a:rPr lang="en-US" altLang="en-US" sz="1100" b="1" dirty="0">
                <a:solidFill>
                  <a:srgbClr val="2E2E2D"/>
                </a:solidFill>
                <a:latin typeface="Arial" panose="020B0604020202020204" pitchFamily="34" charset="0"/>
                <a:cs typeface="Arial" panose="020B0604020202020204" pitchFamily="34" charset="0"/>
              </a:rPr>
              <a:t> </a:t>
            </a:r>
            <a:endParaRPr lang="en-US" sz="1100" dirty="0">
              <a:effectLst/>
              <a:latin typeface="Arial" panose="020B0604020202020204" pitchFamily="34" charset="0"/>
              <a:ea typeface="Times New Roman" panose="02020603050405020304" pitchFamily="18" charset="0"/>
            </a:endParaRPr>
          </a:p>
          <a:p>
            <a:r>
              <a:rPr lang="en-US" sz="1200" b="1" dirty="0">
                <a:latin typeface="Arial" panose="020B0604020202020204" pitchFamily="34" charset="0"/>
                <a:cs typeface="Arial" panose="020B0604020202020204" pitchFamily="34" charset="0"/>
              </a:rPr>
              <a:t>Key Actions </a:t>
            </a:r>
          </a:p>
          <a:p>
            <a:pPr marL="171450" indent="-171450">
              <a:buFont typeface="Arial" panose="020B0604020202020204" pitchFamily="34" charset="0"/>
              <a:buChar char="•"/>
            </a:pPr>
            <a:r>
              <a:rPr lang="en-GB" sz="1100" dirty="0">
                <a:latin typeface="Arial" panose="020B0604020202020204" pitchFamily="34" charset="0"/>
                <a:ea typeface="Times New Roman" panose="02020603050405020304" pitchFamily="18" charset="0"/>
                <a:cs typeface="Arial" panose="020B0604020202020204" pitchFamily="34" charset="0"/>
              </a:rPr>
              <a:t>CDC programme continues to support activity across HNY and at month 6 has delivered a total of 83,716 tests across all the modalities (this is under plan by 16,972 tests).</a:t>
            </a:r>
          </a:p>
          <a:p>
            <a:pPr marL="171450" indent="-171450">
              <a:buFont typeface="Arial" panose="020B0604020202020204" pitchFamily="34" charset="0"/>
              <a:buChar char="•"/>
            </a:pPr>
            <a:r>
              <a:rPr lang="en-GB" sz="1100" dirty="0">
                <a:latin typeface="Arial" panose="020B0604020202020204" pitchFamily="34" charset="0"/>
                <a:ea typeface="Times New Roman" panose="02020603050405020304" pitchFamily="18" charset="0"/>
                <a:cs typeface="Arial" panose="020B0604020202020204" pitchFamily="34" charset="0"/>
              </a:rPr>
              <a:t>Four spoke sites are live (Ripon, Selby, </a:t>
            </a:r>
            <a:r>
              <a:rPr lang="en-GB" sz="1100" dirty="0" err="1">
                <a:latin typeface="Arial" panose="020B0604020202020204" pitchFamily="34" charset="0"/>
                <a:ea typeface="Times New Roman" panose="02020603050405020304" pitchFamily="18" charset="0"/>
                <a:cs typeface="Arial" panose="020B0604020202020204" pitchFamily="34" charset="0"/>
              </a:rPr>
              <a:t>Askham</a:t>
            </a:r>
            <a:r>
              <a:rPr lang="en-GB" sz="1100" dirty="0">
                <a:latin typeface="Arial" panose="020B0604020202020204" pitchFamily="34" charset="0"/>
                <a:ea typeface="Times New Roman" panose="02020603050405020304" pitchFamily="18" charset="0"/>
                <a:cs typeface="Arial" panose="020B0604020202020204" pitchFamily="34" charset="0"/>
              </a:rPr>
              <a:t> Bar and East Riding Community Hospital (ERCH)). Four more sites (3 hubs in Scunthorpe, Scarborough and Hull and 1 spoke in Grimsby) are under development and although delayed from original dates are planned to go-live between December 2024 and March/April 2025.</a:t>
            </a:r>
          </a:p>
          <a:p>
            <a:pPr marL="171450" indent="-171450">
              <a:buFont typeface="Arial" panose="020B0604020202020204" pitchFamily="34" charset="0"/>
              <a:buChar char="•"/>
            </a:pPr>
            <a:r>
              <a:rPr lang="en-GB" sz="1100" dirty="0">
                <a:latin typeface="Arial" panose="020B0604020202020204" pitchFamily="34" charset="0"/>
                <a:ea typeface="Times New Roman" panose="02020603050405020304" pitchFamily="18" charset="0"/>
                <a:cs typeface="Arial" panose="020B0604020202020204" pitchFamily="34" charset="0"/>
              </a:rPr>
              <a:t>The HNY CDC mobiles (CT and MRI) continue to rotate between </a:t>
            </a:r>
            <a:r>
              <a:rPr lang="en-GB" sz="1100" dirty="0" err="1">
                <a:latin typeface="Arial" panose="020B0604020202020204" pitchFamily="34" charset="0"/>
                <a:ea typeface="Times New Roman" panose="02020603050405020304" pitchFamily="18" charset="0"/>
                <a:cs typeface="Arial" panose="020B0604020202020204" pitchFamily="34" charset="0"/>
              </a:rPr>
              <a:t>Askham</a:t>
            </a:r>
            <a:r>
              <a:rPr lang="en-GB" sz="1100" dirty="0">
                <a:latin typeface="Arial" panose="020B0604020202020204" pitchFamily="34" charset="0"/>
                <a:ea typeface="Times New Roman" panose="02020603050405020304" pitchFamily="18" charset="0"/>
                <a:cs typeface="Arial" panose="020B0604020202020204" pitchFamily="34" charset="0"/>
              </a:rPr>
              <a:t> Bar, Selby, Castle Hill Hospital, ERCH and St </a:t>
            </a:r>
            <a:r>
              <a:rPr lang="en-GB" sz="1100" dirty="0" err="1">
                <a:latin typeface="Arial" panose="020B0604020202020204" pitchFamily="34" charset="0"/>
                <a:ea typeface="Times New Roman" panose="02020603050405020304" pitchFamily="18" charset="0"/>
                <a:cs typeface="Arial" panose="020B0604020202020204" pitchFamily="34" charset="0"/>
              </a:rPr>
              <a:t>Hughs</a:t>
            </a:r>
            <a:r>
              <a:rPr lang="en-GB" sz="1100" dirty="0">
                <a:latin typeface="Arial" panose="020B0604020202020204" pitchFamily="34" charset="0"/>
                <a:ea typeface="Times New Roman" panose="02020603050405020304" pitchFamily="18" charset="0"/>
                <a:cs typeface="Arial" panose="020B0604020202020204" pitchFamily="34" charset="0"/>
              </a:rPr>
              <a:t> in Grimsby providing additional activity. </a:t>
            </a:r>
          </a:p>
          <a:p>
            <a:pPr marL="171450" indent="-171450">
              <a:buFont typeface="Arial" panose="020B0604020202020204" pitchFamily="34" charset="0"/>
              <a:buChar char="•"/>
            </a:pPr>
            <a:r>
              <a:rPr lang="en-GB" sz="1100" dirty="0">
                <a:latin typeface="Arial" panose="020B0604020202020204" pitchFamily="34" charset="0"/>
                <a:ea typeface="Times New Roman" panose="02020603050405020304" pitchFamily="18" charset="0"/>
                <a:cs typeface="Arial" panose="020B0604020202020204" pitchFamily="34" charset="0"/>
              </a:rPr>
              <a:t>Trusts have undertaken a re-profiling exercise, submitted late August 2024.  NHS have approved the plans with a few minor adjustments.</a:t>
            </a:r>
          </a:p>
          <a:p>
            <a:pPr marL="171450" indent="-171450">
              <a:buFont typeface="Arial" panose="020B0604020202020204" pitchFamily="34" charset="0"/>
              <a:buChar char="•"/>
            </a:pPr>
            <a:r>
              <a:rPr lang="en-GB" sz="1100" dirty="0">
                <a:latin typeface="Arial" panose="020B0604020202020204" pitchFamily="34" charset="0"/>
                <a:ea typeface="Times New Roman" panose="02020603050405020304" pitchFamily="18" charset="0"/>
                <a:cs typeface="Arial" panose="020B0604020202020204" pitchFamily="34" charset="0"/>
              </a:rPr>
              <a:t>Mitigation is underway at each site to recover to planned levels. The re-profiling exercise for some Trusts heavily re-phased activity into H2, therefore the expectation is that Trusts will recover in H2.</a:t>
            </a:r>
          </a:p>
          <a:p>
            <a:pPr marL="171450" indent="-171450">
              <a:buFont typeface="Arial" panose="020B0604020202020204" pitchFamily="34" charset="0"/>
              <a:buChar char="•"/>
            </a:pPr>
            <a:r>
              <a:rPr lang="en-GB" sz="1100" dirty="0">
                <a:latin typeface="Arial" panose="020B0604020202020204" pitchFamily="34" charset="0"/>
                <a:ea typeface="Times New Roman" panose="02020603050405020304" pitchFamily="18" charset="0"/>
                <a:cs typeface="Arial" panose="020B0604020202020204" pitchFamily="34" charset="0"/>
              </a:rPr>
              <a:t>Robust CDC workforce plans are in place for each site and recruitment is ongoing.</a:t>
            </a:r>
          </a:p>
          <a:p>
            <a:pPr marL="171450" indent="-171450">
              <a:buFont typeface="Arial" panose="020B0604020202020204" pitchFamily="34" charset="0"/>
              <a:buChar char="•"/>
            </a:pPr>
            <a:r>
              <a:rPr lang="en-GB" sz="1100" b="0" i="0" dirty="0">
                <a:effectLst/>
                <a:latin typeface="Arial" panose="020B0604020202020204" pitchFamily="34" charset="0"/>
                <a:cs typeface="Arial" panose="020B0604020202020204" pitchFamily="34" charset="0"/>
              </a:rPr>
              <a:t>Endoscopy</a:t>
            </a:r>
            <a:r>
              <a:rPr lang="en-GB" sz="1100" dirty="0">
                <a:latin typeface="Arial" panose="020B0604020202020204" pitchFamily="34" charset="0"/>
                <a:cs typeface="Arial" panose="020B0604020202020204" pitchFamily="34" charset="0"/>
              </a:rPr>
              <a:t> Strategic Lead in post, with revised </a:t>
            </a:r>
            <a:r>
              <a:rPr lang="en-GB" sz="1100" dirty="0" err="1">
                <a:latin typeface="Arial" panose="020B0604020202020204" pitchFamily="34" charset="0"/>
                <a:cs typeface="Arial" panose="020B0604020202020204" pitchFamily="34" charset="0"/>
              </a:rPr>
              <a:t>ToR</a:t>
            </a:r>
            <a:r>
              <a:rPr lang="en-GB" sz="1100" dirty="0">
                <a:latin typeface="Arial" panose="020B0604020202020204" pitchFamily="34" charset="0"/>
                <a:cs typeface="Arial" panose="020B0604020202020204" pitchFamily="34" charset="0"/>
              </a:rPr>
              <a:t> and governance from November. Productivity dashboard shared with Trusts and BaU regular reporting in development to commence in December. </a:t>
            </a:r>
          </a:p>
          <a:p>
            <a:pPr marL="171450" indent="-171450">
              <a:spcAft>
                <a:spcPts val="200"/>
              </a:spcAft>
              <a:buFont typeface="Arial" panose="020B0604020202020204" pitchFamily="34" charset="0"/>
              <a:buChar char="•"/>
            </a:pPr>
            <a:r>
              <a:rPr lang="en-GB" sz="1100" b="0" i="0" dirty="0">
                <a:effectLst/>
                <a:latin typeface="Arial" panose="020B0604020202020204" pitchFamily="34" charset="0"/>
                <a:cs typeface="Arial" panose="020B0604020202020204" pitchFamily="34" charset="0"/>
              </a:rPr>
              <a:t>Imaging; DDCP </a:t>
            </a:r>
            <a:r>
              <a:rPr lang="en-GB" sz="1100" dirty="0">
                <a:latin typeface="Arial" panose="020B0604020202020204" pitchFamily="34" charset="0"/>
                <a:cs typeface="Arial" panose="020B0604020202020204" pitchFamily="34" charset="0"/>
              </a:rPr>
              <a:t>recovery plan submitted to region. Digital Programme lead to commence in November with digital workshop proposed in early December.</a:t>
            </a:r>
          </a:p>
          <a:p>
            <a:pPr marL="171450" indent="-171450">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 </a:t>
            </a:r>
            <a:r>
              <a:rPr lang="en-GB" sz="1100" b="0" i="0" dirty="0">
                <a:effectLst/>
                <a:latin typeface="Arial" panose="020B0604020202020204" pitchFamily="34" charset="0"/>
                <a:cs typeface="Arial" panose="020B0604020202020204" pitchFamily="34" charset="0"/>
              </a:rPr>
              <a:t> Procurement continues for AI </a:t>
            </a:r>
            <a:r>
              <a:rPr lang="en-GB" sz="1100" dirty="0">
                <a:latin typeface="Arial" panose="020B0604020202020204" pitchFamily="34" charset="0"/>
                <a:cs typeface="Arial" panose="020B0604020202020204" pitchFamily="34" charset="0"/>
              </a:rPr>
              <a:t>bid Fracture detection in ED at Y&amp;SFT to support winter pressures</a:t>
            </a:r>
            <a:r>
              <a:rPr lang="en-GB" sz="1100" b="0" i="0" dirty="0">
                <a:effectLst/>
                <a:latin typeface="Arial" panose="020B0604020202020204" pitchFamily="34" charset="0"/>
                <a:cs typeface="Arial" panose="020B0604020202020204" pitchFamily="34" charset="0"/>
              </a:rPr>
              <a:t>. </a:t>
            </a:r>
          </a:p>
          <a:p>
            <a:pPr marL="171450" indent="-171450">
              <a:spcAft>
                <a:spcPts val="200"/>
              </a:spcAft>
              <a:buFont typeface="Arial" panose="020B0604020202020204" pitchFamily="34" charset="0"/>
              <a:buChar char="•"/>
            </a:pPr>
            <a:r>
              <a:rPr lang="en-GB" sz="1100" b="0" i="0" dirty="0">
                <a:effectLst/>
                <a:latin typeface="Arial" panose="020B0604020202020204" pitchFamily="34" charset="0"/>
                <a:cs typeface="Arial" panose="020B0604020202020204" pitchFamily="34" charset="0"/>
              </a:rPr>
              <a:t>NHSE moderation of the Imaging Maturity Matrix complete, with agreed baseline for improvement trajectories.  </a:t>
            </a:r>
          </a:p>
        </p:txBody>
      </p:sp>
      <p:pic>
        <p:nvPicPr>
          <p:cNvPr id="6" name="Picture 5">
            <a:extLst>
              <a:ext uri="{FF2B5EF4-FFF2-40B4-BE49-F238E27FC236}">
                <a16:creationId xmlns:a16="http://schemas.microsoft.com/office/drawing/2014/main" id="{42A7FF77-9ADF-EB78-525B-55BE91DE67A8}"/>
              </a:ext>
            </a:extLst>
          </p:cNvPr>
          <p:cNvPicPr>
            <a:picLocks noChangeAspect="1"/>
          </p:cNvPicPr>
          <p:nvPr/>
        </p:nvPicPr>
        <p:blipFill>
          <a:blip r:embed="rId5"/>
          <a:stretch>
            <a:fillRect/>
          </a:stretch>
        </p:blipFill>
        <p:spPr>
          <a:xfrm>
            <a:off x="319335" y="1188762"/>
            <a:ext cx="4383294" cy="3800295"/>
          </a:xfrm>
          <a:prstGeom prst="rect">
            <a:avLst/>
          </a:prstGeom>
        </p:spPr>
      </p:pic>
    </p:spTree>
    <p:extLst>
      <p:ext uri="{BB962C8B-B14F-4D97-AF65-F5344CB8AC3E}">
        <p14:creationId xmlns:p14="http://schemas.microsoft.com/office/powerpoint/2010/main" val="3627658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D791D233D713A4491101687B07B2FAC" ma:contentTypeVersion="12" ma:contentTypeDescription="Create a new document." ma:contentTypeScope="" ma:versionID="4011a1dc2fad7519393b2ae4fe0c3f69">
  <xsd:schema xmlns:xsd="http://www.w3.org/2001/XMLSchema" xmlns:xs="http://www.w3.org/2001/XMLSchema" xmlns:p="http://schemas.microsoft.com/office/2006/metadata/properties" xmlns:ns1="http://schemas.microsoft.com/sharepoint/v3" xmlns:ns2="5285d5b1-e10a-4f38-a8b5-fe51d9f87668" xmlns:ns3="f708a729-b70a-473e-ae57-ffeac2704242" targetNamespace="http://schemas.microsoft.com/office/2006/metadata/properties" ma:root="true" ma:fieldsID="c2fb084c9e0ca748bbaf69e1e1391ad7" ns1:_="" ns2:_="" ns3:_="">
    <xsd:import namespace="http://schemas.microsoft.com/sharepoint/v3"/>
    <xsd:import namespace="5285d5b1-e10a-4f38-a8b5-fe51d9f87668"/>
    <xsd:import namespace="f708a729-b70a-473e-ae57-ffeac270424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1:_ip_UnifiedCompliancePolicyProperties" minOccurs="0"/>
                <xsd:element ref="ns1:_ip_UnifiedCompliancePolicyUIAc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85d5b1-e10a-4f38-a8b5-fe51d9f876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708a729-b70a-473e-ae57-ffeac270424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B28E4C-64BC-4489-A50D-675B63F1733E}">
  <ds:schemaRefs>
    <ds:schemaRef ds:uri="http://schemas.openxmlformats.org/package/2006/metadata/core-properties"/>
    <ds:schemaRef ds:uri="http://purl.org/dc/elements/1.1/"/>
    <ds:schemaRef ds:uri="http://purl.org/dc/dcmitype/"/>
    <ds:schemaRef ds:uri="http://schemas.microsoft.com/office/2006/documentManagement/types"/>
    <ds:schemaRef ds:uri="http://schemas.microsoft.com/office/infopath/2007/PartnerControls"/>
    <ds:schemaRef ds:uri="http://schemas.microsoft.com/sharepoint/v3"/>
    <ds:schemaRef ds:uri="5285d5b1-e10a-4f38-a8b5-fe51d9f87668"/>
    <ds:schemaRef ds:uri="http://purl.org/dc/terms/"/>
    <ds:schemaRef ds:uri="f708a729-b70a-473e-ae57-ffeac2704242"/>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8C4DE98-A2F2-4F83-83EB-A6FAF003D328}">
  <ds:schemaRefs>
    <ds:schemaRef ds:uri="5285d5b1-e10a-4f38-a8b5-fe51d9f87668"/>
    <ds:schemaRef ds:uri="f708a729-b70a-473e-ae57-ffeac270424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66BA1F4-6724-4172-8F65-A86F5611E570}">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174</TotalTime>
  <Words>8309</Words>
  <Application>Microsoft Office PowerPoint</Application>
  <PresentationFormat>Widescreen</PresentationFormat>
  <Paragraphs>384</Paragraphs>
  <Slides>33</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Light</vt:lpstr>
      <vt:lpstr>Segoe UI</vt:lpstr>
      <vt:lpstr>Symbol</vt:lpstr>
      <vt:lpstr>Trebuchet MS</vt:lpstr>
      <vt:lpstr>Office Theme</vt:lpstr>
      <vt:lpstr>ICB – Board   Annual Operating Plan -  Performance Report</vt:lpstr>
      <vt:lpstr>Executive 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Executive 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FORDYCE, Ruby (NHS HUMBER AND NORTH YORKSHIRE ICB - 02Y)</dc:creator>
  <cp:lastModifiedBy>BOFFEY, Shaun (NHS HUMBER AND NORTH YORKSHIRE ICB - 03Q)</cp:lastModifiedBy>
  <cp:revision>4</cp:revision>
  <dcterms:created xsi:type="dcterms:W3CDTF">2024-05-16T11:30:57Z</dcterms:created>
  <dcterms:modified xsi:type="dcterms:W3CDTF">2024-11-04T14:28:41Z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0x0101009D791D233D713A4491101687B07B2FAC</vt:lpwstr>
  </property>
</Properties>
</file>