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0" r:id="rId6"/>
    <p:sldId id="266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09D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antha.page\Downloads\397836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93042087317144"/>
          <c:y val="0"/>
          <c:w val="0.46907158235836161"/>
          <c:h val="0.922398589065255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A39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2B-45DE-B705-2137B2311BC3}"/>
              </c:ext>
            </c:extLst>
          </c:dPt>
          <c:dPt>
            <c:idx val="1"/>
            <c:invertIfNegative val="0"/>
            <c:bubble3D val="0"/>
            <c:spPr>
              <a:solidFill>
                <a:srgbClr val="253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2B-45DE-B705-2137B2311BC3}"/>
              </c:ext>
            </c:extLst>
          </c:dPt>
          <c:dPt>
            <c:idx val="2"/>
            <c:invertIfNegative val="0"/>
            <c:bubble3D val="0"/>
            <c:spPr>
              <a:solidFill>
                <a:srgbClr val="8463A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12B-45DE-B705-2137B2311BC3}"/>
              </c:ext>
            </c:extLst>
          </c:dPt>
          <c:dPt>
            <c:idx val="3"/>
            <c:invertIfNegative val="0"/>
            <c:bubble3D val="0"/>
            <c:spPr>
              <a:solidFill>
                <a:srgbClr val="7BB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12B-45DE-B705-2137B2311BC3}"/>
              </c:ext>
            </c:extLst>
          </c:dPt>
          <c:dPt>
            <c:idx val="4"/>
            <c:invertIfNegative val="0"/>
            <c:bubble3D val="0"/>
            <c:spPr>
              <a:solidFill>
                <a:srgbClr val="F08D2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12B-45DE-B705-2137B2311BC3}"/>
              </c:ext>
            </c:extLst>
          </c:dPt>
          <c:dPt>
            <c:idx val="5"/>
            <c:invertIfNegative val="0"/>
            <c:bubble3D val="0"/>
            <c:spPr>
              <a:solidFill>
                <a:srgbClr val="B21F7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12B-45DE-B705-2137B2311BC3}"/>
              </c:ext>
            </c:extLst>
          </c:dPt>
          <c:dPt>
            <c:idx val="6"/>
            <c:invertIfNegative val="0"/>
            <c:bubble3D val="0"/>
            <c:spPr>
              <a:solidFill>
                <a:srgbClr val="FBBA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12B-45DE-B705-2137B2311BC3}"/>
              </c:ext>
            </c:extLst>
          </c:dPt>
          <c:dPt>
            <c:idx val="7"/>
            <c:invertIfNegative val="0"/>
            <c:bubble3D val="0"/>
            <c:spPr>
              <a:solidFill>
                <a:srgbClr val="3AB5E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12B-45DE-B705-2137B2311BC3}"/>
              </c:ext>
            </c:extLst>
          </c:dPt>
          <c:cat>
            <c:strRef>
              <c:f>'Question 5'!$B$16:$B$24</c:f>
              <c:strCache>
                <c:ptCount val="9"/>
                <c:pt idx="0">
                  <c:v>Servics are good value for money </c:v>
                </c:pt>
                <c:pt idx="1">
                  <c:v>I am able to get there</c:v>
                </c:pt>
                <c:pt idx="2">
                  <c:v>I am treated in a fair and inclusive way, irrespective of who I am</c:v>
                </c:pt>
                <c:pt idx="3">
                  <c:v>I am cared for in well-maintained locations that have up-to-date equipment</c:v>
                </c:pt>
                <c:pt idx="4">
                  <c:v>I know specialist services will be available somewhere when I need them</c:v>
                </c:pt>
                <c:pt idx="5">
                  <c:v>I can stay healthy and manage my health in a way that works for me</c:v>
                </c:pt>
                <c:pt idx="6">
                  <c:v>My care is centered arounf my needs, and I am listened to</c:v>
                </c:pt>
                <c:pt idx="7">
                  <c:v>There are enough staff with the right skills and experience</c:v>
                </c:pt>
                <c:pt idx="8">
                  <c:v>I can get the care I need to look after my general health and wellbeing</c:v>
                </c:pt>
              </c:strCache>
            </c:strRef>
          </c:cat>
          <c:val>
            <c:numRef>
              <c:f>'Question 5'!$C$16:$C$24</c:f>
              <c:numCache>
                <c:formatCode>General</c:formatCode>
                <c:ptCount val="9"/>
                <c:pt idx="0">
                  <c:v>4320</c:v>
                </c:pt>
                <c:pt idx="1">
                  <c:v>6080</c:v>
                </c:pt>
                <c:pt idx="2">
                  <c:v>6300</c:v>
                </c:pt>
                <c:pt idx="3">
                  <c:v>7129</c:v>
                </c:pt>
                <c:pt idx="4">
                  <c:v>9511</c:v>
                </c:pt>
                <c:pt idx="5">
                  <c:v>9754</c:v>
                </c:pt>
                <c:pt idx="6">
                  <c:v>11379</c:v>
                </c:pt>
                <c:pt idx="7">
                  <c:v>11551</c:v>
                </c:pt>
                <c:pt idx="8">
                  <c:v>12591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12B-45DE-B705-2137B2311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826401168"/>
        <c:axId val="826402608"/>
      </c:barChart>
      <c:catAx>
        <c:axId val="82640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402608"/>
        <c:crosses val="autoZero"/>
        <c:auto val="1"/>
        <c:lblAlgn val="ctr"/>
        <c:lblOffset val="100"/>
        <c:noMultiLvlLbl val="0"/>
      </c:catAx>
      <c:valAx>
        <c:axId val="826402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2640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CA75-5C0C-4184-A226-BD56A5FDD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ABD2F-CC22-4537-8356-A976C7B77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B8A9-957F-4335-84A5-C4B80A0F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D2E72-0FA6-4B33-83E3-8CEFDEE84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FFD68-7007-4B26-A659-D873A495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17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1E33-6095-45B3-9DAB-AB4A0F2C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3088A-3849-41CB-95F9-58FC8A934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C8A6A-C874-435C-ADDF-FA7C292B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B143-B810-47B2-A2E4-DECB81EA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7BBF-0691-4506-BB21-56F39CEB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1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FF223-CCBD-40C8-B945-E60A154ED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57F96-8C24-44F1-A448-FCEB717B5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F8626-C233-491F-A2DC-FA42A08C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704E-1FF2-42C9-8471-F14C101A4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CC291-501B-4F5B-A2F1-A8D3066A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9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334AC-2937-4EF5-AFA9-3ECA8597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EEA06-C0DE-49F4-A1F2-0AE16E3D8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72DCD-2FB0-487F-91BE-2183F59A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53D79-6415-4E1D-A014-09A15564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14B46-F88A-4435-8E3A-420A4A86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18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8067F-3DBA-4A4F-B312-AD7DBEC9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1975D-6340-4F8E-BC8A-B4A911742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E063C-52A5-4278-BE75-68BD4AD9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CE9F1-F06F-400F-8F48-0DF9F9D5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82827-6550-4B64-A366-F69754BD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7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CFDA3-2054-4AFD-B9DE-CC336A462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9FFE3-44BF-48CE-A770-A7EC535D2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72159-FCF1-424F-8D47-0F8A40318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D339C-51B4-4AFC-BFDE-3FAA011F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6C58C-4007-4F6A-8CEC-B0ACD4B6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B9C9F-5149-4AF3-A905-58005692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7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9AC2E-290E-42B1-9588-F44E861A3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18E56-2471-4A6D-807B-4FDFEEB1E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EB355-6781-4AFE-BAA4-F26C8EE81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E21623-DFE5-44A5-B426-564C95095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75BC1-E608-43E6-AA0C-56E14AA13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E76584-2EF7-4DB4-BDB6-DCEF31BB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BF5CE-C37F-48B2-89EE-FF7ADF81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C7600-99E7-4E3E-B545-F087255B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1F7F-A4B5-4F28-8287-035D1BD8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FE894-AC6B-4B02-B32B-11ADCA35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58084-43FE-41EB-A66D-74125945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BADB5-82B8-41BA-B93F-F7D912DA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60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F560E-813A-4F83-A832-D79D5225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0C6A4-964C-467B-B856-8D06E1F4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E6528-43A0-44E4-BA27-63B8F14C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75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A768-7F13-4979-965A-1A8C86FD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E337-6262-422C-92D6-85657D827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2A10C-54A1-45AE-B3A8-05BB88846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EA00B-EE48-411D-B94A-B297805B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9EB8B-030A-47FB-A075-43BDC415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8A490-C955-4F6F-8FFF-2E06D46B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9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49AC-2E61-45A2-AE6A-17B06312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D83885-F29A-4720-8D6B-0D6A61113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EE983-C8F3-47DB-8462-78B215B14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5F0C-B1FA-4035-AFC9-064FC1A0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79F128F-A268-4394-B121-16B06B629BC0}" type="datetimeFigureOut">
              <a:rPr lang="en-GB" smtClean="0"/>
              <a:pPr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DE4EE-2538-4ED8-98D7-67BCBCB7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F1744-3E63-47CC-8CDC-57C2CC028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6A37E8-03F2-4A2A-B1E5-E6479DDAD5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62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7907EE-B4D0-405F-8280-0078FD7A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FFBEB-9B40-4759-92CA-0CD70FC5D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F3081-43B9-4F38-A764-42D4D50C0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F128F-A268-4394-B121-16B06B629BC0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D2039-6CC0-4938-9FB0-81896E797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4EFA5-DD67-4891-B53C-20EC93513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37E8-03F2-4A2A-B1E5-E6479DDAD5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03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k3aMSiwS3o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B9119-A3B5-0220-81FA-F97EC467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263" y="1097547"/>
            <a:ext cx="11737469" cy="994306"/>
          </a:xfrm>
        </p:spPr>
        <p:txBody>
          <a:bodyPr>
            <a:normAutofit fontScale="90000"/>
          </a:bodyPr>
          <a:lstStyle/>
          <a:p>
            <a:pPr algn="l"/>
            <a:r>
              <a:rPr lang="en-GB" altLang="en-US" sz="4000" b="1" dirty="0">
                <a:solidFill>
                  <a:srgbClr val="002060"/>
                </a:solidFill>
                <a:latin typeface="+mj-lt"/>
                <a:cs typeface="Poppins" panose="00000500000000000000" pitchFamily="2" charset="0"/>
              </a:rPr>
              <a:t>Our NHS – the next chapter. We need to talk</a:t>
            </a:r>
            <a:br>
              <a:rPr lang="en-GB" altLang="en-US" sz="4000" b="1" dirty="0">
                <a:solidFill>
                  <a:srgbClr val="002060"/>
                </a:solidFill>
                <a:highlight>
                  <a:srgbClr val="FFFF00"/>
                </a:highlight>
                <a:latin typeface="+mj-lt"/>
                <a:cs typeface="Poppins" panose="00000500000000000000" pitchFamily="2" charset="0"/>
              </a:rPr>
            </a:br>
            <a:r>
              <a:rPr lang="en-GB" altLang="en-US" sz="2200" dirty="0">
                <a:solidFill>
                  <a:srgbClr val="002060"/>
                </a:solidFill>
                <a:latin typeface="+mj-lt"/>
                <a:cs typeface="Poppins" panose="00000500000000000000" pitchFamily="2" charset="0"/>
              </a:rPr>
              <a:t>Interim report (as of 1 November and three weeks into the programme - data subject to change)</a:t>
            </a:r>
            <a:endParaRPr lang="en-GB" sz="2200" dirty="0">
              <a:latin typeface="+mj-lt"/>
            </a:endParaRP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208A615-8A0A-866B-0F43-F68AA952E19B}"/>
              </a:ext>
            </a:extLst>
          </p:cNvPr>
          <p:cNvSpPr/>
          <p:nvPr/>
        </p:nvSpPr>
        <p:spPr>
          <a:xfrm>
            <a:off x="6953584" y="2132891"/>
            <a:ext cx="2272966" cy="1911779"/>
          </a:xfrm>
          <a:prstGeom prst="wedgeEllipseCallout">
            <a:avLst>
              <a:gd name="adj1" fmla="val -50972"/>
              <a:gd name="adj2" fmla="val 48633"/>
            </a:avLst>
          </a:prstGeom>
          <a:solidFill>
            <a:srgbClr val="F0409D"/>
          </a:solidFill>
          <a:ln w="41275">
            <a:solidFill>
              <a:srgbClr val="E73E9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+mj-lt"/>
                <a:cs typeface="Poppins" panose="00000500000000000000" pitchFamily="2" charset="0"/>
              </a:rPr>
              <a:t>1.5% of respondents are system partners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40783E03-2D84-3A92-6F66-29593AE6E49F}"/>
              </a:ext>
            </a:extLst>
          </p:cNvPr>
          <p:cNvSpPr/>
          <p:nvPr/>
        </p:nvSpPr>
        <p:spPr>
          <a:xfrm>
            <a:off x="526727" y="3968398"/>
            <a:ext cx="2272966" cy="1595500"/>
          </a:xfrm>
          <a:prstGeom prst="wedgeEllipseCallout">
            <a:avLst>
              <a:gd name="adj1" fmla="val 44010"/>
              <a:gd name="adj2" fmla="val 61681"/>
            </a:avLst>
          </a:prstGeom>
          <a:solidFill>
            <a:srgbClr val="F0409D"/>
          </a:solidFill>
          <a:ln w="38100">
            <a:solidFill>
              <a:srgbClr val="E73E9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bg1"/>
                </a:solidFill>
                <a:latin typeface="+mj-lt"/>
                <a:cs typeface="Poppins" panose="00000500000000000000" pitchFamily="2" charset="0"/>
              </a:rPr>
              <a:t>23.5% of respondents are NHS staff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8CBA648-311C-EACD-BB95-9B583EB7F722}"/>
              </a:ext>
            </a:extLst>
          </p:cNvPr>
          <p:cNvSpPr/>
          <p:nvPr/>
        </p:nvSpPr>
        <p:spPr>
          <a:xfrm>
            <a:off x="3787395" y="3478541"/>
            <a:ext cx="2998573" cy="1837435"/>
          </a:xfrm>
          <a:prstGeom prst="wedgeEllipseCallout">
            <a:avLst>
              <a:gd name="adj1" fmla="val -23768"/>
              <a:gd name="adj2" fmla="val 75845"/>
            </a:avLst>
          </a:prstGeom>
          <a:noFill/>
          <a:ln w="41275">
            <a:solidFill>
              <a:srgbClr val="E73E9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75% of respondents are members of the public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3886955A-5A9A-ED8C-EB92-0FD312EB43CA}"/>
              </a:ext>
            </a:extLst>
          </p:cNvPr>
          <p:cNvSpPr/>
          <p:nvPr/>
        </p:nvSpPr>
        <p:spPr>
          <a:xfrm>
            <a:off x="360447" y="2165549"/>
            <a:ext cx="2998573" cy="1576028"/>
          </a:xfrm>
          <a:prstGeom prst="wedgeEllipseCallout">
            <a:avLst>
              <a:gd name="adj1" fmla="val 32169"/>
              <a:gd name="adj2" fmla="val 69965"/>
            </a:avLst>
          </a:prstGeom>
          <a:solidFill>
            <a:schemeClr val="bg1"/>
          </a:solidFill>
          <a:ln w="41275">
            <a:solidFill>
              <a:srgbClr val="E73E9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4F6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More than 1,800 survey responses so far…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04B1CED-8841-E64A-E770-108252D0C764}"/>
              </a:ext>
            </a:extLst>
          </p:cNvPr>
          <p:cNvSpPr txBox="1">
            <a:spLocks/>
          </p:cNvSpPr>
          <p:nvPr/>
        </p:nvSpPr>
        <p:spPr>
          <a:xfrm>
            <a:off x="227264" y="1441677"/>
            <a:ext cx="11737469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 sz="4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endParaRPr lang="en-GB" altLang="en-US" sz="400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GB" altLang="en-US" sz="4000" b="1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altLang="en-US" sz="40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endParaRPr lang="en-GB" sz="3600" b="1" dirty="0"/>
          </a:p>
        </p:txBody>
      </p:sp>
      <p:pic>
        <p:nvPicPr>
          <p:cNvPr id="20" name="Picture 3" descr="Calderdale and Huddersfield NHS Foundation Trust logo">
            <a:extLst>
              <a:ext uri="{FF2B5EF4-FFF2-40B4-BE49-F238E27FC236}">
                <a16:creationId xmlns:a16="http://schemas.microsoft.com/office/drawing/2014/main" id="{EF4F4BD5-E9D3-DDAA-EF49-5FB545C37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-24239538"/>
            <a:ext cx="38100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C53DF977-C413-AC55-7E90-A9CB4BC0CD37}"/>
              </a:ext>
            </a:extLst>
          </p:cNvPr>
          <p:cNvSpPr/>
          <p:nvPr/>
        </p:nvSpPr>
        <p:spPr>
          <a:xfrm>
            <a:off x="8667223" y="3741577"/>
            <a:ext cx="2998573" cy="1576028"/>
          </a:xfrm>
          <a:prstGeom prst="wedgeEllipseCallout">
            <a:avLst>
              <a:gd name="adj1" fmla="val 32169"/>
              <a:gd name="adj2" fmla="val 69965"/>
            </a:avLst>
          </a:prstGeom>
          <a:solidFill>
            <a:schemeClr val="bg1"/>
          </a:solidFill>
          <a:ln w="41275">
            <a:solidFill>
              <a:srgbClr val="E73E9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4F6B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More than 500 face-to-face conversations</a:t>
            </a:r>
          </a:p>
        </p:txBody>
      </p:sp>
    </p:spTree>
    <p:extLst>
      <p:ext uri="{BB962C8B-B14F-4D97-AF65-F5344CB8AC3E}">
        <p14:creationId xmlns:p14="http://schemas.microsoft.com/office/powerpoint/2010/main" val="300486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C9A996-1E57-5A8D-8084-B74805C100C7}"/>
              </a:ext>
            </a:extLst>
          </p:cNvPr>
          <p:cNvSpPr txBox="1"/>
          <p:nvPr/>
        </p:nvSpPr>
        <p:spPr>
          <a:xfrm>
            <a:off x="600323" y="1170304"/>
            <a:ext cx="109913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002060"/>
                </a:solidFill>
                <a:latin typeface="+mj-lt"/>
                <a:ea typeface="Poppins" panose="00000500000000000000" pitchFamily="2" charset="0"/>
                <a:cs typeface="Poppins" panose="00000500000000000000" pitchFamily="2" charset="0"/>
              </a:rPr>
              <a:t>What are people telling us?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rgbClr val="002060"/>
                </a:solidFill>
                <a:latin typeface="+mj-lt"/>
                <a:cs typeface="Poppins" panose="00000500000000000000" pitchFamily="2" charset="0"/>
              </a:rPr>
              <a:t>(Data subject to change)</a:t>
            </a:r>
            <a:endParaRPr lang="en-GB" altLang="en-US" sz="3600" b="1" dirty="0">
              <a:solidFill>
                <a:srgbClr val="002060"/>
              </a:solidFill>
              <a:latin typeface="+mj-lt"/>
              <a:ea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0EF875-F124-7D65-A749-8568EBA39733}"/>
              </a:ext>
            </a:extLst>
          </p:cNvPr>
          <p:cNvSpPr/>
          <p:nvPr/>
        </p:nvSpPr>
        <p:spPr>
          <a:xfrm>
            <a:off x="698238" y="2243402"/>
            <a:ext cx="10795519" cy="3322897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Headline stat: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98.5% </a:t>
            </a: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of respondents say the NHS needs to change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The top three problems people face that they would like us to prioritise solving are: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There are long waiting times to receive the advice, care or treatment I need (84.7%)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Health services are understaffed (65.5%)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Health services don’t talk to each other and I have to tell my story over and over again (63.6%)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6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C9A996-1E57-5A8D-8084-B74805C100C7}"/>
              </a:ext>
            </a:extLst>
          </p:cNvPr>
          <p:cNvSpPr txBox="1"/>
          <p:nvPr/>
        </p:nvSpPr>
        <p:spPr>
          <a:xfrm>
            <a:off x="600324" y="1228190"/>
            <a:ext cx="1099135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002060"/>
                </a:solidFill>
                <a:latin typeface="+mj-lt"/>
                <a:ea typeface="Poppins" panose="00000500000000000000" pitchFamily="2" charset="0"/>
                <a:cs typeface="Poppins" panose="00000500000000000000" pitchFamily="2" charset="0"/>
              </a:rPr>
              <a:t>What are people telling us?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rgbClr val="002060"/>
                </a:solidFill>
                <a:latin typeface="+mj-lt"/>
                <a:cs typeface="Poppins" panose="00000500000000000000" pitchFamily="2" charset="0"/>
              </a:rPr>
              <a:t>(Data subject to change)</a:t>
            </a:r>
            <a:endParaRPr lang="en-GB" altLang="en-US" sz="2000" b="1" dirty="0">
              <a:solidFill>
                <a:srgbClr val="002060"/>
              </a:solidFill>
              <a:latin typeface="+mj-lt"/>
              <a:ea typeface="Poppins" panose="00000500000000000000" pitchFamily="2" charset="0"/>
              <a:cs typeface="Poppins" panose="00000500000000000000" pitchFamily="2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3600" b="1" dirty="0">
              <a:solidFill>
                <a:srgbClr val="002060"/>
              </a:solidFill>
              <a:latin typeface="+mj-lt"/>
              <a:ea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0EF875-F124-7D65-A749-8568EBA39733}"/>
              </a:ext>
            </a:extLst>
          </p:cNvPr>
          <p:cNvSpPr/>
          <p:nvPr/>
        </p:nvSpPr>
        <p:spPr>
          <a:xfrm>
            <a:off x="600324" y="2416629"/>
            <a:ext cx="4914067" cy="404948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T</a:t>
            </a:r>
            <a:r>
              <a:rPr lang="en-GB" sz="1800" b="1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he top 5 services people think should be prioritised are</a:t>
            </a: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1 Primary Care (1,298 responses)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2 Emergency Care (1,240)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3</a:t>
            </a: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 </a:t>
            </a: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Mental Health Care (774)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4 Critical Conditions Care (691)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5 Social Care (630)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CE6F27-733B-F032-42AB-80ADE6844326}"/>
              </a:ext>
            </a:extLst>
          </p:cNvPr>
          <p:cNvSpPr/>
          <p:nvPr/>
        </p:nvSpPr>
        <p:spPr>
          <a:xfrm>
            <a:off x="6677607" y="2416628"/>
            <a:ext cx="4914067" cy="404948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T</a:t>
            </a:r>
            <a:r>
              <a:rPr lang="en-GB" sz="1800" b="1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he top 5 answers given to asking people what they think they could do to improve their health and wellbeing are: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1 </a:t>
            </a: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Increasing exercise (1,050 responses)</a:t>
            </a:r>
            <a:endParaRPr lang="en-GB" sz="1800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2 Reducing anxiety/stress (936)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3 Improving diet (802)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4 Improving mental health (718)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rgbClr val="004F6B"/>
                </a:solidFill>
                <a:latin typeface="+mj-lt"/>
                <a:cs typeface="Poppins" panose="00000500000000000000" pitchFamily="2" charset="0"/>
              </a:rPr>
              <a:t>5 Living in a supportive community (479)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rgbClr val="004F6B"/>
              </a:solidFill>
              <a:latin typeface="+mj-lt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7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6C9A996-1E57-5A8D-8084-B74805C100C7}"/>
              </a:ext>
            </a:extLst>
          </p:cNvPr>
          <p:cNvSpPr txBox="1"/>
          <p:nvPr/>
        </p:nvSpPr>
        <p:spPr>
          <a:xfrm>
            <a:off x="401372" y="1030411"/>
            <a:ext cx="11389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2060"/>
                </a:solidFill>
                <a:latin typeface="+mj-lt"/>
                <a:ea typeface="Poppins" panose="00000500000000000000" pitchFamily="2" charset="0"/>
                <a:cs typeface="Poppins" panose="00000500000000000000" pitchFamily="2" charset="0"/>
              </a:rPr>
              <a:t>What is most important to people?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rgbClr val="002060"/>
                </a:solidFill>
                <a:latin typeface="+mj-lt"/>
                <a:ea typeface="Poppins" panose="00000500000000000000" pitchFamily="2" charset="0"/>
                <a:cs typeface="Poppins" panose="00000500000000000000" pitchFamily="2" charset="0"/>
              </a:rPr>
              <a:t>(Data subject to change)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370DD19-7B77-4679-75AF-ADE45967E1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7109342"/>
              </p:ext>
            </p:extLst>
          </p:nvPr>
        </p:nvGraphicFramePr>
        <p:xfrm>
          <a:off x="1859900" y="1972563"/>
          <a:ext cx="8472196" cy="447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25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8BD636-4466-9277-4A41-60F65D3A0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89120"/>
              </p:ext>
            </p:extLst>
          </p:nvPr>
        </p:nvGraphicFramePr>
        <p:xfrm>
          <a:off x="273213" y="1462527"/>
          <a:ext cx="11645575" cy="5099669"/>
        </p:xfrm>
        <a:graphic>
          <a:graphicData uri="http://schemas.openxmlformats.org/drawingml/2006/table">
            <a:tbl>
              <a:tblPr firstRow="1" firstCol="1" bandRow="1"/>
              <a:tblGrid>
                <a:gridCol w="2576048">
                  <a:extLst>
                    <a:ext uri="{9D8B030D-6E8A-4147-A177-3AD203B41FA5}">
                      <a16:colId xmlns:a16="http://schemas.microsoft.com/office/drawing/2014/main" val="1473799487"/>
                    </a:ext>
                  </a:extLst>
                </a:gridCol>
                <a:gridCol w="2761086">
                  <a:extLst>
                    <a:ext uri="{9D8B030D-6E8A-4147-A177-3AD203B41FA5}">
                      <a16:colId xmlns:a16="http://schemas.microsoft.com/office/drawing/2014/main" val="1959977756"/>
                    </a:ext>
                  </a:extLst>
                </a:gridCol>
                <a:gridCol w="3083761">
                  <a:extLst>
                    <a:ext uri="{9D8B030D-6E8A-4147-A177-3AD203B41FA5}">
                      <a16:colId xmlns:a16="http://schemas.microsoft.com/office/drawing/2014/main" val="3056494316"/>
                    </a:ext>
                  </a:extLst>
                </a:gridCol>
                <a:gridCol w="3224680">
                  <a:extLst>
                    <a:ext uri="{9D8B030D-6E8A-4147-A177-3AD203B41FA5}">
                      <a16:colId xmlns:a16="http://schemas.microsoft.com/office/drawing/2014/main" val="717088596"/>
                    </a:ext>
                  </a:extLst>
                </a:gridCol>
              </a:tblGrid>
              <a:tr h="64383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400" b="1" i="0" u="none" strike="noStrike" kern="100" baseline="300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GB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Priority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400" b="1" i="0" u="none" strike="noStrike" kern="100" baseline="300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GB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Priority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1400" b="1" i="0" u="none" strike="noStrike" kern="100" baseline="300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14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Priority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121348"/>
                  </a:ext>
                </a:extLst>
              </a:tr>
              <a:tr h="69775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Young People (0-24)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can get the care I need to look after my general health and wellbeing 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are enough staff with the right skills available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B5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My care is centered around my needs, and I am listened to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59238"/>
                  </a:ext>
                </a:extLst>
              </a:tr>
              <a:tr h="69775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BAME – (this section will be broken down into finer detail in full report)</a:t>
                      </a:r>
                      <a:endParaRPr lang="en-GB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can get the care I need to look after my general health and wellbeing</a:t>
                      </a:r>
                      <a:endParaRPr lang="en-GB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are enough staff with the right skills available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B5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My care is centered around my needs, and I am listened to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46460"/>
                  </a:ext>
                </a:extLst>
              </a:tr>
              <a:tr h="48352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Disabled </a:t>
                      </a:r>
                      <a:r>
                        <a:rPr lang="en-GB" sz="1300" b="1" i="1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(Physical, Visual, Audio, Sensory, Cognitive)</a:t>
                      </a:r>
                      <a:endParaRPr lang="en-GB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My care is centered around my needs, and I am listened to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can get the care I need to look after my general health and wellbeing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are enough staff with the right skills available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B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45861"/>
                  </a:ext>
                </a:extLst>
              </a:tr>
              <a:tr h="69775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Long-Term Health Condition 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can get the care I need to look after my general health and wellbeing</a:t>
                      </a:r>
                      <a:endParaRPr lang="en-GB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My care is centered around my needs, and I am listened to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are enough staff with the right skills available</a:t>
                      </a:r>
                      <a:endParaRPr lang="en-GB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B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816400"/>
                  </a:ext>
                </a:extLst>
              </a:tr>
              <a:tr h="48352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Learning Disability 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My care is centered around my needs, and I am listened to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are enough staff with the right skills available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B5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can get the care I need to look after my general health and wellbeing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71185"/>
                  </a:ext>
                </a:extLst>
              </a:tr>
              <a:tr h="69775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LGBTQ+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can get the care I need to look after my general health and wellbeing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are enough staff with the right skills available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B5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am treated in a fair and inclusive way, irrespective of who I am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63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700349"/>
                  </a:ext>
                </a:extLst>
              </a:tr>
              <a:tr h="69775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1" i="0" u="none" strike="noStrike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Mental Health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 can get the care I need to look after my general health and wellbeing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My care is centered around my needs, and I am listened to</a:t>
                      </a:r>
                      <a:endParaRPr lang="en-GB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3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There are enough staff with the right skills available</a:t>
                      </a:r>
                      <a:endParaRPr lang="en-GB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2" marR="81902" marT="113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B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961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CD0267-94FD-7419-F00E-714E24CEB24B}"/>
              </a:ext>
            </a:extLst>
          </p:cNvPr>
          <p:cNvSpPr txBox="1"/>
          <p:nvPr/>
        </p:nvSpPr>
        <p:spPr>
          <a:xfrm>
            <a:off x="273213" y="168494"/>
            <a:ext cx="112279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000" b="1" dirty="0">
                <a:solidFill>
                  <a:srgbClr val="002060"/>
                </a:solidFill>
                <a:latin typeface="+mj-lt"/>
                <a:ea typeface="Poppins" panose="00000500000000000000" pitchFamily="2" charset="0"/>
                <a:cs typeface="Poppins" panose="00000500000000000000" pitchFamily="2" charset="0"/>
              </a:rPr>
              <a:t>What is most important to some of our demographically targeted communities?</a:t>
            </a:r>
          </a:p>
        </p:txBody>
      </p:sp>
    </p:spTree>
    <p:extLst>
      <p:ext uri="{BB962C8B-B14F-4D97-AF65-F5344CB8AC3E}">
        <p14:creationId xmlns:p14="http://schemas.microsoft.com/office/powerpoint/2010/main" val="378089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Thoughts on our NHS">
            <a:hlinkClick r:id="" action="ppaction://media"/>
            <a:extLst>
              <a:ext uri="{FF2B5EF4-FFF2-40B4-BE49-F238E27FC236}">
                <a16:creationId xmlns:a16="http://schemas.microsoft.com/office/drawing/2014/main" id="{44085408-500B-1C36-817F-41841201FDF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91294" y="2195689"/>
            <a:ext cx="5809408" cy="3279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13FACE-0834-CFC2-3215-7512C0ECF0E8}"/>
              </a:ext>
            </a:extLst>
          </p:cNvPr>
          <p:cNvSpPr txBox="1"/>
          <p:nvPr/>
        </p:nvSpPr>
        <p:spPr>
          <a:xfrm>
            <a:off x="350938" y="1115505"/>
            <a:ext cx="114901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2060"/>
                </a:solidFill>
                <a:latin typeface="+mj-lt"/>
                <a:ea typeface="Poppins" panose="00000500000000000000" pitchFamily="2" charset="0"/>
                <a:cs typeface="Poppins" panose="00000500000000000000" pitchFamily="2" charset="0"/>
              </a:rPr>
              <a:t>We spoke to a group of young people, from Hull, North Yorkshire and York, to get their thoughts on our NHS… </a:t>
            </a:r>
          </a:p>
        </p:txBody>
      </p:sp>
    </p:spTree>
    <p:extLst>
      <p:ext uri="{BB962C8B-B14F-4D97-AF65-F5344CB8AC3E}">
        <p14:creationId xmlns:p14="http://schemas.microsoft.com/office/powerpoint/2010/main" val="82396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D2A0BDE-A175-4A11-8E91-F9A722563A32}" vid="{8AC18460-2919-4BDB-B83B-F77B7454919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045BEAF059948863A783D0AA8BD13" ma:contentTypeVersion="6" ma:contentTypeDescription="Create a new document." ma:contentTypeScope="" ma:versionID="50ed92e2f8f3a163c3c5e2caf84deedf">
  <xsd:schema xmlns:xsd="http://www.w3.org/2001/XMLSchema" xmlns:xs="http://www.w3.org/2001/XMLSchema" xmlns:p="http://schemas.microsoft.com/office/2006/metadata/properties" xmlns:ns2="ef2a12da-3daf-49af-a4d3-c423954ee261" xmlns:ns3="2086777f-5075-4c4e-98f6-b9a2cc14bbf4" targetNamespace="http://schemas.microsoft.com/office/2006/metadata/properties" ma:root="true" ma:fieldsID="185d290b80e51d20e15d2928318fff41" ns2:_="" ns3:_="">
    <xsd:import namespace="ef2a12da-3daf-49af-a4d3-c423954ee261"/>
    <xsd:import namespace="2086777f-5075-4c4e-98f6-b9a2cc14bb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a12da-3daf-49af-a4d3-c423954ee2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6777f-5075-4c4e-98f6-b9a2cc14bb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7DD42-09B5-431B-A3AD-81D29A6CDE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2a12da-3daf-49af-a4d3-c423954ee261"/>
    <ds:schemaRef ds:uri="2086777f-5075-4c4e-98f6-b9a2cc14bb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16E704-0D72-4559-959A-D2CC7EB0C1CB}">
  <ds:schemaRefs>
    <ds:schemaRef ds:uri="http://schemas.microsoft.com/office/2006/metadata/properties"/>
    <ds:schemaRef ds:uri="http://schemas.microsoft.com/office/infopath/2007/PartnerControls"/>
    <ds:schemaRef ds:uri="1365388d-8e0b-4df5-a0a3-cd102b49988e"/>
    <ds:schemaRef ds:uri="7cb28bcb-5466-4476-a895-31268313cc9e"/>
  </ds:schemaRefs>
</ds:datastoreItem>
</file>

<file path=customXml/itemProps3.xml><?xml version="1.0" encoding="utf-8"?>
<ds:datastoreItem xmlns:ds="http://schemas.openxmlformats.org/officeDocument/2006/customXml" ds:itemID="{4D95AE96-955C-4593-AE32-052C9BD80A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603</TotalTime>
  <Words>632</Words>
  <Application>Microsoft Office PowerPoint</Application>
  <PresentationFormat>Widescreen</PresentationFormat>
  <Paragraphs>72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Arial</vt:lpstr>
      <vt:lpstr>Poppins</vt:lpstr>
      <vt:lpstr>Office Theme</vt:lpstr>
      <vt:lpstr>Our NHS – the next chapter. We need to talk Interim report (as of 1 November and three weeks into the programme - data subject to change)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SYKES, Richard (NHS EAST RIDING OF YORKSHIRE CCG)</dc:creator>
  <cp:lastModifiedBy>HAZEBROEK, Anja (NHS HUMBER AND NORTH YORKSHIRE ICB - 02Y)</cp:lastModifiedBy>
  <cp:revision>69</cp:revision>
  <dcterms:created xsi:type="dcterms:W3CDTF">2022-03-28T10:14:50Z</dcterms:created>
  <dcterms:modified xsi:type="dcterms:W3CDTF">2024-11-04T16:43:47Z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0x0101008B1045BEAF059948863A783D0AA8BD13</vt:lpwstr>
  </property>
  <property fmtid="{D5CDD505-2E9C-101B-9397-08002B2CF9AE}" pid="3" name="MediaServiceImageTags">
    <vt:lpwstr/>
  </property>
</Properties>
</file>