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4066" r:id="rId2"/>
    <p:sldId id="275" r:id="rId3"/>
    <p:sldId id="4065" r:id="rId4"/>
    <p:sldId id="4067" r:id="rId5"/>
    <p:sldId id="4069" r:id="rId6"/>
    <p:sldId id="4071" r:id="rId7"/>
    <p:sldId id="4051" r:id="rId8"/>
    <p:sldId id="4063" r:id="rId9"/>
    <p:sldId id="4058" r:id="rId10"/>
    <p:sldId id="4060" r:id="rId11"/>
    <p:sldId id="4061" r:id="rId12"/>
    <p:sldId id="316" r:id="rId13"/>
    <p:sldId id="318" r:id="rId14"/>
    <p:sldId id="323" r:id="rId15"/>
    <p:sldId id="4064" r:id="rId16"/>
    <p:sldId id="4052" r:id="rId17"/>
    <p:sldId id="4062" r:id="rId18"/>
    <p:sldId id="40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CC0099"/>
    <a:srgbClr val="CCCCFF"/>
    <a:srgbClr val="CCE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1" autoAdjust="0"/>
    <p:restoredTop sz="94660"/>
  </p:normalViewPr>
  <p:slideViewPr>
    <p:cSldViewPr snapToGrid="0">
      <p:cViewPr varScale="1">
        <p:scale>
          <a:sx n="63" d="100"/>
          <a:sy n="63" d="100"/>
        </p:scale>
        <p:origin x="764" y="56"/>
      </p:cViewPr>
      <p:guideLst/>
    </p:cSldViewPr>
  </p:slideViewPr>
  <p:notesTextViewPr>
    <p:cViewPr>
      <p:scale>
        <a:sx n="1" d="1"/>
        <a:sy n="1" d="1"/>
      </p:scale>
      <p:origin x="0" y="0"/>
    </p:cViewPr>
  </p:notesTextViewPr>
  <p:sorterViewPr>
    <p:cViewPr>
      <p:scale>
        <a:sx n="100" d="100"/>
        <a:sy n="100" d="100"/>
      </p:scale>
      <p:origin x="0" y="-57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0DC252-6BE5-42A4-9AB6-15CE137B201B}"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GB"/>
        </a:p>
      </dgm:t>
    </dgm:pt>
    <dgm:pt modelId="{BCF3702C-5143-4ACB-8416-1B21DC07766F}">
      <dgm:prSet phldrT="[Text]"/>
      <dgm:spPr/>
      <dgm:t>
        <a:bodyPr/>
        <a:lstStyle/>
        <a:p>
          <a:r>
            <a:rPr lang="en-GB" dirty="0">
              <a:latin typeface="Arial" panose="020B0604020202020204" pitchFamily="34" charset="0"/>
              <a:cs typeface="Arial" panose="020B0604020202020204" pitchFamily="34" charset="0"/>
            </a:rPr>
            <a:t>The number of Children and Young People (CYP) aged 5-16years with a probable mental disorder rose from 11% in 2017 to 17% in 2021 and 19% in 2023 (all mental health conditions)</a:t>
          </a:r>
        </a:p>
      </dgm:t>
    </dgm:pt>
    <dgm:pt modelId="{F1DD6BA4-B921-4939-ABC4-007E47FA1A6E}" type="parTrans" cxnId="{4E8FFCAB-49FE-4A40-AB5D-6BCEE9981B42}">
      <dgm:prSet/>
      <dgm:spPr/>
      <dgm:t>
        <a:bodyPr/>
        <a:lstStyle/>
        <a:p>
          <a:endParaRPr lang="en-GB"/>
        </a:p>
      </dgm:t>
    </dgm:pt>
    <dgm:pt modelId="{3EF423A8-6763-48EC-968F-04DAAE100F49}" type="sibTrans" cxnId="{4E8FFCAB-49FE-4A40-AB5D-6BCEE9981B42}">
      <dgm:prSet/>
      <dgm:spPr/>
      <dgm:t>
        <a:bodyPr/>
        <a:lstStyle/>
        <a:p>
          <a:endParaRPr lang="en-GB" dirty="0"/>
        </a:p>
      </dgm:t>
    </dgm:pt>
    <dgm:pt modelId="{2E7C9953-CADC-4B60-8BFF-B88B9808F59B}">
      <dgm:prSet phldrT="[Text]"/>
      <dgm:spPr/>
      <dgm:t>
        <a:bodyPr/>
        <a:lstStyle/>
        <a:p>
          <a:r>
            <a:rPr lang="en-GB" dirty="0">
              <a:latin typeface="Arial" panose="020B0604020202020204" pitchFamily="34" charset="0"/>
              <a:cs typeface="Arial" panose="020B0604020202020204" pitchFamily="34" charset="0"/>
            </a:rPr>
            <a:t>The number of CYP requiring urgent treatment for an eating disorder almost doubled in 2020/21 compared to the year before</a:t>
          </a:r>
        </a:p>
      </dgm:t>
    </dgm:pt>
    <dgm:pt modelId="{0CFBC842-0A38-4DB1-895B-234331F133B4}" type="parTrans" cxnId="{319CAD71-76F2-4B04-9F5E-50236A86D7CE}">
      <dgm:prSet/>
      <dgm:spPr/>
      <dgm:t>
        <a:bodyPr/>
        <a:lstStyle/>
        <a:p>
          <a:endParaRPr lang="en-GB"/>
        </a:p>
      </dgm:t>
    </dgm:pt>
    <dgm:pt modelId="{2722C9F2-6380-49E3-9370-1AF47311D5EB}" type="sibTrans" cxnId="{319CAD71-76F2-4B04-9F5E-50236A86D7CE}">
      <dgm:prSet/>
      <dgm:spPr/>
      <dgm:t>
        <a:bodyPr/>
        <a:lstStyle/>
        <a:p>
          <a:endParaRPr lang="en-GB" dirty="0"/>
        </a:p>
      </dgm:t>
    </dgm:pt>
    <dgm:pt modelId="{25D6BC20-EBFB-484C-81FA-C72738737079}">
      <dgm:prSet phldrT="[Text]"/>
      <dgm:spPr/>
      <dgm:t>
        <a:bodyPr/>
        <a:lstStyle/>
        <a:p>
          <a:r>
            <a:rPr lang="en-GB" dirty="0">
              <a:latin typeface="Arial" panose="020B0604020202020204" pitchFamily="34" charset="0"/>
              <a:cs typeface="Arial" panose="020B0604020202020204" pitchFamily="34" charset="0"/>
            </a:rPr>
            <a:t>Referrals to CYP community mental health services continue to be higher than pre-pandemic 2019/20 levels and while access to services has increased, so have waiting times to first contact</a:t>
          </a:r>
        </a:p>
      </dgm:t>
    </dgm:pt>
    <dgm:pt modelId="{C358250C-A44A-4FE5-8780-56981F3C7419}" type="parTrans" cxnId="{B9B0EED9-A8E2-4660-9127-30501C2B2E93}">
      <dgm:prSet/>
      <dgm:spPr/>
      <dgm:t>
        <a:bodyPr/>
        <a:lstStyle/>
        <a:p>
          <a:endParaRPr lang="en-GB"/>
        </a:p>
      </dgm:t>
    </dgm:pt>
    <dgm:pt modelId="{317AC767-9301-427E-B655-A977D5CCB011}" type="sibTrans" cxnId="{B9B0EED9-A8E2-4660-9127-30501C2B2E93}">
      <dgm:prSet/>
      <dgm:spPr/>
      <dgm:t>
        <a:bodyPr/>
        <a:lstStyle/>
        <a:p>
          <a:endParaRPr lang="en-GB" dirty="0"/>
        </a:p>
      </dgm:t>
    </dgm:pt>
    <dgm:pt modelId="{DCB6E9B0-D85B-4DC7-963F-551FA5F612BB}">
      <dgm:prSet phldrT="[Text]"/>
      <dgm:spPr/>
      <dgm:t>
        <a:bodyPr/>
        <a:lstStyle/>
        <a:p>
          <a:r>
            <a:rPr lang="en-GB" dirty="0">
              <a:latin typeface="Arial" panose="020B0604020202020204" pitchFamily="34" charset="0"/>
              <a:cs typeface="Arial" panose="020B0604020202020204" pitchFamily="34" charset="0"/>
            </a:rPr>
            <a:t>The level of acuity at first presentation has also increased meaning often CYP need to remain in services longer to address their mental health issues</a:t>
          </a:r>
        </a:p>
      </dgm:t>
    </dgm:pt>
    <dgm:pt modelId="{685EFC6C-6FB3-400F-9FA8-CD48B422B013}" type="parTrans" cxnId="{CE22842D-4296-4C59-8AE3-3C1767D1C5B8}">
      <dgm:prSet/>
      <dgm:spPr/>
      <dgm:t>
        <a:bodyPr/>
        <a:lstStyle/>
        <a:p>
          <a:endParaRPr lang="en-GB"/>
        </a:p>
      </dgm:t>
    </dgm:pt>
    <dgm:pt modelId="{34396A7D-A8F9-4A3A-8F58-C412A1D8D794}" type="sibTrans" cxnId="{CE22842D-4296-4C59-8AE3-3C1767D1C5B8}">
      <dgm:prSet/>
      <dgm:spPr/>
      <dgm:t>
        <a:bodyPr/>
        <a:lstStyle/>
        <a:p>
          <a:endParaRPr lang="en-GB" dirty="0"/>
        </a:p>
      </dgm:t>
    </dgm:pt>
    <dgm:pt modelId="{15392977-60ED-48F0-A43F-D9269CA12F18}">
      <dgm:prSet phldrT="[Text]"/>
      <dgm:spPr/>
      <dgm:t>
        <a:bodyPr/>
        <a:lstStyle/>
        <a:p>
          <a:r>
            <a:rPr lang="en-GB" dirty="0">
              <a:latin typeface="Arial" panose="020B0604020202020204" pitchFamily="34" charset="0"/>
              <a:cs typeface="Arial" panose="020B0604020202020204" pitchFamily="34" charset="0"/>
            </a:rPr>
            <a:t>The prevalence of mental ill health is higher amongst vulnerable groups of CYP: e.g. LGBT, young carers, care leavers, neurodivergent, trauma and those living in areas of multiple deprivation</a:t>
          </a:r>
        </a:p>
      </dgm:t>
    </dgm:pt>
    <dgm:pt modelId="{CAE9D09D-B4E2-4545-8A89-E61C62F6E807}" type="parTrans" cxnId="{117591BE-B31C-46E7-B660-08F3329E830A}">
      <dgm:prSet/>
      <dgm:spPr/>
      <dgm:t>
        <a:bodyPr/>
        <a:lstStyle/>
        <a:p>
          <a:endParaRPr lang="en-GB"/>
        </a:p>
      </dgm:t>
    </dgm:pt>
    <dgm:pt modelId="{D4C97E68-6086-46DB-817C-0431A13279ED}" type="sibTrans" cxnId="{117591BE-B31C-46E7-B660-08F3329E830A}">
      <dgm:prSet/>
      <dgm:spPr/>
      <dgm:t>
        <a:bodyPr/>
        <a:lstStyle/>
        <a:p>
          <a:endParaRPr lang="en-GB" dirty="0"/>
        </a:p>
      </dgm:t>
    </dgm:pt>
    <dgm:pt modelId="{BF9A53BE-1721-4E98-8ED1-AF5E42EA5DDA}">
      <dgm:prSet phldrT="[Text]"/>
      <dgm:spPr/>
      <dgm:t>
        <a:bodyPr/>
        <a:lstStyle/>
        <a:p>
          <a:r>
            <a:rPr lang="en-GB" dirty="0">
              <a:latin typeface="Arial" panose="020B0604020202020204" pitchFamily="34" charset="0"/>
              <a:cs typeface="Arial" panose="020B0604020202020204" pitchFamily="34" charset="0"/>
            </a:rPr>
            <a:t>Based on current trends it is projected that CYP mental health problems will increase by 63% before 2030, unless action is taken to intervene early.</a:t>
          </a:r>
        </a:p>
      </dgm:t>
    </dgm:pt>
    <dgm:pt modelId="{72A9255C-066B-479B-9A54-DF76AEFEAF5E}" type="parTrans" cxnId="{D30E06E0-1F8C-4DF8-B8D3-1A70D86A36B0}">
      <dgm:prSet/>
      <dgm:spPr/>
      <dgm:t>
        <a:bodyPr/>
        <a:lstStyle/>
        <a:p>
          <a:endParaRPr lang="en-GB"/>
        </a:p>
      </dgm:t>
    </dgm:pt>
    <dgm:pt modelId="{98FD7540-CA0F-4975-8983-C44F083C9B89}" type="sibTrans" cxnId="{D30E06E0-1F8C-4DF8-B8D3-1A70D86A36B0}">
      <dgm:prSet/>
      <dgm:spPr/>
      <dgm:t>
        <a:bodyPr/>
        <a:lstStyle/>
        <a:p>
          <a:endParaRPr lang="en-GB"/>
        </a:p>
      </dgm:t>
    </dgm:pt>
    <dgm:pt modelId="{B374898B-4BE0-4527-9D23-76DFFA284B85}" type="pres">
      <dgm:prSet presAssocID="{EF0DC252-6BE5-42A4-9AB6-15CE137B201B}" presName="Name0" presStyleCnt="0">
        <dgm:presLayoutVars>
          <dgm:dir/>
          <dgm:resizeHandles val="exact"/>
        </dgm:presLayoutVars>
      </dgm:prSet>
      <dgm:spPr/>
    </dgm:pt>
    <dgm:pt modelId="{5F2A4857-B64A-4E61-A412-CE7BA53EF0C1}" type="pres">
      <dgm:prSet presAssocID="{BCF3702C-5143-4ACB-8416-1B21DC07766F}" presName="node" presStyleLbl="node1" presStyleIdx="0" presStyleCnt="6">
        <dgm:presLayoutVars>
          <dgm:bulletEnabled val="1"/>
        </dgm:presLayoutVars>
      </dgm:prSet>
      <dgm:spPr/>
    </dgm:pt>
    <dgm:pt modelId="{05EB57B6-14FB-4F7C-845E-F7FFBA4F7A72}" type="pres">
      <dgm:prSet presAssocID="{3EF423A8-6763-48EC-968F-04DAAE100F49}" presName="sibTrans" presStyleLbl="sibTrans1D1" presStyleIdx="0" presStyleCnt="5"/>
      <dgm:spPr/>
    </dgm:pt>
    <dgm:pt modelId="{FFBABB57-657C-466D-AE3B-D304C0FE42CC}" type="pres">
      <dgm:prSet presAssocID="{3EF423A8-6763-48EC-968F-04DAAE100F49}" presName="connectorText" presStyleLbl="sibTrans1D1" presStyleIdx="0" presStyleCnt="5"/>
      <dgm:spPr/>
    </dgm:pt>
    <dgm:pt modelId="{DDBC9FA8-F6AC-4251-8509-D92C4724BB7B}" type="pres">
      <dgm:prSet presAssocID="{2E7C9953-CADC-4B60-8BFF-B88B9808F59B}" presName="node" presStyleLbl="node1" presStyleIdx="1" presStyleCnt="6">
        <dgm:presLayoutVars>
          <dgm:bulletEnabled val="1"/>
        </dgm:presLayoutVars>
      </dgm:prSet>
      <dgm:spPr/>
    </dgm:pt>
    <dgm:pt modelId="{C71FFDFB-52C8-4955-8DE7-6569DFB8C5E6}" type="pres">
      <dgm:prSet presAssocID="{2722C9F2-6380-49E3-9370-1AF47311D5EB}" presName="sibTrans" presStyleLbl="sibTrans1D1" presStyleIdx="1" presStyleCnt="5"/>
      <dgm:spPr/>
    </dgm:pt>
    <dgm:pt modelId="{BFF081FE-720F-4D45-A6FE-6308679A3E58}" type="pres">
      <dgm:prSet presAssocID="{2722C9F2-6380-49E3-9370-1AF47311D5EB}" presName="connectorText" presStyleLbl="sibTrans1D1" presStyleIdx="1" presStyleCnt="5"/>
      <dgm:spPr/>
    </dgm:pt>
    <dgm:pt modelId="{0F2D443F-0676-4C9C-975C-DBED2AD64152}" type="pres">
      <dgm:prSet presAssocID="{25D6BC20-EBFB-484C-81FA-C72738737079}" presName="node" presStyleLbl="node1" presStyleIdx="2" presStyleCnt="6">
        <dgm:presLayoutVars>
          <dgm:bulletEnabled val="1"/>
        </dgm:presLayoutVars>
      </dgm:prSet>
      <dgm:spPr/>
    </dgm:pt>
    <dgm:pt modelId="{2D48BE75-A17E-46EC-BD52-2A288C854EC3}" type="pres">
      <dgm:prSet presAssocID="{317AC767-9301-427E-B655-A977D5CCB011}" presName="sibTrans" presStyleLbl="sibTrans1D1" presStyleIdx="2" presStyleCnt="5"/>
      <dgm:spPr/>
    </dgm:pt>
    <dgm:pt modelId="{95BDC7BF-C63E-4308-8FB7-FE1162CC62F9}" type="pres">
      <dgm:prSet presAssocID="{317AC767-9301-427E-B655-A977D5CCB011}" presName="connectorText" presStyleLbl="sibTrans1D1" presStyleIdx="2" presStyleCnt="5"/>
      <dgm:spPr/>
    </dgm:pt>
    <dgm:pt modelId="{C993B627-92FD-4159-93E4-6E0B0237A72A}" type="pres">
      <dgm:prSet presAssocID="{DCB6E9B0-D85B-4DC7-963F-551FA5F612BB}" presName="node" presStyleLbl="node1" presStyleIdx="3" presStyleCnt="6" custScaleY="122227">
        <dgm:presLayoutVars>
          <dgm:bulletEnabled val="1"/>
        </dgm:presLayoutVars>
      </dgm:prSet>
      <dgm:spPr/>
    </dgm:pt>
    <dgm:pt modelId="{8BA7A818-CC9E-4041-A047-D28419371EA4}" type="pres">
      <dgm:prSet presAssocID="{34396A7D-A8F9-4A3A-8F58-C412A1D8D794}" presName="sibTrans" presStyleLbl="sibTrans1D1" presStyleIdx="3" presStyleCnt="5"/>
      <dgm:spPr/>
    </dgm:pt>
    <dgm:pt modelId="{67985CFD-F873-440F-94A1-C8A35AF3745C}" type="pres">
      <dgm:prSet presAssocID="{34396A7D-A8F9-4A3A-8F58-C412A1D8D794}" presName="connectorText" presStyleLbl="sibTrans1D1" presStyleIdx="3" presStyleCnt="5"/>
      <dgm:spPr/>
    </dgm:pt>
    <dgm:pt modelId="{AF53EF9C-B9EF-4071-BBBB-C96F41BA1A2E}" type="pres">
      <dgm:prSet presAssocID="{15392977-60ED-48F0-A43F-D9269CA12F18}" presName="node" presStyleLbl="node1" presStyleIdx="4" presStyleCnt="6" custScaleY="122227">
        <dgm:presLayoutVars>
          <dgm:bulletEnabled val="1"/>
        </dgm:presLayoutVars>
      </dgm:prSet>
      <dgm:spPr/>
    </dgm:pt>
    <dgm:pt modelId="{F90D2DD3-9DA2-4E33-B919-E08CED51AEF6}" type="pres">
      <dgm:prSet presAssocID="{D4C97E68-6086-46DB-817C-0431A13279ED}" presName="sibTrans" presStyleLbl="sibTrans1D1" presStyleIdx="4" presStyleCnt="5"/>
      <dgm:spPr/>
    </dgm:pt>
    <dgm:pt modelId="{C59FF5DE-05B3-437B-9172-A9ED7EA7F253}" type="pres">
      <dgm:prSet presAssocID="{D4C97E68-6086-46DB-817C-0431A13279ED}" presName="connectorText" presStyleLbl="sibTrans1D1" presStyleIdx="4" presStyleCnt="5"/>
      <dgm:spPr/>
    </dgm:pt>
    <dgm:pt modelId="{5ECDE8B4-AE91-4693-AE96-900878736310}" type="pres">
      <dgm:prSet presAssocID="{BF9A53BE-1721-4E98-8ED1-AF5E42EA5DDA}" presName="node" presStyleLbl="node1" presStyleIdx="5" presStyleCnt="6" custScaleY="122227">
        <dgm:presLayoutVars>
          <dgm:bulletEnabled val="1"/>
        </dgm:presLayoutVars>
      </dgm:prSet>
      <dgm:spPr/>
    </dgm:pt>
  </dgm:ptLst>
  <dgm:cxnLst>
    <dgm:cxn modelId="{4D50B206-FA3A-4DA1-A6CF-360D8C6440A8}" type="presOf" srcId="{D4C97E68-6086-46DB-817C-0431A13279ED}" destId="{F90D2DD3-9DA2-4E33-B919-E08CED51AEF6}" srcOrd="0" destOrd="0" presId="urn:microsoft.com/office/officeart/2016/7/layout/RepeatingBendingProcessNew"/>
    <dgm:cxn modelId="{31FE7918-09B3-4255-AA5A-694CE27951DE}" type="presOf" srcId="{25D6BC20-EBFB-484C-81FA-C72738737079}" destId="{0F2D443F-0676-4C9C-975C-DBED2AD64152}" srcOrd="0" destOrd="0" presId="urn:microsoft.com/office/officeart/2016/7/layout/RepeatingBendingProcessNew"/>
    <dgm:cxn modelId="{CE22842D-4296-4C59-8AE3-3C1767D1C5B8}" srcId="{EF0DC252-6BE5-42A4-9AB6-15CE137B201B}" destId="{DCB6E9B0-D85B-4DC7-963F-551FA5F612BB}" srcOrd="3" destOrd="0" parTransId="{685EFC6C-6FB3-400F-9FA8-CD48B422B013}" sibTransId="{34396A7D-A8F9-4A3A-8F58-C412A1D8D794}"/>
    <dgm:cxn modelId="{EB765932-BCA9-4B59-9C04-EEBD19609467}" type="presOf" srcId="{2E7C9953-CADC-4B60-8BFF-B88B9808F59B}" destId="{DDBC9FA8-F6AC-4251-8509-D92C4724BB7B}" srcOrd="0" destOrd="0" presId="urn:microsoft.com/office/officeart/2016/7/layout/RepeatingBendingProcessNew"/>
    <dgm:cxn modelId="{885A604A-01CE-4D03-94A6-46C3BD163059}" type="presOf" srcId="{2722C9F2-6380-49E3-9370-1AF47311D5EB}" destId="{C71FFDFB-52C8-4955-8DE7-6569DFB8C5E6}" srcOrd="0" destOrd="0" presId="urn:microsoft.com/office/officeart/2016/7/layout/RepeatingBendingProcessNew"/>
    <dgm:cxn modelId="{4B1CB16C-EB46-4DDA-8088-34C86F741742}" type="presOf" srcId="{EF0DC252-6BE5-42A4-9AB6-15CE137B201B}" destId="{B374898B-4BE0-4527-9D23-76DFFA284B85}" srcOrd="0" destOrd="0" presId="urn:microsoft.com/office/officeart/2016/7/layout/RepeatingBendingProcessNew"/>
    <dgm:cxn modelId="{486CB04E-AD57-4682-85A0-070638E53EB3}" type="presOf" srcId="{BCF3702C-5143-4ACB-8416-1B21DC07766F}" destId="{5F2A4857-B64A-4E61-A412-CE7BA53EF0C1}" srcOrd="0" destOrd="0" presId="urn:microsoft.com/office/officeart/2016/7/layout/RepeatingBendingProcessNew"/>
    <dgm:cxn modelId="{319CAD71-76F2-4B04-9F5E-50236A86D7CE}" srcId="{EF0DC252-6BE5-42A4-9AB6-15CE137B201B}" destId="{2E7C9953-CADC-4B60-8BFF-B88B9808F59B}" srcOrd="1" destOrd="0" parTransId="{0CFBC842-0A38-4DB1-895B-234331F133B4}" sibTransId="{2722C9F2-6380-49E3-9370-1AF47311D5EB}"/>
    <dgm:cxn modelId="{9A9ED558-F406-4BF9-9321-99D9971F05A9}" type="presOf" srcId="{2722C9F2-6380-49E3-9370-1AF47311D5EB}" destId="{BFF081FE-720F-4D45-A6FE-6308679A3E58}" srcOrd="1" destOrd="0" presId="urn:microsoft.com/office/officeart/2016/7/layout/RepeatingBendingProcessNew"/>
    <dgm:cxn modelId="{7C5FCA80-B40C-4520-8F91-3B6DEA328451}" type="presOf" srcId="{317AC767-9301-427E-B655-A977D5CCB011}" destId="{95BDC7BF-C63E-4308-8FB7-FE1162CC62F9}" srcOrd="1" destOrd="0" presId="urn:microsoft.com/office/officeart/2016/7/layout/RepeatingBendingProcessNew"/>
    <dgm:cxn modelId="{DAFF0C84-B9EC-4E89-A556-D2B26551D140}" type="presOf" srcId="{DCB6E9B0-D85B-4DC7-963F-551FA5F612BB}" destId="{C993B627-92FD-4159-93E4-6E0B0237A72A}" srcOrd="0" destOrd="0" presId="urn:microsoft.com/office/officeart/2016/7/layout/RepeatingBendingProcessNew"/>
    <dgm:cxn modelId="{6F628989-548B-4669-88F2-6B32DD8EE5E6}" type="presOf" srcId="{3EF423A8-6763-48EC-968F-04DAAE100F49}" destId="{FFBABB57-657C-466D-AE3B-D304C0FE42CC}" srcOrd="1" destOrd="0" presId="urn:microsoft.com/office/officeart/2016/7/layout/RepeatingBendingProcessNew"/>
    <dgm:cxn modelId="{B3208094-BD22-43FC-8956-9708D88FC56C}" type="presOf" srcId="{34396A7D-A8F9-4A3A-8F58-C412A1D8D794}" destId="{8BA7A818-CC9E-4041-A047-D28419371EA4}" srcOrd="0" destOrd="0" presId="urn:microsoft.com/office/officeart/2016/7/layout/RepeatingBendingProcessNew"/>
    <dgm:cxn modelId="{B98A3597-70E2-4248-AFC7-18FEE4EA2A78}" type="presOf" srcId="{34396A7D-A8F9-4A3A-8F58-C412A1D8D794}" destId="{67985CFD-F873-440F-94A1-C8A35AF3745C}" srcOrd="1" destOrd="0" presId="urn:microsoft.com/office/officeart/2016/7/layout/RepeatingBendingProcessNew"/>
    <dgm:cxn modelId="{4E8FFCAB-49FE-4A40-AB5D-6BCEE9981B42}" srcId="{EF0DC252-6BE5-42A4-9AB6-15CE137B201B}" destId="{BCF3702C-5143-4ACB-8416-1B21DC07766F}" srcOrd="0" destOrd="0" parTransId="{F1DD6BA4-B921-4939-ABC4-007E47FA1A6E}" sibTransId="{3EF423A8-6763-48EC-968F-04DAAE100F49}"/>
    <dgm:cxn modelId="{C04D15AD-9475-4A2F-8AC6-62DE2F666385}" type="presOf" srcId="{15392977-60ED-48F0-A43F-D9269CA12F18}" destId="{AF53EF9C-B9EF-4071-BBBB-C96F41BA1A2E}" srcOrd="0" destOrd="0" presId="urn:microsoft.com/office/officeart/2016/7/layout/RepeatingBendingProcessNew"/>
    <dgm:cxn modelId="{546AC7AE-E820-4AB5-B29F-409B21D76922}" type="presOf" srcId="{317AC767-9301-427E-B655-A977D5CCB011}" destId="{2D48BE75-A17E-46EC-BD52-2A288C854EC3}" srcOrd="0" destOrd="0" presId="urn:microsoft.com/office/officeart/2016/7/layout/RepeatingBendingProcessNew"/>
    <dgm:cxn modelId="{95FF9AAF-60C2-4A8A-BCF1-78C4847E038F}" type="presOf" srcId="{D4C97E68-6086-46DB-817C-0431A13279ED}" destId="{C59FF5DE-05B3-437B-9172-A9ED7EA7F253}" srcOrd="1" destOrd="0" presId="urn:microsoft.com/office/officeart/2016/7/layout/RepeatingBendingProcessNew"/>
    <dgm:cxn modelId="{9D89DFB1-D498-40A6-B488-8EC4AB3C7351}" type="presOf" srcId="{3EF423A8-6763-48EC-968F-04DAAE100F49}" destId="{05EB57B6-14FB-4F7C-845E-F7FFBA4F7A72}" srcOrd="0" destOrd="0" presId="urn:microsoft.com/office/officeart/2016/7/layout/RepeatingBendingProcessNew"/>
    <dgm:cxn modelId="{117591BE-B31C-46E7-B660-08F3329E830A}" srcId="{EF0DC252-6BE5-42A4-9AB6-15CE137B201B}" destId="{15392977-60ED-48F0-A43F-D9269CA12F18}" srcOrd="4" destOrd="0" parTransId="{CAE9D09D-B4E2-4545-8A89-E61C62F6E807}" sibTransId="{D4C97E68-6086-46DB-817C-0431A13279ED}"/>
    <dgm:cxn modelId="{B9B0EED9-A8E2-4660-9127-30501C2B2E93}" srcId="{EF0DC252-6BE5-42A4-9AB6-15CE137B201B}" destId="{25D6BC20-EBFB-484C-81FA-C72738737079}" srcOrd="2" destOrd="0" parTransId="{C358250C-A44A-4FE5-8780-56981F3C7419}" sibTransId="{317AC767-9301-427E-B655-A977D5CCB011}"/>
    <dgm:cxn modelId="{D30E06E0-1F8C-4DF8-B8D3-1A70D86A36B0}" srcId="{EF0DC252-6BE5-42A4-9AB6-15CE137B201B}" destId="{BF9A53BE-1721-4E98-8ED1-AF5E42EA5DDA}" srcOrd="5" destOrd="0" parTransId="{72A9255C-066B-479B-9A54-DF76AEFEAF5E}" sibTransId="{98FD7540-CA0F-4975-8983-C44F083C9B89}"/>
    <dgm:cxn modelId="{0033EAE9-3553-4A84-918C-F7F1F417BDFB}" type="presOf" srcId="{BF9A53BE-1721-4E98-8ED1-AF5E42EA5DDA}" destId="{5ECDE8B4-AE91-4693-AE96-900878736310}" srcOrd="0" destOrd="0" presId="urn:microsoft.com/office/officeart/2016/7/layout/RepeatingBendingProcessNew"/>
    <dgm:cxn modelId="{139FE095-BA1C-484D-865E-BEB03374132C}" type="presParOf" srcId="{B374898B-4BE0-4527-9D23-76DFFA284B85}" destId="{5F2A4857-B64A-4E61-A412-CE7BA53EF0C1}" srcOrd="0" destOrd="0" presId="urn:microsoft.com/office/officeart/2016/7/layout/RepeatingBendingProcessNew"/>
    <dgm:cxn modelId="{24E3D9C9-8C34-44F3-997D-D922603BB97B}" type="presParOf" srcId="{B374898B-4BE0-4527-9D23-76DFFA284B85}" destId="{05EB57B6-14FB-4F7C-845E-F7FFBA4F7A72}" srcOrd="1" destOrd="0" presId="urn:microsoft.com/office/officeart/2016/7/layout/RepeatingBendingProcessNew"/>
    <dgm:cxn modelId="{6C484E6D-ECF6-458F-BBFF-BA551A553AB1}" type="presParOf" srcId="{05EB57B6-14FB-4F7C-845E-F7FFBA4F7A72}" destId="{FFBABB57-657C-466D-AE3B-D304C0FE42CC}" srcOrd="0" destOrd="0" presId="urn:microsoft.com/office/officeart/2016/7/layout/RepeatingBendingProcessNew"/>
    <dgm:cxn modelId="{00E1E904-CAC3-43F3-884E-B1675B348E49}" type="presParOf" srcId="{B374898B-4BE0-4527-9D23-76DFFA284B85}" destId="{DDBC9FA8-F6AC-4251-8509-D92C4724BB7B}" srcOrd="2" destOrd="0" presId="urn:microsoft.com/office/officeart/2016/7/layout/RepeatingBendingProcessNew"/>
    <dgm:cxn modelId="{0AC75048-DE26-4EF8-A1BB-DE9F7626B740}" type="presParOf" srcId="{B374898B-4BE0-4527-9D23-76DFFA284B85}" destId="{C71FFDFB-52C8-4955-8DE7-6569DFB8C5E6}" srcOrd="3" destOrd="0" presId="urn:microsoft.com/office/officeart/2016/7/layout/RepeatingBendingProcessNew"/>
    <dgm:cxn modelId="{B6FD0B08-1FCF-4BD9-80DD-99E6309DB4FB}" type="presParOf" srcId="{C71FFDFB-52C8-4955-8DE7-6569DFB8C5E6}" destId="{BFF081FE-720F-4D45-A6FE-6308679A3E58}" srcOrd="0" destOrd="0" presId="urn:microsoft.com/office/officeart/2016/7/layout/RepeatingBendingProcessNew"/>
    <dgm:cxn modelId="{D0736170-423E-4306-A038-37536F9E84FD}" type="presParOf" srcId="{B374898B-4BE0-4527-9D23-76DFFA284B85}" destId="{0F2D443F-0676-4C9C-975C-DBED2AD64152}" srcOrd="4" destOrd="0" presId="urn:microsoft.com/office/officeart/2016/7/layout/RepeatingBendingProcessNew"/>
    <dgm:cxn modelId="{6B0EC949-F925-464E-B8D3-88492B46BA49}" type="presParOf" srcId="{B374898B-4BE0-4527-9D23-76DFFA284B85}" destId="{2D48BE75-A17E-46EC-BD52-2A288C854EC3}" srcOrd="5" destOrd="0" presId="urn:microsoft.com/office/officeart/2016/7/layout/RepeatingBendingProcessNew"/>
    <dgm:cxn modelId="{F6132D3D-EC00-42A6-8138-C0BD7199E6A0}" type="presParOf" srcId="{2D48BE75-A17E-46EC-BD52-2A288C854EC3}" destId="{95BDC7BF-C63E-4308-8FB7-FE1162CC62F9}" srcOrd="0" destOrd="0" presId="urn:microsoft.com/office/officeart/2016/7/layout/RepeatingBendingProcessNew"/>
    <dgm:cxn modelId="{2BB13BE3-F802-4E60-BF0E-B3CE2CA5A876}" type="presParOf" srcId="{B374898B-4BE0-4527-9D23-76DFFA284B85}" destId="{C993B627-92FD-4159-93E4-6E0B0237A72A}" srcOrd="6" destOrd="0" presId="urn:microsoft.com/office/officeart/2016/7/layout/RepeatingBendingProcessNew"/>
    <dgm:cxn modelId="{DF887951-4B38-48ED-B635-F3E86B621E6C}" type="presParOf" srcId="{B374898B-4BE0-4527-9D23-76DFFA284B85}" destId="{8BA7A818-CC9E-4041-A047-D28419371EA4}" srcOrd="7" destOrd="0" presId="urn:microsoft.com/office/officeart/2016/7/layout/RepeatingBendingProcessNew"/>
    <dgm:cxn modelId="{7ED73A00-D52B-4C75-ABF6-6B7F03329DC0}" type="presParOf" srcId="{8BA7A818-CC9E-4041-A047-D28419371EA4}" destId="{67985CFD-F873-440F-94A1-C8A35AF3745C}" srcOrd="0" destOrd="0" presId="urn:microsoft.com/office/officeart/2016/7/layout/RepeatingBendingProcessNew"/>
    <dgm:cxn modelId="{D7500E19-F4A2-47CC-9F2B-5C5C8D772E33}" type="presParOf" srcId="{B374898B-4BE0-4527-9D23-76DFFA284B85}" destId="{AF53EF9C-B9EF-4071-BBBB-C96F41BA1A2E}" srcOrd="8" destOrd="0" presId="urn:microsoft.com/office/officeart/2016/7/layout/RepeatingBendingProcessNew"/>
    <dgm:cxn modelId="{BDAB1267-49CB-43F7-A643-D79423EE22ED}" type="presParOf" srcId="{B374898B-4BE0-4527-9D23-76DFFA284B85}" destId="{F90D2DD3-9DA2-4E33-B919-E08CED51AEF6}" srcOrd="9" destOrd="0" presId="urn:microsoft.com/office/officeart/2016/7/layout/RepeatingBendingProcessNew"/>
    <dgm:cxn modelId="{D0593750-8864-4004-ACB2-726C8E3F14E8}" type="presParOf" srcId="{F90D2DD3-9DA2-4E33-B919-E08CED51AEF6}" destId="{C59FF5DE-05B3-437B-9172-A9ED7EA7F253}" srcOrd="0" destOrd="0" presId="urn:microsoft.com/office/officeart/2016/7/layout/RepeatingBendingProcessNew"/>
    <dgm:cxn modelId="{5E2B5492-9F37-4F21-838D-46F5402D2B93}" type="presParOf" srcId="{B374898B-4BE0-4527-9D23-76DFFA284B85}" destId="{5ECDE8B4-AE91-4693-AE96-900878736310}"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B57B6-14FB-4F7C-845E-F7FFBA4F7A72}">
      <dsp:nvSpPr>
        <dsp:cNvPr id="0" name=""/>
        <dsp:cNvSpPr/>
      </dsp:nvSpPr>
      <dsp:spPr>
        <a:xfrm>
          <a:off x="3040792" y="907191"/>
          <a:ext cx="667342" cy="91440"/>
        </a:xfrm>
        <a:custGeom>
          <a:avLst/>
          <a:gdLst/>
          <a:ahLst/>
          <a:cxnLst/>
          <a:rect l="0" t="0" r="0" b="0"/>
          <a:pathLst>
            <a:path>
              <a:moveTo>
                <a:pt x="0" y="45720"/>
              </a:moveTo>
              <a:lnTo>
                <a:pt x="6673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3357014" y="949421"/>
        <a:ext cx="34897" cy="6979"/>
      </dsp:txXfrm>
    </dsp:sp>
    <dsp:sp modelId="{5F2A4857-B64A-4E61-A412-CE7BA53EF0C1}">
      <dsp:nvSpPr>
        <dsp:cNvPr id="0" name=""/>
        <dsp:cNvSpPr/>
      </dsp:nvSpPr>
      <dsp:spPr>
        <a:xfrm>
          <a:off x="8061" y="42552"/>
          <a:ext cx="3034531" cy="18207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The number of Children and Young People (CYP) aged 5-16years with a probable mental disorder rose from 11% in 2017 to 17% in 2021 and 19% in 2023 (all mental health conditions)</a:t>
          </a:r>
        </a:p>
      </dsp:txBody>
      <dsp:txXfrm>
        <a:off x="8061" y="42552"/>
        <a:ext cx="3034531" cy="1820718"/>
      </dsp:txXfrm>
    </dsp:sp>
    <dsp:sp modelId="{C71FFDFB-52C8-4955-8DE7-6569DFB8C5E6}">
      <dsp:nvSpPr>
        <dsp:cNvPr id="0" name=""/>
        <dsp:cNvSpPr/>
      </dsp:nvSpPr>
      <dsp:spPr>
        <a:xfrm>
          <a:off x="6773265" y="907191"/>
          <a:ext cx="667342" cy="91440"/>
        </a:xfrm>
        <a:custGeom>
          <a:avLst/>
          <a:gdLst/>
          <a:ahLst/>
          <a:cxnLst/>
          <a:rect l="0" t="0" r="0" b="0"/>
          <a:pathLst>
            <a:path>
              <a:moveTo>
                <a:pt x="0" y="45720"/>
              </a:moveTo>
              <a:lnTo>
                <a:pt x="6673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7089488" y="949421"/>
        <a:ext cx="34897" cy="6979"/>
      </dsp:txXfrm>
    </dsp:sp>
    <dsp:sp modelId="{DDBC9FA8-F6AC-4251-8509-D92C4724BB7B}">
      <dsp:nvSpPr>
        <dsp:cNvPr id="0" name=""/>
        <dsp:cNvSpPr/>
      </dsp:nvSpPr>
      <dsp:spPr>
        <a:xfrm>
          <a:off x="3740534" y="42552"/>
          <a:ext cx="3034531" cy="18207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The number of CYP requiring urgent treatment for an eating disorder almost doubled in 2020/21 compared to the year before</a:t>
          </a:r>
        </a:p>
      </dsp:txBody>
      <dsp:txXfrm>
        <a:off x="3740534" y="42552"/>
        <a:ext cx="3034531" cy="1820718"/>
      </dsp:txXfrm>
    </dsp:sp>
    <dsp:sp modelId="{2D48BE75-A17E-46EC-BD52-2A288C854EC3}">
      <dsp:nvSpPr>
        <dsp:cNvPr id="0" name=""/>
        <dsp:cNvSpPr/>
      </dsp:nvSpPr>
      <dsp:spPr>
        <a:xfrm>
          <a:off x="1525326" y="1861470"/>
          <a:ext cx="7464946" cy="667342"/>
        </a:xfrm>
        <a:custGeom>
          <a:avLst/>
          <a:gdLst/>
          <a:ahLst/>
          <a:cxnLst/>
          <a:rect l="0" t="0" r="0" b="0"/>
          <a:pathLst>
            <a:path>
              <a:moveTo>
                <a:pt x="7464946" y="0"/>
              </a:moveTo>
              <a:lnTo>
                <a:pt x="7464946" y="350771"/>
              </a:lnTo>
              <a:lnTo>
                <a:pt x="0" y="350771"/>
              </a:lnTo>
              <a:lnTo>
                <a:pt x="0" y="667342"/>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5070362" y="2191652"/>
        <a:ext cx="374875" cy="6979"/>
      </dsp:txXfrm>
    </dsp:sp>
    <dsp:sp modelId="{0F2D443F-0676-4C9C-975C-DBED2AD64152}">
      <dsp:nvSpPr>
        <dsp:cNvPr id="0" name=""/>
        <dsp:cNvSpPr/>
      </dsp:nvSpPr>
      <dsp:spPr>
        <a:xfrm>
          <a:off x="7473007" y="42552"/>
          <a:ext cx="3034531" cy="18207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Referrals to CYP community mental health services continue to be higher than pre-pandemic 2019/20 levels and while access to services has increased, so have waiting times to first contact</a:t>
          </a:r>
        </a:p>
      </dsp:txBody>
      <dsp:txXfrm>
        <a:off x="7473007" y="42552"/>
        <a:ext cx="3034531" cy="1820718"/>
      </dsp:txXfrm>
    </dsp:sp>
    <dsp:sp modelId="{8BA7A818-CC9E-4041-A047-D28419371EA4}">
      <dsp:nvSpPr>
        <dsp:cNvPr id="0" name=""/>
        <dsp:cNvSpPr/>
      </dsp:nvSpPr>
      <dsp:spPr>
        <a:xfrm>
          <a:off x="3040792" y="3628197"/>
          <a:ext cx="667342" cy="91440"/>
        </a:xfrm>
        <a:custGeom>
          <a:avLst/>
          <a:gdLst/>
          <a:ahLst/>
          <a:cxnLst/>
          <a:rect l="0" t="0" r="0" b="0"/>
          <a:pathLst>
            <a:path>
              <a:moveTo>
                <a:pt x="0" y="45720"/>
              </a:moveTo>
              <a:lnTo>
                <a:pt x="6673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3357014" y="3670428"/>
        <a:ext cx="34897" cy="6979"/>
      </dsp:txXfrm>
    </dsp:sp>
    <dsp:sp modelId="{C993B627-92FD-4159-93E4-6E0B0237A72A}">
      <dsp:nvSpPr>
        <dsp:cNvPr id="0" name=""/>
        <dsp:cNvSpPr/>
      </dsp:nvSpPr>
      <dsp:spPr>
        <a:xfrm>
          <a:off x="8061" y="2561213"/>
          <a:ext cx="3034531" cy="22254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The level of acuity at first presentation has also increased meaning often CYP need to remain in services longer to address their mental health issues</a:t>
          </a:r>
        </a:p>
      </dsp:txBody>
      <dsp:txXfrm>
        <a:off x="8061" y="2561213"/>
        <a:ext cx="3034531" cy="2225409"/>
      </dsp:txXfrm>
    </dsp:sp>
    <dsp:sp modelId="{F90D2DD3-9DA2-4E33-B919-E08CED51AEF6}">
      <dsp:nvSpPr>
        <dsp:cNvPr id="0" name=""/>
        <dsp:cNvSpPr/>
      </dsp:nvSpPr>
      <dsp:spPr>
        <a:xfrm>
          <a:off x="6773265" y="3628197"/>
          <a:ext cx="667342" cy="91440"/>
        </a:xfrm>
        <a:custGeom>
          <a:avLst/>
          <a:gdLst/>
          <a:ahLst/>
          <a:cxnLst/>
          <a:rect l="0" t="0" r="0" b="0"/>
          <a:pathLst>
            <a:path>
              <a:moveTo>
                <a:pt x="0" y="45720"/>
              </a:moveTo>
              <a:lnTo>
                <a:pt x="6673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7089488" y="3670428"/>
        <a:ext cx="34897" cy="6979"/>
      </dsp:txXfrm>
    </dsp:sp>
    <dsp:sp modelId="{AF53EF9C-B9EF-4071-BBBB-C96F41BA1A2E}">
      <dsp:nvSpPr>
        <dsp:cNvPr id="0" name=""/>
        <dsp:cNvSpPr/>
      </dsp:nvSpPr>
      <dsp:spPr>
        <a:xfrm>
          <a:off x="3740534" y="2561213"/>
          <a:ext cx="3034531" cy="22254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The prevalence of mental ill health is higher amongst vulnerable groups of CYP: e.g. LGBT, young carers, care leavers, neurodivergent, trauma and those living in areas of multiple deprivation</a:t>
          </a:r>
        </a:p>
      </dsp:txBody>
      <dsp:txXfrm>
        <a:off x="3740534" y="2561213"/>
        <a:ext cx="3034531" cy="2225409"/>
      </dsp:txXfrm>
    </dsp:sp>
    <dsp:sp modelId="{5ECDE8B4-AE91-4693-AE96-900878736310}">
      <dsp:nvSpPr>
        <dsp:cNvPr id="0" name=""/>
        <dsp:cNvSpPr/>
      </dsp:nvSpPr>
      <dsp:spPr>
        <a:xfrm>
          <a:off x="7473007" y="2561213"/>
          <a:ext cx="3034531" cy="22254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Based on current trends it is projected that CYP mental health problems will increase by 63% before 2030, unless action is taken to intervene early.</a:t>
          </a:r>
        </a:p>
      </dsp:txBody>
      <dsp:txXfrm>
        <a:off x="7473007" y="2561213"/>
        <a:ext cx="3034531" cy="2225409"/>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69299B-FBAA-48F4-8774-02C193D42E44}" type="datetimeFigureOut">
              <a:rPr lang="en-GB" smtClean="0"/>
              <a:t>03/09/2024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B16E21-D84B-4AC2-AC89-4D6B04C4D9F9}" type="slidenum">
              <a:rPr lang="en-GB" smtClean="0"/>
              <a:t>‹#›</a:t>
            </a:fld>
            <a:endParaRPr lang="en-GB"/>
          </a:p>
        </p:txBody>
      </p:sp>
    </p:spTree>
    <p:extLst>
      <p:ext uri="{BB962C8B-B14F-4D97-AF65-F5344CB8AC3E}">
        <p14:creationId xmlns:p14="http://schemas.microsoft.com/office/powerpoint/2010/main" val="558892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Aimee introduce film</a:t>
            </a:r>
          </a:p>
        </p:txBody>
      </p:sp>
      <p:sp>
        <p:nvSpPr>
          <p:cNvPr id="4" name="Slide Number Placeholder 3"/>
          <p:cNvSpPr>
            <a:spLocks noGrp="1"/>
          </p:cNvSpPr>
          <p:nvPr>
            <p:ph type="sldNum" sz="quarter" idx="5"/>
          </p:nvPr>
        </p:nvSpPr>
        <p:spPr/>
        <p:txBody>
          <a:bodyPr/>
          <a:lstStyle/>
          <a:p>
            <a:fld id="{C5B16E21-D84B-4AC2-AC89-4D6B04C4D9F9}" type="slidenum">
              <a:rPr lang="en-GB" smtClean="0"/>
              <a:t>1</a:t>
            </a:fld>
            <a:endParaRPr lang="en-GB"/>
          </a:p>
        </p:txBody>
      </p:sp>
    </p:spTree>
    <p:extLst>
      <p:ext uri="{BB962C8B-B14F-4D97-AF65-F5344CB8AC3E}">
        <p14:creationId xmlns:p14="http://schemas.microsoft.com/office/powerpoint/2010/main" val="4112007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to show that we don’t just train people and leave them. We have the Communities of Practice and the Toolkit that Katy follows up with people. Also the get an invitation to the NHS Futures page where they can chare resources etc</a:t>
            </a:r>
          </a:p>
        </p:txBody>
      </p:sp>
      <p:sp>
        <p:nvSpPr>
          <p:cNvPr id="4" name="Slide Number Placeholder 3"/>
          <p:cNvSpPr>
            <a:spLocks noGrp="1"/>
          </p:cNvSpPr>
          <p:nvPr>
            <p:ph type="sldNum" sz="quarter" idx="5"/>
          </p:nvPr>
        </p:nvSpPr>
        <p:spPr/>
        <p:txBody>
          <a:bodyPr/>
          <a:lstStyle/>
          <a:p>
            <a:fld id="{C5B16E21-D84B-4AC2-AC89-4D6B04C4D9F9}" type="slidenum">
              <a:rPr lang="en-GB" smtClean="0"/>
              <a:t>11</a:t>
            </a:fld>
            <a:endParaRPr lang="en-GB"/>
          </a:p>
        </p:txBody>
      </p:sp>
    </p:spTree>
    <p:extLst>
      <p:ext uri="{BB962C8B-B14F-4D97-AF65-F5344CB8AC3E}">
        <p14:creationId xmlns:p14="http://schemas.microsoft.com/office/powerpoint/2010/main" val="2588222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a:extLst>
              <a:ext uri="{FF2B5EF4-FFF2-40B4-BE49-F238E27FC236}">
                <a16:creationId xmlns:a16="http://schemas.microsoft.com/office/drawing/2014/main" id="{3E6D2CBE-6DF2-4ADF-B172-1B01A523C1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8" name="Notes Placeholder 2">
            <a:extLst>
              <a:ext uri="{FF2B5EF4-FFF2-40B4-BE49-F238E27FC236}">
                <a16:creationId xmlns:a16="http://schemas.microsoft.com/office/drawing/2014/main" id="{E0B0451B-31E3-4E60-B0C6-44CA5891A0D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This is up to date data re the </a:t>
            </a:r>
            <a:r>
              <a:rPr lang="en-US" altLang="en-US" dirty="0" err="1"/>
              <a:t>Programme</a:t>
            </a:r>
            <a:r>
              <a:rPr lang="en-US" altLang="en-US" dirty="0"/>
              <a:t> KPIs after Quarter 1 2024-2025</a:t>
            </a:r>
          </a:p>
          <a:p>
            <a:pPr>
              <a:spcBef>
                <a:spcPct val="0"/>
              </a:spcBef>
            </a:pPr>
            <a:endParaRPr lang="en-US" altLang="en-US" dirty="0"/>
          </a:p>
        </p:txBody>
      </p:sp>
      <p:sp>
        <p:nvSpPr>
          <p:cNvPr id="9219" name="Slide Number Placeholder 3">
            <a:extLst>
              <a:ext uri="{FF2B5EF4-FFF2-40B4-BE49-F238E27FC236}">
                <a16:creationId xmlns:a16="http://schemas.microsoft.com/office/drawing/2014/main" id="{EDB2F7E7-AE00-47EF-86B0-F33F43654E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916F1F7-8006-485C-9FB7-088798309E2A}" type="slidenum">
              <a:rPr lang="en-US" altLang="en-US"/>
              <a:pPr fontAlgn="base">
                <a:spcBef>
                  <a:spcPct val="0"/>
                </a:spcBef>
                <a:spcAft>
                  <a:spcPct val="0"/>
                </a:spcAft>
              </a:pPr>
              <a:t>12</a:t>
            </a:fld>
            <a:endParaRPr lang="en-US" altLang="en-US"/>
          </a:p>
        </p:txBody>
      </p:sp>
    </p:spTree>
    <p:extLst>
      <p:ext uri="{BB962C8B-B14F-4D97-AF65-F5344CB8AC3E}">
        <p14:creationId xmlns:p14="http://schemas.microsoft.com/office/powerpoint/2010/main" val="3891872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a:extLst>
              <a:ext uri="{FF2B5EF4-FFF2-40B4-BE49-F238E27FC236}">
                <a16:creationId xmlns:a16="http://schemas.microsoft.com/office/drawing/2014/main" id="{3E6D2CBE-6DF2-4ADF-B172-1B01A523C1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8" name="Notes Placeholder 2">
            <a:extLst>
              <a:ext uri="{FF2B5EF4-FFF2-40B4-BE49-F238E27FC236}">
                <a16:creationId xmlns:a16="http://schemas.microsoft.com/office/drawing/2014/main" id="{E0B0451B-31E3-4E60-B0C6-44CA5891A0D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9219" name="Slide Number Placeholder 3">
            <a:extLst>
              <a:ext uri="{FF2B5EF4-FFF2-40B4-BE49-F238E27FC236}">
                <a16:creationId xmlns:a16="http://schemas.microsoft.com/office/drawing/2014/main" id="{EDB2F7E7-AE00-47EF-86B0-F33F43654E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916F1F7-8006-485C-9FB7-088798309E2A}" type="slidenum">
              <a:rPr lang="en-US" altLang="en-US"/>
              <a:pPr fontAlgn="base">
                <a:spcBef>
                  <a:spcPct val="0"/>
                </a:spcBef>
                <a:spcAft>
                  <a:spcPct val="0"/>
                </a:spcAft>
              </a:pPr>
              <a:t>13</a:t>
            </a:fld>
            <a:endParaRPr lang="en-US" altLang="en-US"/>
          </a:p>
        </p:txBody>
      </p:sp>
    </p:spTree>
    <p:extLst>
      <p:ext uri="{BB962C8B-B14F-4D97-AF65-F5344CB8AC3E}">
        <p14:creationId xmlns:p14="http://schemas.microsoft.com/office/powerpoint/2010/main" val="2012705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a:extLst>
              <a:ext uri="{FF2B5EF4-FFF2-40B4-BE49-F238E27FC236}">
                <a16:creationId xmlns:a16="http://schemas.microsoft.com/office/drawing/2014/main" id="{3E6D2CBE-6DF2-4ADF-B172-1B01A523C1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8" name="Notes Placeholder 2">
            <a:extLst>
              <a:ext uri="{FF2B5EF4-FFF2-40B4-BE49-F238E27FC236}">
                <a16:creationId xmlns:a16="http://schemas.microsoft.com/office/drawing/2014/main" id="{E0B0451B-31E3-4E60-B0C6-44CA5891A0D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This is up to date data re the Test and Learn Sites after Quarter 1 2024-2025</a:t>
            </a:r>
          </a:p>
        </p:txBody>
      </p:sp>
      <p:sp>
        <p:nvSpPr>
          <p:cNvPr id="9219" name="Slide Number Placeholder 3">
            <a:extLst>
              <a:ext uri="{FF2B5EF4-FFF2-40B4-BE49-F238E27FC236}">
                <a16:creationId xmlns:a16="http://schemas.microsoft.com/office/drawing/2014/main" id="{EDB2F7E7-AE00-47EF-86B0-F33F43654E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916F1F7-8006-485C-9FB7-088798309E2A}" type="slidenum">
              <a:rPr lang="en-US" altLang="en-US"/>
              <a:pPr fontAlgn="base">
                <a:spcBef>
                  <a:spcPct val="0"/>
                </a:spcBef>
                <a:spcAft>
                  <a:spcPct val="0"/>
                </a:spcAft>
              </a:pPr>
              <a:t>14</a:t>
            </a:fld>
            <a:endParaRPr lang="en-US" altLang="en-US"/>
          </a:p>
        </p:txBody>
      </p:sp>
    </p:spTree>
    <p:extLst>
      <p:ext uri="{BB962C8B-B14F-4D97-AF65-F5344CB8AC3E}">
        <p14:creationId xmlns:p14="http://schemas.microsoft.com/office/powerpoint/2010/main" val="277652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a:extLst>
              <a:ext uri="{FF2B5EF4-FFF2-40B4-BE49-F238E27FC236}">
                <a16:creationId xmlns:a16="http://schemas.microsoft.com/office/drawing/2014/main" id="{3E6D2CBE-6DF2-4ADF-B172-1B01A523C1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8" name="Notes Placeholder 2">
            <a:extLst>
              <a:ext uri="{FF2B5EF4-FFF2-40B4-BE49-F238E27FC236}">
                <a16:creationId xmlns:a16="http://schemas.microsoft.com/office/drawing/2014/main" id="{E0B0451B-31E3-4E60-B0C6-44CA5891A0D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9219" name="Slide Number Placeholder 3">
            <a:extLst>
              <a:ext uri="{FF2B5EF4-FFF2-40B4-BE49-F238E27FC236}">
                <a16:creationId xmlns:a16="http://schemas.microsoft.com/office/drawing/2014/main" id="{EDB2F7E7-AE00-47EF-86B0-F33F43654E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916F1F7-8006-485C-9FB7-088798309E2A}" type="slidenum">
              <a:rPr lang="en-US" altLang="en-US"/>
              <a:pPr fontAlgn="base">
                <a:spcBef>
                  <a:spcPct val="0"/>
                </a:spcBef>
                <a:spcAft>
                  <a:spcPct val="0"/>
                </a:spcAft>
              </a:pPr>
              <a:t>15</a:t>
            </a:fld>
            <a:endParaRPr lang="en-US" altLang="en-US"/>
          </a:p>
        </p:txBody>
      </p:sp>
    </p:spTree>
    <p:extLst>
      <p:ext uri="{BB962C8B-B14F-4D97-AF65-F5344CB8AC3E}">
        <p14:creationId xmlns:p14="http://schemas.microsoft.com/office/powerpoint/2010/main" val="3910529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a:extLst>
              <a:ext uri="{FF2B5EF4-FFF2-40B4-BE49-F238E27FC236}">
                <a16:creationId xmlns:a16="http://schemas.microsoft.com/office/drawing/2014/main" id="{3E6D2CBE-6DF2-4ADF-B172-1B01A523C1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8" name="Notes Placeholder 2">
            <a:extLst>
              <a:ext uri="{FF2B5EF4-FFF2-40B4-BE49-F238E27FC236}">
                <a16:creationId xmlns:a16="http://schemas.microsoft.com/office/drawing/2014/main" id="{E0B0451B-31E3-4E60-B0C6-44CA5891A0D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Our </a:t>
            </a:r>
            <a:r>
              <a:rPr lang="en-US" altLang="en-US"/>
              <a:t>main priorities </a:t>
            </a:r>
            <a:endParaRPr lang="en-US" altLang="en-US" dirty="0"/>
          </a:p>
        </p:txBody>
      </p:sp>
      <p:sp>
        <p:nvSpPr>
          <p:cNvPr id="9219" name="Slide Number Placeholder 3">
            <a:extLst>
              <a:ext uri="{FF2B5EF4-FFF2-40B4-BE49-F238E27FC236}">
                <a16:creationId xmlns:a16="http://schemas.microsoft.com/office/drawing/2014/main" id="{EDB2F7E7-AE00-47EF-86B0-F33F43654E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916F1F7-8006-485C-9FB7-088798309E2A}" type="slidenum">
              <a:rPr lang="en-US" altLang="en-US"/>
              <a:pPr fontAlgn="base">
                <a:spcBef>
                  <a:spcPct val="0"/>
                </a:spcBef>
                <a:spcAft>
                  <a:spcPct val="0"/>
                </a:spcAft>
              </a:pPr>
              <a:t>16</a:t>
            </a:fld>
            <a:endParaRPr lang="en-US" altLang="en-US"/>
          </a:p>
        </p:txBody>
      </p:sp>
    </p:spTree>
    <p:extLst>
      <p:ext uri="{BB962C8B-B14F-4D97-AF65-F5344CB8AC3E}">
        <p14:creationId xmlns:p14="http://schemas.microsoft.com/office/powerpoint/2010/main" val="3722043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a:extLst>
              <a:ext uri="{FF2B5EF4-FFF2-40B4-BE49-F238E27FC236}">
                <a16:creationId xmlns:a16="http://schemas.microsoft.com/office/drawing/2014/main" id="{3E6D2CBE-6DF2-4ADF-B172-1B01A523C1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8" name="Notes Placeholder 2">
            <a:extLst>
              <a:ext uri="{FF2B5EF4-FFF2-40B4-BE49-F238E27FC236}">
                <a16:creationId xmlns:a16="http://schemas.microsoft.com/office/drawing/2014/main" id="{E0B0451B-31E3-4E60-B0C6-44CA5891A0D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9219" name="Slide Number Placeholder 3">
            <a:extLst>
              <a:ext uri="{FF2B5EF4-FFF2-40B4-BE49-F238E27FC236}">
                <a16:creationId xmlns:a16="http://schemas.microsoft.com/office/drawing/2014/main" id="{EDB2F7E7-AE00-47EF-86B0-F33F43654E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916F1F7-8006-485C-9FB7-088798309E2A}" type="slidenum">
              <a:rPr lang="en-US" altLang="en-US"/>
              <a:pPr fontAlgn="base">
                <a:spcBef>
                  <a:spcPct val="0"/>
                </a:spcBef>
                <a:spcAft>
                  <a:spcPct val="0"/>
                </a:spcAft>
              </a:pPr>
              <a:t>17</a:t>
            </a:fld>
            <a:endParaRPr lang="en-US" altLang="en-US"/>
          </a:p>
        </p:txBody>
      </p:sp>
    </p:spTree>
    <p:extLst>
      <p:ext uri="{BB962C8B-B14F-4D97-AF65-F5344CB8AC3E}">
        <p14:creationId xmlns:p14="http://schemas.microsoft.com/office/powerpoint/2010/main" val="3461821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B16E21-D84B-4AC2-AC89-4D6B04C4D9F9}" type="slidenum">
              <a:rPr lang="en-GB" smtClean="0"/>
              <a:t>18</a:t>
            </a:fld>
            <a:endParaRPr lang="en-GB"/>
          </a:p>
        </p:txBody>
      </p:sp>
    </p:spTree>
    <p:extLst>
      <p:ext uri="{BB962C8B-B14F-4D97-AF65-F5344CB8AC3E}">
        <p14:creationId xmlns:p14="http://schemas.microsoft.com/office/powerpoint/2010/main" val="1063899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283232-7743-4447-B597-1318E283F4FB}" type="slidenum">
              <a:rPr lang="en-GB" smtClean="0"/>
              <a:t>2</a:t>
            </a:fld>
            <a:endParaRPr lang="en-GB" dirty="0"/>
          </a:p>
        </p:txBody>
      </p:sp>
    </p:spTree>
    <p:extLst>
      <p:ext uri="{BB962C8B-B14F-4D97-AF65-F5344CB8AC3E}">
        <p14:creationId xmlns:p14="http://schemas.microsoft.com/office/powerpoint/2010/main" val="1084496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Intros from Clair and Aimee</a:t>
            </a:r>
          </a:p>
        </p:txBody>
      </p:sp>
      <p:sp>
        <p:nvSpPr>
          <p:cNvPr id="4" name="Slide Number Placeholder 3"/>
          <p:cNvSpPr>
            <a:spLocks noGrp="1"/>
          </p:cNvSpPr>
          <p:nvPr>
            <p:ph type="sldNum" sz="quarter" idx="5"/>
          </p:nvPr>
        </p:nvSpPr>
        <p:spPr/>
        <p:txBody>
          <a:bodyPr/>
          <a:lstStyle/>
          <a:p>
            <a:fld id="{C5B16E21-D84B-4AC2-AC89-4D6B04C4D9F9}" type="slidenum">
              <a:rPr lang="en-GB" smtClean="0"/>
              <a:t>3</a:t>
            </a:fld>
            <a:endParaRPr lang="en-GB"/>
          </a:p>
        </p:txBody>
      </p:sp>
    </p:spTree>
    <p:extLst>
      <p:ext uri="{BB962C8B-B14F-4D97-AF65-F5344CB8AC3E}">
        <p14:creationId xmlns:p14="http://schemas.microsoft.com/office/powerpoint/2010/main" val="2965215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Aimee</a:t>
            </a:r>
          </a:p>
        </p:txBody>
      </p:sp>
      <p:sp>
        <p:nvSpPr>
          <p:cNvPr id="4" name="Slide Number Placeholder 3"/>
          <p:cNvSpPr>
            <a:spLocks noGrp="1"/>
          </p:cNvSpPr>
          <p:nvPr>
            <p:ph type="sldNum" sz="quarter" idx="5"/>
          </p:nvPr>
        </p:nvSpPr>
        <p:spPr/>
        <p:txBody>
          <a:bodyPr/>
          <a:lstStyle/>
          <a:p>
            <a:fld id="{C5B16E21-D84B-4AC2-AC89-4D6B04C4D9F9}" type="slidenum">
              <a:rPr lang="en-GB" smtClean="0"/>
              <a:t>4</a:t>
            </a:fld>
            <a:endParaRPr lang="en-GB"/>
          </a:p>
        </p:txBody>
      </p:sp>
    </p:spTree>
    <p:extLst>
      <p:ext uri="{BB962C8B-B14F-4D97-AF65-F5344CB8AC3E}">
        <p14:creationId xmlns:p14="http://schemas.microsoft.com/office/powerpoint/2010/main" val="4219116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Clair and Aimee</a:t>
            </a:r>
          </a:p>
        </p:txBody>
      </p:sp>
      <p:sp>
        <p:nvSpPr>
          <p:cNvPr id="4" name="Slide Number Placeholder 3"/>
          <p:cNvSpPr>
            <a:spLocks noGrp="1"/>
          </p:cNvSpPr>
          <p:nvPr>
            <p:ph type="sldNum" sz="quarter" idx="5"/>
          </p:nvPr>
        </p:nvSpPr>
        <p:spPr/>
        <p:txBody>
          <a:bodyPr/>
          <a:lstStyle/>
          <a:p>
            <a:fld id="{C5B16E21-D84B-4AC2-AC89-4D6B04C4D9F9}" type="slidenum">
              <a:rPr lang="en-GB" smtClean="0"/>
              <a:t>5</a:t>
            </a:fld>
            <a:endParaRPr lang="en-GB"/>
          </a:p>
        </p:txBody>
      </p:sp>
    </p:spTree>
    <p:extLst>
      <p:ext uri="{BB962C8B-B14F-4D97-AF65-F5344CB8AC3E}">
        <p14:creationId xmlns:p14="http://schemas.microsoft.com/office/powerpoint/2010/main" val="3122193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Clair and Aimee</a:t>
            </a:r>
          </a:p>
        </p:txBody>
      </p:sp>
      <p:sp>
        <p:nvSpPr>
          <p:cNvPr id="4" name="Slide Number Placeholder 3"/>
          <p:cNvSpPr>
            <a:spLocks noGrp="1"/>
          </p:cNvSpPr>
          <p:nvPr>
            <p:ph type="sldNum" sz="quarter" idx="5"/>
          </p:nvPr>
        </p:nvSpPr>
        <p:spPr/>
        <p:txBody>
          <a:bodyPr/>
          <a:lstStyle/>
          <a:p>
            <a:fld id="{C5B16E21-D84B-4AC2-AC89-4D6B04C4D9F9}" type="slidenum">
              <a:rPr lang="en-GB" smtClean="0"/>
              <a:t>6</a:t>
            </a:fld>
            <a:endParaRPr lang="en-GB"/>
          </a:p>
        </p:txBody>
      </p:sp>
    </p:spTree>
    <p:extLst>
      <p:ext uri="{BB962C8B-B14F-4D97-AF65-F5344CB8AC3E}">
        <p14:creationId xmlns:p14="http://schemas.microsoft.com/office/powerpoint/2010/main" val="170132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CYP are golden thread running through ICB strategy. CYP mental health and emotional wellbeing is one of the priorities of the ICB Childrens plan (in development by the Start Well Board. The priorities in the CYP plan reflect those in the HNY CYP MH Strategic plan.</a:t>
            </a:r>
          </a:p>
        </p:txBody>
      </p:sp>
      <p:sp>
        <p:nvSpPr>
          <p:cNvPr id="4" name="Slide Number Placeholder 3"/>
          <p:cNvSpPr>
            <a:spLocks noGrp="1"/>
          </p:cNvSpPr>
          <p:nvPr>
            <p:ph type="sldNum" sz="quarter" idx="5"/>
          </p:nvPr>
        </p:nvSpPr>
        <p:spPr/>
        <p:txBody>
          <a:bodyPr/>
          <a:lstStyle/>
          <a:p>
            <a:fld id="{C5B16E21-D84B-4AC2-AC89-4D6B04C4D9F9}" type="slidenum">
              <a:rPr lang="en-GB" smtClean="0"/>
              <a:t>8</a:t>
            </a:fld>
            <a:endParaRPr lang="en-GB"/>
          </a:p>
        </p:txBody>
      </p:sp>
    </p:spTree>
    <p:extLst>
      <p:ext uri="{BB962C8B-B14F-4D97-AF65-F5344CB8AC3E}">
        <p14:creationId xmlns:p14="http://schemas.microsoft.com/office/powerpoint/2010/main" val="86326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Shows an overview of the Programme – the 2 sides to it </a:t>
            </a:r>
            <a:r>
              <a:rPr lang="en-GB" dirty="0" err="1"/>
              <a:t>e.g</a:t>
            </a:r>
            <a:r>
              <a:rPr lang="en-GB" dirty="0"/>
              <a:t> Transformational Change and the Test and Learn Sites. Also shows the target cohort</a:t>
            </a:r>
          </a:p>
        </p:txBody>
      </p:sp>
      <p:sp>
        <p:nvSpPr>
          <p:cNvPr id="4" name="Slide Number Placeholder 3"/>
          <p:cNvSpPr>
            <a:spLocks noGrp="1"/>
          </p:cNvSpPr>
          <p:nvPr>
            <p:ph type="sldNum" sz="quarter" idx="5"/>
          </p:nvPr>
        </p:nvSpPr>
        <p:spPr/>
        <p:txBody>
          <a:bodyPr/>
          <a:lstStyle/>
          <a:p>
            <a:fld id="{C5B16E21-D84B-4AC2-AC89-4D6B04C4D9F9}" type="slidenum">
              <a:rPr lang="en-GB" smtClean="0"/>
              <a:t>9</a:t>
            </a:fld>
            <a:endParaRPr lang="en-GB"/>
          </a:p>
        </p:txBody>
      </p:sp>
    </p:spTree>
    <p:extLst>
      <p:ext uri="{BB962C8B-B14F-4D97-AF65-F5344CB8AC3E}">
        <p14:creationId xmlns:p14="http://schemas.microsoft.com/office/powerpoint/2010/main" val="1933403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about our training offer – latest numbers are on the KPI slides that follow </a:t>
            </a:r>
          </a:p>
        </p:txBody>
      </p:sp>
      <p:sp>
        <p:nvSpPr>
          <p:cNvPr id="4" name="Slide Number Placeholder 3"/>
          <p:cNvSpPr>
            <a:spLocks noGrp="1"/>
          </p:cNvSpPr>
          <p:nvPr>
            <p:ph type="sldNum" sz="quarter" idx="5"/>
          </p:nvPr>
        </p:nvSpPr>
        <p:spPr/>
        <p:txBody>
          <a:bodyPr/>
          <a:lstStyle/>
          <a:p>
            <a:fld id="{C5B16E21-D84B-4AC2-AC89-4D6B04C4D9F9}" type="slidenum">
              <a:rPr lang="en-GB" smtClean="0"/>
              <a:t>10</a:t>
            </a:fld>
            <a:endParaRPr lang="en-GB"/>
          </a:p>
        </p:txBody>
      </p:sp>
    </p:spTree>
    <p:extLst>
      <p:ext uri="{BB962C8B-B14F-4D97-AF65-F5344CB8AC3E}">
        <p14:creationId xmlns:p14="http://schemas.microsoft.com/office/powerpoint/2010/main" val="4227209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A06A9-B4A3-4914-B4DB-2112351543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95F2A27-A64B-4727-95FC-72BA998DB4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304B9BA-0D7F-4612-87FF-A71282CD533B}"/>
              </a:ext>
            </a:extLst>
          </p:cNvPr>
          <p:cNvSpPr>
            <a:spLocks noGrp="1"/>
          </p:cNvSpPr>
          <p:nvPr>
            <p:ph type="dt" sz="half" idx="10"/>
          </p:nvPr>
        </p:nvSpPr>
        <p:spPr/>
        <p:txBody>
          <a:bodyPr/>
          <a:lstStyle/>
          <a:p>
            <a:fld id="{C41885E9-FC46-453C-AAA5-E4F6A1FE202D}" type="datetimeFigureOut">
              <a:rPr lang="en-GB" smtClean="0"/>
              <a:t>03/09/2024</a:t>
            </a:fld>
            <a:endParaRPr lang="en-GB"/>
          </a:p>
        </p:txBody>
      </p:sp>
      <p:sp>
        <p:nvSpPr>
          <p:cNvPr id="5" name="Footer Placeholder 4">
            <a:extLst>
              <a:ext uri="{FF2B5EF4-FFF2-40B4-BE49-F238E27FC236}">
                <a16:creationId xmlns:a16="http://schemas.microsoft.com/office/drawing/2014/main" id="{0F85A9CB-0E70-415D-8E0B-C93D839208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796B3A-2D9D-4C5B-BA47-6FE1D116087F}"/>
              </a:ext>
            </a:extLst>
          </p:cNvPr>
          <p:cNvSpPr>
            <a:spLocks noGrp="1"/>
          </p:cNvSpPr>
          <p:nvPr>
            <p:ph type="sldNum" sz="quarter" idx="12"/>
          </p:nvPr>
        </p:nvSpPr>
        <p:spPr/>
        <p:txBody>
          <a:bodyPr/>
          <a:lstStyle/>
          <a:p>
            <a:fld id="{281FD246-CD0B-4C69-B2F3-F969F284B377}" type="slidenum">
              <a:rPr lang="en-GB" smtClean="0"/>
              <a:t>‹#›</a:t>
            </a:fld>
            <a:endParaRPr lang="en-GB"/>
          </a:p>
        </p:txBody>
      </p:sp>
    </p:spTree>
    <p:extLst>
      <p:ext uri="{BB962C8B-B14F-4D97-AF65-F5344CB8AC3E}">
        <p14:creationId xmlns:p14="http://schemas.microsoft.com/office/powerpoint/2010/main" val="3685447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970A8-D116-4FA4-A6C8-3763EEE510D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F85903-8EF8-4D95-99FD-A1070A6A6F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C5D004-324B-4415-AA84-58562828CBBF}"/>
              </a:ext>
            </a:extLst>
          </p:cNvPr>
          <p:cNvSpPr>
            <a:spLocks noGrp="1"/>
          </p:cNvSpPr>
          <p:nvPr>
            <p:ph type="dt" sz="half" idx="10"/>
          </p:nvPr>
        </p:nvSpPr>
        <p:spPr/>
        <p:txBody>
          <a:bodyPr/>
          <a:lstStyle/>
          <a:p>
            <a:fld id="{C41885E9-FC46-453C-AAA5-E4F6A1FE202D}" type="datetimeFigureOut">
              <a:rPr lang="en-GB" smtClean="0"/>
              <a:t>03/09/2024</a:t>
            </a:fld>
            <a:endParaRPr lang="en-GB"/>
          </a:p>
        </p:txBody>
      </p:sp>
      <p:sp>
        <p:nvSpPr>
          <p:cNvPr id="5" name="Footer Placeholder 4">
            <a:extLst>
              <a:ext uri="{FF2B5EF4-FFF2-40B4-BE49-F238E27FC236}">
                <a16:creationId xmlns:a16="http://schemas.microsoft.com/office/drawing/2014/main" id="{60958AEC-812B-4C0C-A776-DCDA1F516B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578F84-9210-4DB7-B67E-940375E8C0BF}"/>
              </a:ext>
            </a:extLst>
          </p:cNvPr>
          <p:cNvSpPr>
            <a:spLocks noGrp="1"/>
          </p:cNvSpPr>
          <p:nvPr>
            <p:ph type="sldNum" sz="quarter" idx="12"/>
          </p:nvPr>
        </p:nvSpPr>
        <p:spPr/>
        <p:txBody>
          <a:bodyPr/>
          <a:lstStyle/>
          <a:p>
            <a:fld id="{281FD246-CD0B-4C69-B2F3-F969F284B377}" type="slidenum">
              <a:rPr lang="en-GB" smtClean="0"/>
              <a:t>‹#›</a:t>
            </a:fld>
            <a:endParaRPr lang="en-GB"/>
          </a:p>
        </p:txBody>
      </p:sp>
    </p:spTree>
    <p:extLst>
      <p:ext uri="{BB962C8B-B14F-4D97-AF65-F5344CB8AC3E}">
        <p14:creationId xmlns:p14="http://schemas.microsoft.com/office/powerpoint/2010/main" val="1059618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E83941-1C32-4E0B-853D-DABA3C59842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6BA3010-FA9E-4F1B-BF6E-27E806AF39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C96EB7-0C9A-4B5F-8F86-7F50870FD4A4}"/>
              </a:ext>
            </a:extLst>
          </p:cNvPr>
          <p:cNvSpPr>
            <a:spLocks noGrp="1"/>
          </p:cNvSpPr>
          <p:nvPr>
            <p:ph type="dt" sz="half" idx="10"/>
          </p:nvPr>
        </p:nvSpPr>
        <p:spPr/>
        <p:txBody>
          <a:bodyPr/>
          <a:lstStyle/>
          <a:p>
            <a:fld id="{C41885E9-FC46-453C-AAA5-E4F6A1FE202D}" type="datetimeFigureOut">
              <a:rPr lang="en-GB" smtClean="0"/>
              <a:t>03/09/2024</a:t>
            </a:fld>
            <a:endParaRPr lang="en-GB"/>
          </a:p>
        </p:txBody>
      </p:sp>
      <p:sp>
        <p:nvSpPr>
          <p:cNvPr id="5" name="Footer Placeholder 4">
            <a:extLst>
              <a:ext uri="{FF2B5EF4-FFF2-40B4-BE49-F238E27FC236}">
                <a16:creationId xmlns:a16="http://schemas.microsoft.com/office/drawing/2014/main" id="{D739DCDA-4AB7-477D-A2DC-6EC1650319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EA3091-2B19-49CA-BE22-61EF3577B91B}"/>
              </a:ext>
            </a:extLst>
          </p:cNvPr>
          <p:cNvSpPr>
            <a:spLocks noGrp="1"/>
          </p:cNvSpPr>
          <p:nvPr>
            <p:ph type="sldNum" sz="quarter" idx="12"/>
          </p:nvPr>
        </p:nvSpPr>
        <p:spPr/>
        <p:txBody>
          <a:bodyPr/>
          <a:lstStyle/>
          <a:p>
            <a:fld id="{281FD246-CD0B-4C69-B2F3-F969F284B377}" type="slidenum">
              <a:rPr lang="en-GB" smtClean="0"/>
              <a:t>‹#›</a:t>
            </a:fld>
            <a:endParaRPr lang="en-GB"/>
          </a:p>
        </p:txBody>
      </p:sp>
    </p:spTree>
    <p:extLst>
      <p:ext uri="{BB962C8B-B14F-4D97-AF65-F5344CB8AC3E}">
        <p14:creationId xmlns:p14="http://schemas.microsoft.com/office/powerpoint/2010/main" val="1861337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8DD5-26A2-4A53-9D45-C142D48FFD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8BE10C-4F44-424D-95EA-22742923CD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40892F-7A3F-4B6A-ACA8-27C113926CD2}"/>
              </a:ext>
            </a:extLst>
          </p:cNvPr>
          <p:cNvSpPr>
            <a:spLocks noGrp="1"/>
          </p:cNvSpPr>
          <p:nvPr>
            <p:ph type="dt" sz="half" idx="10"/>
          </p:nvPr>
        </p:nvSpPr>
        <p:spPr/>
        <p:txBody>
          <a:bodyPr/>
          <a:lstStyle/>
          <a:p>
            <a:fld id="{C41885E9-FC46-453C-AAA5-E4F6A1FE202D}" type="datetimeFigureOut">
              <a:rPr lang="en-GB" smtClean="0"/>
              <a:t>03/09/2024</a:t>
            </a:fld>
            <a:endParaRPr lang="en-GB"/>
          </a:p>
        </p:txBody>
      </p:sp>
      <p:sp>
        <p:nvSpPr>
          <p:cNvPr id="5" name="Footer Placeholder 4">
            <a:extLst>
              <a:ext uri="{FF2B5EF4-FFF2-40B4-BE49-F238E27FC236}">
                <a16:creationId xmlns:a16="http://schemas.microsoft.com/office/drawing/2014/main" id="{3CC94239-2146-4825-876A-1ACDC6C1B0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C108A6-74B6-472B-A9C2-47FF59F12289}"/>
              </a:ext>
            </a:extLst>
          </p:cNvPr>
          <p:cNvSpPr>
            <a:spLocks noGrp="1"/>
          </p:cNvSpPr>
          <p:nvPr>
            <p:ph type="sldNum" sz="quarter" idx="12"/>
          </p:nvPr>
        </p:nvSpPr>
        <p:spPr/>
        <p:txBody>
          <a:bodyPr/>
          <a:lstStyle/>
          <a:p>
            <a:fld id="{281FD246-CD0B-4C69-B2F3-F969F284B377}" type="slidenum">
              <a:rPr lang="en-GB" smtClean="0"/>
              <a:t>‹#›</a:t>
            </a:fld>
            <a:endParaRPr lang="en-GB"/>
          </a:p>
        </p:txBody>
      </p:sp>
    </p:spTree>
    <p:extLst>
      <p:ext uri="{BB962C8B-B14F-4D97-AF65-F5344CB8AC3E}">
        <p14:creationId xmlns:p14="http://schemas.microsoft.com/office/powerpoint/2010/main" val="2395087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B3470-D2A4-44BB-AA52-EA2488645A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2E908D-9530-419F-B287-035814E7C2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2B78F1-3926-4500-A1D7-6118C4B9D0CA}"/>
              </a:ext>
            </a:extLst>
          </p:cNvPr>
          <p:cNvSpPr>
            <a:spLocks noGrp="1"/>
          </p:cNvSpPr>
          <p:nvPr>
            <p:ph type="dt" sz="half" idx="10"/>
          </p:nvPr>
        </p:nvSpPr>
        <p:spPr/>
        <p:txBody>
          <a:bodyPr/>
          <a:lstStyle/>
          <a:p>
            <a:fld id="{C41885E9-FC46-453C-AAA5-E4F6A1FE202D}" type="datetimeFigureOut">
              <a:rPr lang="en-GB" smtClean="0"/>
              <a:t>03/09/2024</a:t>
            </a:fld>
            <a:endParaRPr lang="en-GB"/>
          </a:p>
        </p:txBody>
      </p:sp>
      <p:sp>
        <p:nvSpPr>
          <p:cNvPr id="5" name="Footer Placeholder 4">
            <a:extLst>
              <a:ext uri="{FF2B5EF4-FFF2-40B4-BE49-F238E27FC236}">
                <a16:creationId xmlns:a16="http://schemas.microsoft.com/office/drawing/2014/main" id="{866E63A4-1DEC-41D3-8AFB-ADE8DAA157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60DC02-866B-49C7-B0C4-6BD3D4ED1475}"/>
              </a:ext>
            </a:extLst>
          </p:cNvPr>
          <p:cNvSpPr>
            <a:spLocks noGrp="1"/>
          </p:cNvSpPr>
          <p:nvPr>
            <p:ph type="sldNum" sz="quarter" idx="12"/>
          </p:nvPr>
        </p:nvSpPr>
        <p:spPr/>
        <p:txBody>
          <a:bodyPr/>
          <a:lstStyle/>
          <a:p>
            <a:fld id="{281FD246-CD0B-4C69-B2F3-F969F284B377}" type="slidenum">
              <a:rPr lang="en-GB" smtClean="0"/>
              <a:t>‹#›</a:t>
            </a:fld>
            <a:endParaRPr lang="en-GB"/>
          </a:p>
        </p:txBody>
      </p:sp>
    </p:spTree>
    <p:extLst>
      <p:ext uri="{BB962C8B-B14F-4D97-AF65-F5344CB8AC3E}">
        <p14:creationId xmlns:p14="http://schemas.microsoft.com/office/powerpoint/2010/main" val="3961957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3A9BE-BE5F-4F92-AB48-E5141599E2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60ADBE7-CE8F-48EC-881D-59AD65C214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22101E0-182E-48B6-99D5-8D07AEA516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3405D84-01C5-438B-99A9-07221AD8ABD7}"/>
              </a:ext>
            </a:extLst>
          </p:cNvPr>
          <p:cNvSpPr>
            <a:spLocks noGrp="1"/>
          </p:cNvSpPr>
          <p:nvPr>
            <p:ph type="dt" sz="half" idx="10"/>
          </p:nvPr>
        </p:nvSpPr>
        <p:spPr/>
        <p:txBody>
          <a:bodyPr/>
          <a:lstStyle/>
          <a:p>
            <a:fld id="{C41885E9-FC46-453C-AAA5-E4F6A1FE202D}" type="datetimeFigureOut">
              <a:rPr lang="en-GB" smtClean="0"/>
              <a:t>03/09/2024</a:t>
            </a:fld>
            <a:endParaRPr lang="en-GB"/>
          </a:p>
        </p:txBody>
      </p:sp>
      <p:sp>
        <p:nvSpPr>
          <p:cNvPr id="6" name="Footer Placeholder 5">
            <a:extLst>
              <a:ext uri="{FF2B5EF4-FFF2-40B4-BE49-F238E27FC236}">
                <a16:creationId xmlns:a16="http://schemas.microsoft.com/office/drawing/2014/main" id="{A0DF139A-B2F1-484A-9FBF-4027FE51BA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8C2FB3-93E3-45EC-9CC6-AF5FEEF54684}"/>
              </a:ext>
            </a:extLst>
          </p:cNvPr>
          <p:cNvSpPr>
            <a:spLocks noGrp="1"/>
          </p:cNvSpPr>
          <p:nvPr>
            <p:ph type="sldNum" sz="quarter" idx="12"/>
          </p:nvPr>
        </p:nvSpPr>
        <p:spPr/>
        <p:txBody>
          <a:bodyPr/>
          <a:lstStyle/>
          <a:p>
            <a:fld id="{281FD246-CD0B-4C69-B2F3-F969F284B377}" type="slidenum">
              <a:rPr lang="en-GB" smtClean="0"/>
              <a:t>‹#›</a:t>
            </a:fld>
            <a:endParaRPr lang="en-GB"/>
          </a:p>
        </p:txBody>
      </p:sp>
    </p:spTree>
    <p:extLst>
      <p:ext uri="{BB962C8B-B14F-4D97-AF65-F5344CB8AC3E}">
        <p14:creationId xmlns:p14="http://schemas.microsoft.com/office/powerpoint/2010/main" val="1128566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F9454-9C4B-4D9C-B6B9-A6A9465CB99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25FE96D-E590-4D4E-8A32-316DD554F8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E2A563-3F75-4458-9BFE-BBD60C90EA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19F259B-4D76-4470-A719-C9686D066D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173973-16A2-4DD0-9709-8E7A520767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2EED847-E03E-4AFC-B6C4-32BFC3B15F59}"/>
              </a:ext>
            </a:extLst>
          </p:cNvPr>
          <p:cNvSpPr>
            <a:spLocks noGrp="1"/>
          </p:cNvSpPr>
          <p:nvPr>
            <p:ph type="dt" sz="half" idx="10"/>
          </p:nvPr>
        </p:nvSpPr>
        <p:spPr/>
        <p:txBody>
          <a:bodyPr/>
          <a:lstStyle/>
          <a:p>
            <a:fld id="{C41885E9-FC46-453C-AAA5-E4F6A1FE202D}" type="datetimeFigureOut">
              <a:rPr lang="en-GB" smtClean="0"/>
              <a:t>03/09/2024</a:t>
            </a:fld>
            <a:endParaRPr lang="en-GB"/>
          </a:p>
        </p:txBody>
      </p:sp>
      <p:sp>
        <p:nvSpPr>
          <p:cNvPr id="8" name="Footer Placeholder 7">
            <a:extLst>
              <a:ext uri="{FF2B5EF4-FFF2-40B4-BE49-F238E27FC236}">
                <a16:creationId xmlns:a16="http://schemas.microsoft.com/office/drawing/2014/main" id="{CE01BA66-DE49-4560-BD97-1103A820ADF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D248B10-F178-4C81-914A-1359D88C59DC}"/>
              </a:ext>
            </a:extLst>
          </p:cNvPr>
          <p:cNvSpPr>
            <a:spLocks noGrp="1"/>
          </p:cNvSpPr>
          <p:nvPr>
            <p:ph type="sldNum" sz="quarter" idx="12"/>
          </p:nvPr>
        </p:nvSpPr>
        <p:spPr/>
        <p:txBody>
          <a:bodyPr/>
          <a:lstStyle/>
          <a:p>
            <a:fld id="{281FD246-CD0B-4C69-B2F3-F969F284B377}" type="slidenum">
              <a:rPr lang="en-GB" smtClean="0"/>
              <a:t>‹#›</a:t>
            </a:fld>
            <a:endParaRPr lang="en-GB"/>
          </a:p>
        </p:txBody>
      </p:sp>
    </p:spTree>
    <p:extLst>
      <p:ext uri="{BB962C8B-B14F-4D97-AF65-F5344CB8AC3E}">
        <p14:creationId xmlns:p14="http://schemas.microsoft.com/office/powerpoint/2010/main" val="193231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AA0B4-4701-4E4F-A056-407FB33AE46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E5A6805-CC6F-44A3-98B6-A2C83C0DD439}"/>
              </a:ext>
            </a:extLst>
          </p:cNvPr>
          <p:cNvSpPr>
            <a:spLocks noGrp="1"/>
          </p:cNvSpPr>
          <p:nvPr>
            <p:ph type="dt" sz="half" idx="10"/>
          </p:nvPr>
        </p:nvSpPr>
        <p:spPr/>
        <p:txBody>
          <a:bodyPr/>
          <a:lstStyle/>
          <a:p>
            <a:fld id="{C41885E9-FC46-453C-AAA5-E4F6A1FE202D}" type="datetimeFigureOut">
              <a:rPr lang="en-GB" smtClean="0"/>
              <a:t>03/09/2024</a:t>
            </a:fld>
            <a:endParaRPr lang="en-GB"/>
          </a:p>
        </p:txBody>
      </p:sp>
      <p:sp>
        <p:nvSpPr>
          <p:cNvPr id="4" name="Footer Placeholder 3">
            <a:extLst>
              <a:ext uri="{FF2B5EF4-FFF2-40B4-BE49-F238E27FC236}">
                <a16:creationId xmlns:a16="http://schemas.microsoft.com/office/drawing/2014/main" id="{C5A57299-08AF-40BF-9F0F-CBF15FAD134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8577DD-D97C-476D-9044-BA1D94A76B50}"/>
              </a:ext>
            </a:extLst>
          </p:cNvPr>
          <p:cNvSpPr>
            <a:spLocks noGrp="1"/>
          </p:cNvSpPr>
          <p:nvPr>
            <p:ph type="sldNum" sz="quarter" idx="12"/>
          </p:nvPr>
        </p:nvSpPr>
        <p:spPr/>
        <p:txBody>
          <a:bodyPr/>
          <a:lstStyle/>
          <a:p>
            <a:fld id="{281FD246-CD0B-4C69-B2F3-F969F284B377}" type="slidenum">
              <a:rPr lang="en-GB" smtClean="0"/>
              <a:t>‹#›</a:t>
            </a:fld>
            <a:endParaRPr lang="en-GB"/>
          </a:p>
        </p:txBody>
      </p:sp>
    </p:spTree>
    <p:extLst>
      <p:ext uri="{BB962C8B-B14F-4D97-AF65-F5344CB8AC3E}">
        <p14:creationId xmlns:p14="http://schemas.microsoft.com/office/powerpoint/2010/main" val="419550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7278E6-B542-483C-8E11-A6AD39AA55A9}"/>
              </a:ext>
            </a:extLst>
          </p:cNvPr>
          <p:cNvSpPr>
            <a:spLocks noGrp="1"/>
          </p:cNvSpPr>
          <p:nvPr>
            <p:ph type="dt" sz="half" idx="10"/>
          </p:nvPr>
        </p:nvSpPr>
        <p:spPr/>
        <p:txBody>
          <a:bodyPr/>
          <a:lstStyle/>
          <a:p>
            <a:fld id="{C41885E9-FC46-453C-AAA5-E4F6A1FE202D}" type="datetimeFigureOut">
              <a:rPr lang="en-GB" smtClean="0"/>
              <a:t>03/09/2024</a:t>
            </a:fld>
            <a:endParaRPr lang="en-GB"/>
          </a:p>
        </p:txBody>
      </p:sp>
      <p:sp>
        <p:nvSpPr>
          <p:cNvPr id="3" name="Footer Placeholder 2">
            <a:extLst>
              <a:ext uri="{FF2B5EF4-FFF2-40B4-BE49-F238E27FC236}">
                <a16:creationId xmlns:a16="http://schemas.microsoft.com/office/drawing/2014/main" id="{26A2C266-E43E-4C42-9264-9872844DEF7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BCFE5E8-8758-4B93-8DC7-2C659AE2C6E9}"/>
              </a:ext>
            </a:extLst>
          </p:cNvPr>
          <p:cNvSpPr>
            <a:spLocks noGrp="1"/>
          </p:cNvSpPr>
          <p:nvPr>
            <p:ph type="sldNum" sz="quarter" idx="12"/>
          </p:nvPr>
        </p:nvSpPr>
        <p:spPr/>
        <p:txBody>
          <a:bodyPr/>
          <a:lstStyle/>
          <a:p>
            <a:fld id="{281FD246-CD0B-4C69-B2F3-F969F284B377}" type="slidenum">
              <a:rPr lang="en-GB" smtClean="0"/>
              <a:t>‹#›</a:t>
            </a:fld>
            <a:endParaRPr lang="en-GB"/>
          </a:p>
        </p:txBody>
      </p:sp>
    </p:spTree>
    <p:extLst>
      <p:ext uri="{BB962C8B-B14F-4D97-AF65-F5344CB8AC3E}">
        <p14:creationId xmlns:p14="http://schemas.microsoft.com/office/powerpoint/2010/main" val="1884428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2ACA8-C9E0-4FF4-BFAA-B93FE8DFD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827ED2A-4C1B-4F11-AF2F-0E3F3E5CD1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5272B7F-39F2-4885-A1CC-DDCA1C4AC9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35469B-1A44-47E8-983D-18EEC8DFBABB}"/>
              </a:ext>
            </a:extLst>
          </p:cNvPr>
          <p:cNvSpPr>
            <a:spLocks noGrp="1"/>
          </p:cNvSpPr>
          <p:nvPr>
            <p:ph type="dt" sz="half" idx="10"/>
          </p:nvPr>
        </p:nvSpPr>
        <p:spPr/>
        <p:txBody>
          <a:bodyPr/>
          <a:lstStyle/>
          <a:p>
            <a:fld id="{C41885E9-FC46-453C-AAA5-E4F6A1FE202D}" type="datetimeFigureOut">
              <a:rPr lang="en-GB" smtClean="0"/>
              <a:t>03/09/2024</a:t>
            </a:fld>
            <a:endParaRPr lang="en-GB"/>
          </a:p>
        </p:txBody>
      </p:sp>
      <p:sp>
        <p:nvSpPr>
          <p:cNvPr id="6" name="Footer Placeholder 5">
            <a:extLst>
              <a:ext uri="{FF2B5EF4-FFF2-40B4-BE49-F238E27FC236}">
                <a16:creationId xmlns:a16="http://schemas.microsoft.com/office/drawing/2014/main" id="{3404D46C-996D-4578-BBA4-F63635C7B7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ED3966-7221-4767-90C1-F02CDECCC120}"/>
              </a:ext>
            </a:extLst>
          </p:cNvPr>
          <p:cNvSpPr>
            <a:spLocks noGrp="1"/>
          </p:cNvSpPr>
          <p:nvPr>
            <p:ph type="sldNum" sz="quarter" idx="12"/>
          </p:nvPr>
        </p:nvSpPr>
        <p:spPr/>
        <p:txBody>
          <a:bodyPr/>
          <a:lstStyle/>
          <a:p>
            <a:fld id="{281FD246-CD0B-4C69-B2F3-F969F284B377}" type="slidenum">
              <a:rPr lang="en-GB" smtClean="0"/>
              <a:t>‹#›</a:t>
            </a:fld>
            <a:endParaRPr lang="en-GB"/>
          </a:p>
        </p:txBody>
      </p:sp>
    </p:spTree>
    <p:extLst>
      <p:ext uri="{BB962C8B-B14F-4D97-AF65-F5344CB8AC3E}">
        <p14:creationId xmlns:p14="http://schemas.microsoft.com/office/powerpoint/2010/main" val="1156106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75D3C-AFB9-4561-A474-3AE44E500C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B8F07F8-C295-4C76-B351-76015BD886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A2E3D05-4751-44F4-94AA-9AF72C63FD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9A78CF-AC4B-4738-BE71-39715E06A639}"/>
              </a:ext>
            </a:extLst>
          </p:cNvPr>
          <p:cNvSpPr>
            <a:spLocks noGrp="1"/>
          </p:cNvSpPr>
          <p:nvPr>
            <p:ph type="dt" sz="half" idx="10"/>
          </p:nvPr>
        </p:nvSpPr>
        <p:spPr/>
        <p:txBody>
          <a:bodyPr/>
          <a:lstStyle/>
          <a:p>
            <a:fld id="{C41885E9-FC46-453C-AAA5-E4F6A1FE202D}" type="datetimeFigureOut">
              <a:rPr lang="en-GB" smtClean="0"/>
              <a:t>03/09/2024</a:t>
            </a:fld>
            <a:endParaRPr lang="en-GB"/>
          </a:p>
        </p:txBody>
      </p:sp>
      <p:sp>
        <p:nvSpPr>
          <p:cNvPr id="6" name="Footer Placeholder 5">
            <a:extLst>
              <a:ext uri="{FF2B5EF4-FFF2-40B4-BE49-F238E27FC236}">
                <a16:creationId xmlns:a16="http://schemas.microsoft.com/office/drawing/2014/main" id="{7917C34B-1491-40C8-BA24-08E2FA5F32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D314C5-39AD-4DCE-8D67-2108EDD3EEDC}"/>
              </a:ext>
            </a:extLst>
          </p:cNvPr>
          <p:cNvSpPr>
            <a:spLocks noGrp="1"/>
          </p:cNvSpPr>
          <p:nvPr>
            <p:ph type="sldNum" sz="quarter" idx="12"/>
          </p:nvPr>
        </p:nvSpPr>
        <p:spPr/>
        <p:txBody>
          <a:bodyPr/>
          <a:lstStyle/>
          <a:p>
            <a:fld id="{281FD246-CD0B-4C69-B2F3-F969F284B377}" type="slidenum">
              <a:rPr lang="en-GB" smtClean="0"/>
              <a:t>‹#›</a:t>
            </a:fld>
            <a:endParaRPr lang="en-GB"/>
          </a:p>
        </p:txBody>
      </p:sp>
    </p:spTree>
    <p:extLst>
      <p:ext uri="{BB962C8B-B14F-4D97-AF65-F5344CB8AC3E}">
        <p14:creationId xmlns:p14="http://schemas.microsoft.com/office/powerpoint/2010/main" val="2834605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2F1649-9339-4A74-A1AE-0E581644CA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BB0B05-BA25-4BB0-9C42-FD4E4DB04D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4D56D6-62F8-40F1-A8F6-C337CEDA5C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1885E9-FC46-453C-AAA5-E4F6A1FE202D}" type="datetimeFigureOut">
              <a:rPr lang="en-GB" smtClean="0"/>
              <a:t>03/09/2024</a:t>
            </a:fld>
            <a:endParaRPr lang="en-GB"/>
          </a:p>
        </p:txBody>
      </p:sp>
      <p:sp>
        <p:nvSpPr>
          <p:cNvPr id="5" name="Footer Placeholder 4">
            <a:extLst>
              <a:ext uri="{FF2B5EF4-FFF2-40B4-BE49-F238E27FC236}">
                <a16:creationId xmlns:a16="http://schemas.microsoft.com/office/drawing/2014/main" id="{BEFC195E-FE83-47DD-A748-B916438296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D8B84B8-2455-4EA1-BE52-A68BE3637A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1FD246-CD0B-4C69-B2F3-F969F284B377}" type="slidenum">
              <a:rPr lang="en-GB" smtClean="0"/>
              <a:t>‹#›</a:t>
            </a:fld>
            <a:endParaRPr lang="en-GB"/>
          </a:p>
        </p:txBody>
      </p:sp>
    </p:spTree>
    <p:extLst>
      <p:ext uri="{BB962C8B-B14F-4D97-AF65-F5344CB8AC3E}">
        <p14:creationId xmlns:p14="http://schemas.microsoft.com/office/powerpoint/2010/main" val="1596647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gbr01.safelinks.protection.outlook.com/?url=https%3A%2F%2Fapp.frame.io%2Freviews%2F65e449b6-b00d-4c22-a399-d3a8b650e8fe%2F03286dd3-d588-4ecf-aad5-edc14ce68479&amp;data=05%7C02%7Cdebbie.wilson25%40nhs.net%7Ced83b5e1484e4962150908dcc8e7b85c%7C37c354b285b047f5b22207b48d774ee3%7C0%7C0%7C638606144752388660%7CUnknown%7CTWFpbGZsb3d8eyJWIjoiMC4wLjAwMDAiLCJQIjoiV2luMzIiLCJBTiI6Ik1haWwiLCJXVCI6Mn0%3D%7C0%7C%7C%7C&amp;sdata=z20d3Cwxa4QMkpde1Eh69EBFvAn4FY5BMffBDRAqKr4%3D&amp;reserved=0" TargetMode="External"/><Relationship Id="rId5" Type="http://schemas.openxmlformats.org/officeDocument/2006/relationships/hyperlink" Target="https://gbr01.safelinks.protection.outlook.com/?url=https%3A%2F%2Fhumberandnorthyorkshire.org.uk%2Fchildren-and-young-peoples-trauma-informed-care-programme%2F&amp;data=05%7C02%7Cgail.teasdale%40nhs.net%7Cc3e8348626bd4da967fa08dcc69ac600%7C37c354b285b047f5b22207b48d774ee3%7C0%7C0%7C638603615682300135%7CUnknown%7CTWFpbGZsb3d8eyJWIjoiMC4wLjAwMDAiLCJQIjoiV2luMzIiLCJBTiI6Ik1haWwiLCJXVCI6Mn0%3D%7C0%7C%7C%7C&amp;sdata=CYx6%2FQnR2fgpg3Qye3BwWXHcSUqdIjo0wRA0mjGTN5k%3D&amp;reserved=0"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2.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JZgONx79qxQ?feature=oembed" TargetMode="External"/><Relationship Id="rId6" Type="http://schemas.openxmlformats.org/officeDocument/2006/relationships/image" Target="../media/image15.jpe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Content Placeholder 4" descr="Background pattern&#10;&#10;Description automatically generated with medium confidence">
            <a:extLst>
              <a:ext uri="{FF2B5EF4-FFF2-40B4-BE49-F238E27FC236}">
                <a16:creationId xmlns:a16="http://schemas.microsoft.com/office/drawing/2014/main" id="{4C6449D8-1BAA-44E2-9827-529C3A62CC9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933" y="0"/>
            <a:ext cx="12190413" cy="6856413"/>
          </a:xfrm>
        </p:spPr>
      </p:pic>
      <p:sp>
        <p:nvSpPr>
          <p:cNvPr id="4098" name="Title 1">
            <a:extLst>
              <a:ext uri="{FF2B5EF4-FFF2-40B4-BE49-F238E27FC236}">
                <a16:creationId xmlns:a16="http://schemas.microsoft.com/office/drawing/2014/main" id="{A0121B20-FC1F-4435-B47D-1607CFD16E0F}"/>
              </a:ext>
            </a:extLst>
          </p:cNvPr>
          <p:cNvSpPr>
            <a:spLocks noGrp="1" noChangeArrowheads="1"/>
          </p:cNvSpPr>
          <p:nvPr>
            <p:ph type="title"/>
          </p:nvPr>
        </p:nvSpPr>
        <p:spPr>
          <a:xfrm>
            <a:off x="114650" y="3802818"/>
            <a:ext cx="11962700" cy="1325562"/>
          </a:xfrm>
        </p:spPr>
        <p:txBody>
          <a:bodyPr>
            <a:noAutofit/>
          </a:bodyPr>
          <a:lstStyle/>
          <a:p>
            <a:pPr algn="ctr"/>
            <a:br>
              <a:rPr lang="en-US" altLang="en-US" sz="4000" dirty="0">
                <a:solidFill>
                  <a:schemeClr val="bg1"/>
                </a:solidFill>
                <a:latin typeface="+mn-lt"/>
                <a:cs typeface="Arial" panose="020B0604020202020204" pitchFamily="34" charset="0"/>
              </a:rPr>
            </a:br>
            <a:br>
              <a:rPr lang="en-US" altLang="en-US" sz="2400" dirty="0">
                <a:solidFill>
                  <a:schemeClr val="bg1"/>
                </a:solidFill>
                <a:latin typeface="+mn-lt"/>
                <a:cs typeface="Arial" panose="020B0604020202020204" pitchFamily="34" charset="0"/>
              </a:rPr>
            </a:br>
            <a:br>
              <a:rPr lang="en-US" altLang="en-US" sz="2400" dirty="0">
                <a:solidFill>
                  <a:schemeClr val="bg1"/>
                </a:solidFill>
                <a:latin typeface="+mn-lt"/>
                <a:cs typeface="Arial" panose="020B0604020202020204" pitchFamily="34" charset="0"/>
              </a:rPr>
            </a:br>
            <a:br>
              <a:rPr lang="en-US" altLang="en-US" sz="2400" dirty="0">
                <a:solidFill>
                  <a:schemeClr val="bg1"/>
                </a:solidFill>
                <a:latin typeface="+mn-lt"/>
                <a:cs typeface="Arial" panose="020B0604020202020204" pitchFamily="34" charset="0"/>
              </a:rPr>
            </a:br>
            <a:br>
              <a:rPr lang="en-US" altLang="en-US" sz="2400" dirty="0">
                <a:solidFill>
                  <a:schemeClr val="bg1"/>
                </a:solidFill>
                <a:latin typeface="+mn-lt"/>
                <a:cs typeface="Arial" panose="020B0604020202020204" pitchFamily="34" charset="0"/>
              </a:rPr>
            </a:br>
            <a:br>
              <a:rPr lang="en-US" altLang="en-US" sz="2400" dirty="0">
                <a:solidFill>
                  <a:schemeClr val="bg1"/>
                </a:solidFill>
                <a:latin typeface="+mn-lt"/>
                <a:cs typeface="Arial" panose="020B0604020202020204" pitchFamily="34" charset="0"/>
              </a:rPr>
            </a:br>
            <a:endParaRPr lang="en-US" altLang="en-US" sz="2400" dirty="0">
              <a:solidFill>
                <a:schemeClr val="bg1"/>
              </a:solidFill>
              <a:latin typeface="+mn-lt"/>
              <a:cs typeface="Arial" panose="020B0604020202020204" pitchFamily="34" charset="0"/>
            </a:endParaRPr>
          </a:p>
        </p:txBody>
      </p:sp>
      <p:pic>
        <p:nvPicPr>
          <p:cNvPr id="4099" name="Picture 7">
            <a:extLst>
              <a:ext uri="{FF2B5EF4-FFF2-40B4-BE49-F238E27FC236}">
                <a16:creationId xmlns:a16="http://schemas.microsoft.com/office/drawing/2014/main" id="{F0F7A7E7-DF5B-40AF-A626-1BED7D90D0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37876" y="157677"/>
            <a:ext cx="186213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Subtitle 2">
            <a:extLst>
              <a:ext uri="{FF2B5EF4-FFF2-40B4-BE49-F238E27FC236}">
                <a16:creationId xmlns:a16="http://schemas.microsoft.com/office/drawing/2014/main" id="{1A51FD9F-8BDF-4E4D-B83C-235F553C87F7}"/>
              </a:ext>
            </a:extLst>
          </p:cNvPr>
          <p:cNvSpPr>
            <a:spLocks noGrp="1" noChangeArrowheads="1"/>
          </p:cNvSpPr>
          <p:nvPr/>
        </p:nvSpPr>
        <p:spPr bwMode="auto">
          <a:xfrm>
            <a:off x="1524000" y="3330575"/>
            <a:ext cx="91440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n-US" altLang="en-US" sz="2000">
              <a:solidFill>
                <a:srgbClr val="34B0E4"/>
              </a:solidFill>
              <a:latin typeface="FRUTIGER-ROMAN" pitchFamily="2" charset="0"/>
            </a:endParaRPr>
          </a:p>
        </p:txBody>
      </p:sp>
      <p:sp>
        <p:nvSpPr>
          <p:cNvPr id="2" name="TextBox 1">
            <a:extLst>
              <a:ext uri="{FF2B5EF4-FFF2-40B4-BE49-F238E27FC236}">
                <a16:creationId xmlns:a16="http://schemas.microsoft.com/office/drawing/2014/main" id="{050C272F-1BB3-73E5-D813-7023620282F9}"/>
              </a:ext>
            </a:extLst>
          </p:cNvPr>
          <p:cNvSpPr txBox="1"/>
          <p:nvPr/>
        </p:nvSpPr>
        <p:spPr>
          <a:xfrm>
            <a:off x="188810" y="2999406"/>
            <a:ext cx="11811204" cy="2308324"/>
          </a:xfrm>
          <a:prstGeom prst="rect">
            <a:avLst/>
          </a:prstGeom>
          <a:noFill/>
        </p:spPr>
        <p:txBody>
          <a:bodyPr wrap="square" rtlCol="0">
            <a:spAutoFit/>
          </a:bodyPr>
          <a:lstStyle/>
          <a:p>
            <a:pPr algn="ctr"/>
            <a:r>
              <a:rPr lang="en-GB" sz="4000" dirty="0">
                <a:solidFill>
                  <a:schemeClr val="bg1"/>
                </a:solidFill>
                <a:latin typeface="Arial" panose="020B0604020202020204" pitchFamily="34" charset="0"/>
                <a:cs typeface="Arial" panose="020B0604020202020204" pitchFamily="34" charset="0"/>
              </a:rPr>
              <a:t>The voice of Children and Young People in </a:t>
            </a:r>
          </a:p>
          <a:p>
            <a:pPr algn="ctr"/>
            <a:r>
              <a:rPr lang="en-GB" sz="4000" dirty="0">
                <a:solidFill>
                  <a:schemeClr val="bg1"/>
                </a:solidFill>
                <a:latin typeface="Arial" panose="020B0604020202020204" pitchFamily="34" charset="0"/>
                <a:cs typeface="Arial" panose="020B0604020202020204" pitchFamily="34" charset="0"/>
              </a:rPr>
              <a:t>Humber and North Yorkshire </a:t>
            </a:r>
          </a:p>
          <a:p>
            <a:pPr algn="ctr"/>
            <a:r>
              <a:rPr lang="en-GB" sz="3200" dirty="0">
                <a:solidFill>
                  <a:schemeClr val="bg1"/>
                </a:solidFill>
                <a:latin typeface="Arial" panose="020B0604020202020204" pitchFamily="34" charset="0"/>
                <a:cs typeface="Arial" panose="020B0604020202020204" pitchFamily="34" charset="0"/>
              </a:rPr>
              <a:t>Mental Health</a:t>
            </a:r>
          </a:p>
          <a:p>
            <a:pPr algn="ctr"/>
            <a:endParaRPr lang="en-GB" sz="3200" dirty="0">
              <a:solidFill>
                <a:schemeClr val="bg1"/>
              </a:solidFill>
              <a:latin typeface="Arial" panose="020B0604020202020204" pitchFamily="34" charset="0"/>
              <a:cs typeface="Arial" panose="020B0604020202020204" pitchFamily="34" charset="0"/>
            </a:endParaRPr>
          </a:p>
        </p:txBody>
      </p:sp>
      <p:pic>
        <p:nvPicPr>
          <p:cNvPr id="6" name="Picture 5" descr="A black background with white text&#10;&#10;Description automatically generated">
            <a:extLst>
              <a:ext uri="{FF2B5EF4-FFF2-40B4-BE49-F238E27FC236}">
                <a16:creationId xmlns:a16="http://schemas.microsoft.com/office/drawing/2014/main" id="{7D768AE1-E6A1-A6EF-AF23-02589C8429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41271"/>
            <a:ext cx="12188825" cy="2158135"/>
          </a:xfrm>
          <a:prstGeom prst="rect">
            <a:avLst/>
          </a:prstGeom>
        </p:spPr>
      </p:pic>
    </p:spTree>
    <p:extLst>
      <p:ext uri="{BB962C8B-B14F-4D97-AF65-F5344CB8AC3E}">
        <p14:creationId xmlns:p14="http://schemas.microsoft.com/office/powerpoint/2010/main" val="3725713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Content Placeholder 4" descr="Background pattern&#10;&#10;Description automatically generated with medium confidence">
            <a:extLst>
              <a:ext uri="{FF2B5EF4-FFF2-40B4-BE49-F238E27FC236}">
                <a16:creationId xmlns:a16="http://schemas.microsoft.com/office/drawing/2014/main" id="{4C6449D8-1BAA-44E2-9827-529C3A62CC9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175" y="0"/>
            <a:ext cx="12190413" cy="6856413"/>
          </a:xfrm>
          <a:solidFill>
            <a:srgbClr val="00CCFF"/>
          </a:solidFill>
        </p:spPr>
      </p:pic>
      <p:sp>
        <p:nvSpPr>
          <p:cNvPr id="4098" name="Title 1">
            <a:extLst>
              <a:ext uri="{FF2B5EF4-FFF2-40B4-BE49-F238E27FC236}">
                <a16:creationId xmlns:a16="http://schemas.microsoft.com/office/drawing/2014/main" id="{A0121B20-FC1F-4435-B47D-1607CFD16E0F}"/>
              </a:ext>
            </a:extLst>
          </p:cNvPr>
          <p:cNvSpPr>
            <a:spLocks noGrp="1" noChangeArrowheads="1"/>
          </p:cNvSpPr>
          <p:nvPr>
            <p:ph type="title"/>
          </p:nvPr>
        </p:nvSpPr>
        <p:spPr>
          <a:xfrm>
            <a:off x="114650" y="1541124"/>
            <a:ext cx="11962700" cy="3587256"/>
          </a:xfrm>
        </p:spPr>
        <p:txBody>
          <a:bodyPr>
            <a:noAutofit/>
          </a:bodyPr>
          <a:lstStyle/>
          <a:p>
            <a:br>
              <a:rPr lang="en-US" altLang="en-US" sz="4000" dirty="0">
                <a:solidFill>
                  <a:schemeClr val="bg1"/>
                </a:solidFill>
                <a:latin typeface="+mn-lt"/>
                <a:cs typeface="Arial" panose="020B0604020202020204" pitchFamily="34" charset="0"/>
              </a:rPr>
            </a:br>
            <a:br>
              <a:rPr lang="en-US" altLang="en-US" sz="2400" dirty="0">
                <a:solidFill>
                  <a:schemeClr val="bg1"/>
                </a:solidFill>
                <a:latin typeface="+mn-lt"/>
                <a:cs typeface="Arial" panose="020B0604020202020204" pitchFamily="34" charset="0"/>
              </a:rPr>
            </a:br>
            <a:br>
              <a:rPr lang="en-US" altLang="en-US" sz="2400" dirty="0">
                <a:solidFill>
                  <a:schemeClr val="bg1"/>
                </a:solidFill>
                <a:latin typeface="+mn-lt"/>
                <a:cs typeface="Arial" panose="020B0604020202020204" pitchFamily="34" charset="0"/>
              </a:rPr>
            </a:br>
            <a:br>
              <a:rPr lang="en-US" altLang="en-US" sz="2400" dirty="0">
                <a:solidFill>
                  <a:schemeClr val="bg1"/>
                </a:solidFill>
                <a:latin typeface="+mn-lt"/>
                <a:cs typeface="Arial" panose="020B0604020202020204" pitchFamily="34" charset="0"/>
              </a:rPr>
            </a:br>
            <a:br>
              <a:rPr lang="en-US" altLang="en-US" sz="2400" dirty="0">
                <a:solidFill>
                  <a:schemeClr val="bg1"/>
                </a:solidFill>
                <a:latin typeface="+mn-lt"/>
                <a:cs typeface="Arial" panose="020B0604020202020204" pitchFamily="34" charset="0"/>
              </a:rPr>
            </a:br>
            <a:br>
              <a:rPr lang="en-US" altLang="en-US" sz="2400" dirty="0">
                <a:solidFill>
                  <a:schemeClr val="bg1"/>
                </a:solidFill>
                <a:latin typeface="+mn-lt"/>
                <a:cs typeface="Arial" panose="020B0604020202020204" pitchFamily="34" charset="0"/>
              </a:rPr>
            </a:br>
            <a:br>
              <a:rPr lang="en-US" altLang="en-US" sz="2400" dirty="0">
                <a:solidFill>
                  <a:schemeClr val="bg1"/>
                </a:solidFill>
                <a:latin typeface="+mn-lt"/>
                <a:cs typeface="Arial" panose="020B0604020202020204" pitchFamily="34" charset="0"/>
              </a:rPr>
            </a:br>
            <a:br>
              <a:rPr lang="en-US" altLang="en-US" sz="2400" dirty="0">
                <a:solidFill>
                  <a:schemeClr val="bg1"/>
                </a:solidFill>
                <a:latin typeface="+mn-lt"/>
                <a:cs typeface="Arial" panose="020B0604020202020204" pitchFamily="34" charset="0"/>
              </a:rPr>
            </a:br>
            <a:endParaRPr lang="en-US" altLang="en-US" sz="2400" dirty="0">
              <a:solidFill>
                <a:schemeClr val="bg1"/>
              </a:solidFill>
              <a:latin typeface="+mn-lt"/>
              <a:cs typeface="Arial" panose="020B0604020202020204" pitchFamily="34" charset="0"/>
            </a:endParaRPr>
          </a:p>
        </p:txBody>
      </p:sp>
      <p:pic>
        <p:nvPicPr>
          <p:cNvPr id="4099" name="Picture 7">
            <a:extLst>
              <a:ext uri="{FF2B5EF4-FFF2-40B4-BE49-F238E27FC236}">
                <a16:creationId xmlns:a16="http://schemas.microsoft.com/office/drawing/2014/main" id="{F0F7A7E7-DF5B-40AF-A626-1BED7D90D0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8092" y="345683"/>
            <a:ext cx="2528090" cy="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Subtitle 2">
            <a:extLst>
              <a:ext uri="{FF2B5EF4-FFF2-40B4-BE49-F238E27FC236}">
                <a16:creationId xmlns:a16="http://schemas.microsoft.com/office/drawing/2014/main" id="{1A51FD9F-8BDF-4E4D-B83C-235F553C87F7}"/>
              </a:ext>
            </a:extLst>
          </p:cNvPr>
          <p:cNvSpPr>
            <a:spLocks noGrp="1" noChangeArrowheads="1"/>
          </p:cNvSpPr>
          <p:nvPr/>
        </p:nvSpPr>
        <p:spPr bwMode="auto">
          <a:xfrm>
            <a:off x="1524000" y="3330575"/>
            <a:ext cx="91440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n-US" altLang="en-US" sz="2000">
              <a:solidFill>
                <a:srgbClr val="34B0E4"/>
              </a:solidFill>
              <a:latin typeface="FRUTIGER-ROMAN" pitchFamily="2" charset="0"/>
            </a:endParaRPr>
          </a:p>
        </p:txBody>
      </p:sp>
      <p:sp>
        <p:nvSpPr>
          <p:cNvPr id="5" name="TextBox 4">
            <a:extLst>
              <a:ext uri="{FF2B5EF4-FFF2-40B4-BE49-F238E27FC236}">
                <a16:creationId xmlns:a16="http://schemas.microsoft.com/office/drawing/2014/main" id="{79EDE2BF-4F9A-CB69-8753-9F80E81A408E}"/>
              </a:ext>
            </a:extLst>
          </p:cNvPr>
          <p:cNvSpPr txBox="1"/>
          <p:nvPr/>
        </p:nvSpPr>
        <p:spPr>
          <a:xfrm>
            <a:off x="2261315" y="155078"/>
            <a:ext cx="5917915" cy="461665"/>
          </a:xfrm>
          <a:prstGeom prst="rect">
            <a:avLst/>
          </a:prstGeom>
          <a:solidFill>
            <a:srgbClr val="FFC000"/>
          </a:solidFill>
        </p:spPr>
        <p:txBody>
          <a:bodyPr wrap="square">
            <a:spAutoFit/>
          </a:bodyPr>
          <a:lstStyle/>
          <a:p>
            <a:pPr algn="ctr"/>
            <a:r>
              <a:rPr lang="en-GB" sz="2400" dirty="0"/>
              <a:t>System Change Work: Training </a:t>
            </a:r>
          </a:p>
        </p:txBody>
      </p:sp>
      <p:pic>
        <p:nvPicPr>
          <p:cNvPr id="2" name="Picture 1">
            <a:extLst>
              <a:ext uri="{FF2B5EF4-FFF2-40B4-BE49-F238E27FC236}">
                <a16:creationId xmlns:a16="http://schemas.microsoft.com/office/drawing/2014/main" id="{4B26D0B2-B1D1-4FD5-DB89-C0C52642DFC8}"/>
              </a:ext>
            </a:extLst>
          </p:cNvPr>
          <p:cNvPicPr>
            <a:picLocks noChangeAspect="1"/>
          </p:cNvPicPr>
          <p:nvPr/>
        </p:nvPicPr>
        <p:blipFill rotWithShape="1">
          <a:blip r:embed="rId5"/>
          <a:srcRect l="23952" t="18117" r="40056" b="22793"/>
          <a:stretch/>
        </p:blipFill>
        <p:spPr>
          <a:xfrm>
            <a:off x="6378304" y="962426"/>
            <a:ext cx="5532979" cy="5109601"/>
          </a:xfrm>
          <a:prstGeom prst="rect">
            <a:avLst/>
          </a:prstGeom>
        </p:spPr>
      </p:pic>
      <p:pic>
        <p:nvPicPr>
          <p:cNvPr id="6" name="Picture 5">
            <a:extLst>
              <a:ext uri="{FF2B5EF4-FFF2-40B4-BE49-F238E27FC236}">
                <a16:creationId xmlns:a16="http://schemas.microsoft.com/office/drawing/2014/main" id="{B3D7AEBB-F9DD-D307-5D61-6635D8FAE325}"/>
              </a:ext>
            </a:extLst>
          </p:cNvPr>
          <p:cNvPicPr>
            <a:picLocks noChangeAspect="1"/>
          </p:cNvPicPr>
          <p:nvPr/>
        </p:nvPicPr>
        <p:blipFill rotWithShape="1">
          <a:blip r:embed="rId6"/>
          <a:srcRect l="7421" t="16870" r="46746" b="23058"/>
          <a:stretch/>
        </p:blipFill>
        <p:spPr>
          <a:xfrm>
            <a:off x="375166" y="1061989"/>
            <a:ext cx="4966131" cy="3661207"/>
          </a:xfrm>
          <a:prstGeom prst="rect">
            <a:avLst/>
          </a:prstGeom>
        </p:spPr>
      </p:pic>
      <p:sp>
        <p:nvSpPr>
          <p:cNvPr id="7" name="TextBox 6">
            <a:extLst>
              <a:ext uri="{FF2B5EF4-FFF2-40B4-BE49-F238E27FC236}">
                <a16:creationId xmlns:a16="http://schemas.microsoft.com/office/drawing/2014/main" id="{950A0B7E-59F6-B7C8-7670-7516562F4180}"/>
              </a:ext>
            </a:extLst>
          </p:cNvPr>
          <p:cNvSpPr txBox="1">
            <a:spLocks noChangeArrowheads="1"/>
          </p:cNvSpPr>
          <p:nvPr/>
        </p:nvSpPr>
        <p:spPr bwMode="auto">
          <a:xfrm>
            <a:off x="-246077" y="654700"/>
            <a:ext cx="63420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dirty="0">
                <a:solidFill>
                  <a:schemeClr val="bg1"/>
                </a:solidFill>
                <a:latin typeface="+mn-lt"/>
                <a:cs typeface="Arial" panose="020B0604020202020204" pitchFamily="34" charset="0"/>
              </a:rPr>
              <a:t>Stakeholders and Working in Partnership </a:t>
            </a:r>
          </a:p>
        </p:txBody>
      </p:sp>
      <p:sp>
        <p:nvSpPr>
          <p:cNvPr id="8" name="Explosion: 14 Points 7">
            <a:extLst>
              <a:ext uri="{FF2B5EF4-FFF2-40B4-BE49-F238E27FC236}">
                <a16:creationId xmlns:a16="http://schemas.microsoft.com/office/drawing/2014/main" id="{3E4073BB-5E29-03B7-F7FF-1DD58A391DC2}"/>
              </a:ext>
            </a:extLst>
          </p:cNvPr>
          <p:cNvSpPr/>
          <p:nvPr/>
        </p:nvSpPr>
        <p:spPr>
          <a:xfrm>
            <a:off x="-127865" y="4023555"/>
            <a:ext cx="4039140" cy="2586642"/>
          </a:xfrm>
          <a:prstGeom prst="irregularSeal2">
            <a:avLst/>
          </a:prstGeom>
          <a:solidFill>
            <a:schemeClr val="accent2"/>
          </a:solidFill>
          <a:ln>
            <a:solidFill>
              <a:schemeClr val="bg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600" b="1" dirty="0">
                <a:solidFill>
                  <a:schemeClr val="tx1"/>
                </a:solidFill>
              </a:rPr>
              <a:t>Developed our Training Offer and Recruited a Framework of Trainers  </a:t>
            </a:r>
          </a:p>
        </p:txBody>
      </p:sp>
      <p:sp>
        <p:nvSpPr>
          <p:cNvPr id="9" name="Arrow: Right 8">
            <a:extLst>
              <a:ext uri="{FF2B5EF4-FFF2-40B4-BE49-F238E27FC236}">
                <a16:creationId xmlns:a16="http://schemas.microsoft.com/office/drawing/2014/main" id="{288A8A9B-C41B-EE3A-CABA-7BB31068162F}"/>
              </a:ext>
            </a:extLst>
          </p:cNvPr>
          <p:cNvSpPr/>
          <p:nvPr/>
        </p:nvSpPr>
        <p:spPr>
          <a:xfrm>
            <a:off x="4564416" y="4360559"/>
            <a:ext cx="1553761" cy="735885"/>
          </a:xfrm>
          <a:prstGeom prst="righ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Explosion: 14 Points 2">
            <a:extLst>
              <a:ext uri="{FF2B5EF4-FFF2-40B4-BE49-F238E27FC236}">
                <a16:creationId xmlns:a16="http://schemas.microsoft.com/office/drawing/2014/main" id="{394F62D5-A819-AAF5-989F-19DBB90FF3C1}"/>
              </a:ext>
            </a:extLst>
          </p:cNvPr>
          <p:cNvSpPr/>
          <p:nvPr/>
        </p:nvSpPr>
        <p:spPr>
          <a:xfrm>
            <a:off x="3432465" y="5134922"/>
            <a:ext cx="3575614" cy="1424397"/>
          </a:xfrm>
          <a:prstGeom prst="irregularSeal2">
            <a:avLst/>
          </a:prstGeom>
          <a:solidFill>
            <a:srgbClr val="CC99F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b="1" dirty="0">
                <a:solidFill>
                  <a:schemeClr val="tx1"/>
                </a:solidFill>
              </a:rPr>
              <a:t>Kati Taunt</a:t>
            </a:r>
          </a:p>
          <a:p>
            <a:pPr algn="ctr"/>
            <a:r>
              <a:rPr lang="en-GB" sz="1600" b="1" dirty="0">
                <a:solidFill>
                  <a:schemeClr val="tx1"/>
                </a:solidFill>
              </a:rPr>
              <a:t>(National ARC trainer)</a:t>
            </a:r>
          </a:p>
        </p:txBody>
      </p:sp>
    </p:spTree>
    <p:extLst>
      <p:ext uri="{BB962C8B-B14F-4D97-AF65-F5344CB8AC3E}">
        <p14:creationId xmlns:p14="http://schemas.microsoft.com/office/powerpoint/2010/main" val="1354366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Content Placeholder 4" descr="Background pattern&#10;&#10;Description automatically generated with medium confidence">
            <a:extLst>
              <a:ext uri="{FF2B5EF4-FFF2-40B4-BE49-F238E27FC236}">
                <a16:creationId xmlns:a16="http://schemas.microsoft.com/office/drawing/2014/main" id="{4C6449D8-1BAA-44E2-9827-529C3A62CC9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175" y="0"/>
            <a:ext cx="12190413" cy="6856413"/>
          </a:xfrm>
          <a:solidFill>
            <a:srgbClr val="00CCFF"/>
          </a:solidFill>
        </p:spPr>
      </p:pic>
      <p:sp>
        <p:nvSpPr>
          <p:cNvPr id="4098" name="Title 1">
            <a:extLst>
              <a:ext uri="{FF2B5EF4-FFF2-40B4-BE49-F238E27FC236}">
                <a16:creationId xmlns:a16="http://schemas.microsoft.com/office/drawing/2014/main" id="{A0121B20-FC1F-4435-B47D-1607CFD16E0F}"/>
              </a:ext>
            </a:extLst>
          </p:cNvPr>
          <p:cNvSpPr>
            <a:spLocks noGrp="1" noChangeArrowheads="1"/>
          </p:cNvSpPr>
          <p:nvPr>
            <p:ph type="title"/>
          </p:nvPr>
        </p:nvSpPr>
        <p:spPr>
          <a:xfrm>
            <a:off x="114650" y="1541124"/>
            <a:ext cx="11962700" cy="3587256"/>
          </a:xfrm>
        </p:spPr>
        <p:txBody>
          <a:bodyPr>
            <a:noAutofit/>
          </a:bodyPr>
          <a:lstStyle/>
          <a:p>
            <a:br>
              <a:rPr lang="en-US" altLang="en-US" sz="4000" dirty="0">
                <a:solidFill>
                  <a:schemeClr val="bg1"/>
                </a:solidFill>
                <a:latin typeface="+mn-lt"/>
                <a:cs typeface="Arial" panose="020B0604020202020204" pitchFamily="34" charset="0"/>
              </a:rPr>
            </a:br>
            <a:br>
              <a:rPr lang="en-US" altLang="en-US" sz="2400" dirty="0">
                <a:solidFill>
                  <a:schemeClr val="bg1"/>
                </a:solidFill>
                <a:latin typeface="+mn-lt"/>
                <a:cs typeface="Arial" panose="020B0604020202020204" pitchFamily="34" charset="0"/>
              </a:rPr>
            </a:br>
            <a:br>
              <a:rPr lang="en-US" altLang="en-US" sz="2400" dirty="0">
                <a:solidFill>
                  <a:schemeClr val="bg1"/>
                </a:solidFill>
                <a:latin typeface="+mn-lt"/>
                <a:cs typeface="Arial" panose="020B0604020202020204" pitchFamily="34" charset="0"/>
              </a:rPr>
            </a:br>
            <a:br>
              <a:rPr lang="en-US" altLang="en-US" sz="2400" dirty="0">
                <a:solidFill>
                  <a:schemeClr val="bg1"/>
                </a:solidFill>
                <a:latin typeface="+mn-lt"/>
                <a:cs typeface="Arial" panose="020B0604020202020204" pitchFamily="34" charset="0"/>
              </a:rPr>
            </a:br>
            <a:br>
              <a:rPr lang="en-US" altLang="en-US" sz="2400" dirty="0">
                <a:solidFill>
                  <a:schemeClr val="bg1"/>
                </a:solidFill>
                <a:latin typeface="+mn-lt"/>
                <a:cs typeface="Arial" panose="020B0604020202020204" pitchFamily="34" charset="0"/>
              </a:rPr>
            </a:br>
            <a:br>
              <a:rPr lang="en-US" altLang="en-US" sz="2400" dirty="0">
                <a:solidFill>
                  <a:schemeClr val="bg1"/>
                </a:solidFill>
                <a:latin typeface="+mn-lt"/>
                <a:cs typeface="Arial" panose="020B0604020202020204" pitchFamily="34" charset="0"/>
              </a:rPr>
            </a:br>
            <a:br>
              <a:rPr lang="en-US" altLang="en-US" sz="2400" dirty="0">
                <a:solidFill>
                  <a:schemeClr val="bg1"/>
                </a:solidFill>
                <a:latin typeface="+mn-lt"/>
                <a:cs typeface="Arial" panose="020B0604020202020204" pitchFamily="34" charset="0"/>
              </a:rPr>
            </a:br>
            <a:br>
              <a:rPr lang="en-US" altLang="en-US" sz="2400" dirty="0">
                <a:solidFill>
                  <a:schemeClr val="bg1"/>
                </a:solidFill>
                <a:latin typeface="+mn-lt"/>
                <a:cs typeface="Arial" panose="020B0604020202020204" pitchFamily="34" charset="0"/>
              </a:rPr>
            </a:br>
            <a:endParaRPr lang="en-US" altLang="en-US" sz="2400" dirty="0">
              <a:solidFill>
                <a:schemeClr val="bg1"/>
              </a:solidFill>
              <a:latin typeface="+mn-lt"/>
              <a:cs typeface="Arial" panose="020B0604020202020204" pitchFamily="34" charset="0"/>
            </a:endParaRPr>
          </a:p>
        </p:txBody>
      </p:sp>
      <p:pic>
        <p:nvPicPr>
          <p:cNvPr id="4099" name="Picture 7">
            <a:extLst>
              <a:ext uri="{FF2B5EF4-FFF2-40B4-BE49-F238E27FC236}">
                <a16:creationId xmlns:a16="http://schemas.microsoft.com/office/drawing/2014/main" id="{F0F7A7E7-DF5B-40AF-A626-1BED7D90D0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8092" y="345683"/>
            <a:ext cx="2528090" cy="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Subtitle 2">
            <a:extLst>
              <a:ext uri="{FF2B5EF4-FFF2-40B4-BE49-F238E27FC236}">
                <a16:creationId xmlns:a16="http://schemas.microsoft.com/office/drawing/2014/main" id="{1A51FD9F-8BDF-4E4D-B83C-235F553C87F7}"/>
              </a:ext>
            </a:extLst>
          </p:cNvPr>
          <p:cNvSpPr>
            <a:spLocks noGrp="1" noChangeArrowheads="1"/>
          </p:cNvSpPr>
          <p:nvPr/>
        </p:nvSpPr>
        <p:spPr bwMode="auto">
          <a:xfrm>
            <a:off x="1524000" y="3330575"/>
            <a:ext cx="91440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n-US" altLang="en-US" sz="2000">
              <a:solidFill>
                <a:srgbClr val="34B0E4"/>
              </a:solidFill>
              <a:latin typeface="FRUTIGER-ROMAN" pitchFamily="2" charset="0"/>
            </a:endParaRPr>
          </a:p>
        </p:txBody>
      </p:sp>
      <p:sp>
        <p:nvSpPr>
          <p:cNvPr id="5" name="TextBox 4">
            <a:extLst>
              <a:ext uri="{FF2B5EF4-FFF2-40B4-BE49-F238E27FC236}">
                <a16:creationId xmlns:a16="http://schemas.microsoft.com/office/drawing/2014/main" id="{79EDE2BF-4F9A-CB69-8753-9F80E81A408E}"/>
              </a:ext>
            </a:extLst>
          </p:cNvPr>
          <p:cNvSpPr txBox="1"/>
          <p:nvPr/>
        </p:nvSpPr>
        <p:spPr>
          <a:xfrm>
            <a:off x="114651" y="155078"/>
            <a:ext cx="8936036" cy="830997"/>
          </a:xfrm>
          <a:prstGeom prst="rect">
            <a:avLst/>
          </a:prstGeom>
          <a:solidFill>
            <a:srgbClr val="FFC000"/>
          </a:solidFill>
        </p:spPr>
        <p:txBody>
          <a:bodyPr wrap="square">
            <a:spAutoFit/>
          </a:bodyPr>
          <a:lstStyle/>
          <a:p>
            <a:pPr algn="ctr"/>
            <a:r>
              <a:rPr lang="en-GB" sz="2400" dirty="0"/>
              <a:t>System Change Work: </a:t>
            </a:r>
          </a:p>
          <a:p>
            <a:pPr algn="ctr"/>
            <a:r>
              <a:rPr lang="en-GB" sz="2400" dirty="0"/>
              <a:t>Communities of Practice and Organisational Toolkit</a:t>
            </a:r>
          </a:p>
        </p:txBody>
      </p:sp>
      <p:sp>
        <p:nvSpPr>
          <p:cNvPr id="9" name="Arrow: Right 8">
            <a:extLst>
              <a:ext uri="{FF2B5EF4-FFF2-40B4-BE49-F238E27FC236}">
                <a16:creationId xmlns:a16="http://schemas.microsoft.com/office/drawing/2014/main" id="{288A8A9B-C41B-EE3A-CABA-7BB31068162F}"/>
              </a:ext>
            </a:extLst>
          </p:cNvPr>
          <p:cNvSpPr/>
          <p:nvPr/>
        </p:nvSpPr>
        <p:spPr>
          <a:xfrm>
            <a:off x="4398887" y="1370862"/>
            <a:ext cx="1553761" cy="735885"/>
          </a:xfrm>
          <a:prstGeom prst="righ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BCE9E600-FF60-1C87-F00B-B40BAB3D8C06}"/>
              </a:ext>
            </a:extLst>
          </p:cNvPr>
          <p:cNvPicPr>
            <a:picLocks noChangeAspect="1"/>
          </p:cNvPicPr>
          <p:nvPr/>
        </p:nvPicPr>
        <p:blipFill rotWithShape="1">
          <a:blip r:embed="rId5"/>
          <a:srcRect l="32471" t="13790" r="45145" b="26418"/>
          <a:stretch/>
        </p:blipFill>
        <p:spPr>
          <a:xfrm>
            <a:off x="6244184" y="3064111"/>
            <a:ext cx="2457158" cy="3555374"/>
          </a:xfrm>
          <a:prstGeom prst="rect">
            <a:avLst/>
          </a:prstGeom>
        </p:spPr>
      </p:pic>
      <p:pic>
        <p:nvPicPr>
          <p:cNvPr id="13" name="Picture 12">
            <a:extLst>
              <a:ext uri="{FF2B5EF4-FFF2-40B4-BE49-F238E27FC236}">
                <a16:creationId xmlns:a16="http://schemas.microsoft.com/office/drawing/2014/main" id="{E259B9A7-34C6-2DD5-2401-4AF597C57FFA}"/>
              </a:ext>
            </a:extLst>
          </p:cNvPr>
          <p:cNvPicPr>
            <a:picLocks noChangeAspect="1"/>
          </p:cNvPicPr>
          <p:nvPr/>
        </p:nvPicPr>
        <p:blipFill rotWithShape="1">
          <a:blip r:embed="rId6"/>
          <a:srcRect l="33076" t="22471" r="48569" b="32135"/>
          <a:stretch/>
        </p:blipFill>
        <p:spPr>
          <a:xfrm>
            <a:off x="361684" y="1169398"/>
            <a:ext cx="3834673" cy="5334521"/>
          </a:xfrm>
          <a:prstGeom prst="rect">
            <a:avLst/>
          </a:prstGeom>
        </p:spPr>
      </p:pic>
      <p:sp>
        <p:nvSpPr>
          <p:cNvPr id="14" name="Arrow: Right 13">
            <a:extLst>
              <a:ext uri="{FF2B5EF4-FFF2-40B4-BE49-F238E27FC236}">
                <a16:creationId xmlns:a16="http://schemas.microsoft.com/office/drawing/2014/main" id="{1A462C8B-A13E-5C58-2F8B-0AA33B757D98}"/>
              </a:ext>
            </a:extLst>
          </p:cNvPr>
          <p:cNvSpPr/>
          <p:nvPr/>
        </p:nvSpPr>
        <p:spPr>
          <a:xfrm>
            <a:off x="4443390" y="4859607"/>
            <a:ext cx="1553761" cy="735885"/>
          </a:xfrm>
          <a:prstGeom prst="righ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2" descr="How the FutureNHS virtual workspace enables spread of improvement and  innovation through collaboration and learning – NHS Horizons">
            <a:extLst>
              <a:ext uri="{FF2B5EF4-FFF2-40B4-BE49-F238E27FC236}">
                <a16:creationId xmlns:a16="http://schemas.microsoft.com/office/drawing/2014/main" id="{9F5781A3-4190-B8ED-84BD-114A08B2CC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4186" y="1203897"/>
            <a:ext cx="5412257" cy="1490485"/>
          </a:xfrm>
          <a:prstGeom prst="rect">
            <a:avLst/>
          </a:prstGeom>
          <a:solidFill>
            <a:schemeClr val="bg1"/>
          </a:solidFill>
        </p:spPr>
      </p:pic>
      <p:pic>
        <p:nvPicPr>
          <p:cNvPr id="17" name="Picture 16">
            <a:extLst>
              <a:ext uri="{FF2B5EF4-FFF2-40B4-BE49-F238E27FC236}">
                <a16:creationId xmlns:a16="http://schemas.microsoft.com/office/drawing/2014/main" id="{2CEAEB4B-0456-7391-8766-03E90DD43B5B}"/>
              </a:ext>
            </a:extLst>
          </p:cNvPr>
          <p:cNvPicPr>
            <a:picLocks noChangeAspect="1"/>
          </p:cNvPicPr>
          <p:nvPr/>
        </p:nvPicPr>
        <p:blipFill rotWithShape="1">
          <a:blip r:embed="rId8"/>
          <a:srcRect l="12500" t="18408" r="29327" b="5163"/>
          <a:stretch/>
        </p:blipFill>
        <p:spPr>
          <a:xfrm>
            <a:off x="8352891" y="3550054"/>
            <a:ext cx="3665882" cy="2709105"/>
          </a:xfrm>
          <a:prstGeom prst="rect">
            <a:avLst/>
          </a:prstGeom>
        </p:spPr>
      </p:pic>
      <p:sp>
        <p:nvSpPr>
          <p:cNvPr id="2" name="Explosion: 14 Points 1">
            <a:extLst>
              <a:ext uri="{FF2B5EF4-FFF2-40B4-BE49-F238E27FC236}">
                <a16:creationId xmlns:a16="http://schemas.microsoft.com/office/drawing/2014/main" id="{C4ACA0E5-EE3C-6A65-77B9-F5C141EBC9E9}"/>
              </a:ext>
            </a:extLst>
          </p:cNvPr>
          <p:cNvSpPr/>
          <p:nvPr/>
        </p:nvSpPr>
        <p:spPr>
          <a:xfrm>
            <a:off x="3163058" y="2078904"/>
            <a:ext cx="4033257" cy="2027973"/>
          </a:xfrm>
          <a:prstGeom prst="irregularSeal2">
            <a:avLst/>
          </a:prstGeom>
          <a:solidFill>
            <a:srgbClr val="CC99F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b="1" dirty="0">
                <a:solidFill>
                  <a:schemeClr val="tx1"/>
                </a:solidFill>
              </a:rPr>
              <a:t>All facilitated by our Community of Practice Manager </a:t>
            </a:r>
          </a:p>
        </p:txBody>
      </p:sp>
    </p:spTree>
    <p:extLst>
      <p:ext uri="{BB962C8B-B14F-4D97-AF65-F5344CB8AC3E}">
        <p14:creationId xmlns:p14="http://schemas.microsoft.com/office/powerpoint/2010/main" val="3738725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Content Placeholder 10" descr="Shape, rectangle&#10;&#10;Description automatically generated">
            <a:extLst>
              <a:ext uri="{FF2B5EF4-FFF2-40B4-BE49-F238E27FC236}">
                <a16:creationId xmlns:a16="http://schemas.microsoft.com/office/drawing/2014/main" id="{52CEE0C5-E3B9-4E5D-BB94-32F098ACDFA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 y="0"/>
            <a:ext cx="12188825" cy="6858000"/>
          </a:xfrm>
          <a:ln>
            <a:solidFill>
              <a:schemeClr val="bg1"/>
            </a:solidFill>
          </a:ln>
        </p:spPr>
      </p:pic>
      <p:pic>
        <p:nvPicPr>
          <p:cNvPr id="8194" name="Picture 7">
            <a:extLst>
              <a:ext uri="{FF2B5EF4-FFF2-40B4-BE49-F238E27FC236}">
                <a16:creationId xmlns:a16="http://schemas.microsoft.com/office/drawing/2014/main" id="{E6AF1350-E31C-4A9B-BD0B-E2C99B2EA0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6931" y="151222"/>
            <a:ext cx="186213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Subtitle 2">
            <a:extLst>
              <a:ext uri="{FF2B5EF4-FFF2-40B4-BE49-F238E27FC236}">
                <a16:creationId xmlns:a16="http://schemas.microsoft.com/office/drawing/2014/main" id="{979F1FE8-E9F6-4B29-9816-0AF85106BE98}"/>
              </a:ext>
            </a:extLst>
          </p:cNvPr>
          <p:cNvSpPr>
            <a:spLocks noGrp="1" noChangeArrowheads="1"/>
          </p:cNvSpPr>
          <p:nvPr/>
        </p:nvSpPr>
        <p:spPr bwMode="auto">
          <a:xfrm>
            <a:off x="425042" y="1006825"/>
            <a:ext cx="91440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n-US" altLang="en-US" sz="2000">
              <a:solidFill>
                <a:srgbClr val="34B0E4"/>
              </a:solidFill>
              <a:latin typeface="Arial" panose="020B0604020202020204" pitchFamily="34" charset="0"/>
              <a:cs typeface="Arial" panose="020B0604020202020204" pitchFamily="34" charset="0"/>
            </a:endParaRPr>
          </a:p>
        </p:txBody>
      </p:sp>
      <p:graphicFrame>
        <p:nvGraphicFramePr>
          <p:cNvPr id="4" name="Table 4">
            <a:extLst>
              <a:ext uri="{FF2B5EF4-FFF2-40B4-BE49-F238E27FC236}">
                <a16:creationId xmlns:a16="http://schemas.microsoft.com/office/drawing/2014/main" id="{75132278-282E-0AE0-1E36-EDDB05521039}"/>
              </a:ext>
            </a:extLst>
          </p:cNvPr>
          <p:cNvGraphicFramePr>
            <a:graphicFrameLocks noGrp="1"/>
          </p:cNvGraphicFramePr>
          <p:nvPr/>
        </p:nvGraphicFramePr>
        <p:xfrm>
          <a:off x="176169" y="503647"/>
          <a:ext cx="11887199" cy="6144357"/>
        </p:xfrm>
        <a:graphic>
          <a:graphicData uri="http://schemas.openxmlformats.org/drawingml/2006/table">
            <a:tbl>
              <a:tblPr firstRow="1" bandRow="1">
                <a:tableStyleId>{5C22544A-7EE6-4342-B048-85BDC9FD1C3A}</a:tableStyleId>
              </a:tblPr>
              <a:tblGrid>
                <a:gridCol w="6813298">
                  <a:extLst>
                    <a:ext uri="{9D8B030D-6E8A-4147-A177-3AD203B41FA5}">
                      <a16:colId xmlns:a16="http://schemas.microsoft.com/office/drawing/2014/main" val="2224018676"/>
                    </a:ext>
                  </a:extLst>
                </a:gridCol>
                <a:gridCol w="950282">
                  <a:extLst>
                    <a:ext uri="{9D8B030D-6E8A-4147-A177-3AD203B41FA5}">
                      <a16:colId xmlns:a16="http://schemas.microsoft.com/office/drawing/2014/main" val="1491952692"/>
                    </a:ext>
                  </a:extLst>
                </a:gridCol>
                <a:gridCol w="1124645">
                  <a:extLst>
                    <a:ext uri="{9D8B030D-6E8A-4147-A177-3AD203B41FA5}">
                      <a16:colId xmlns:a16="http://schemas.microsoft.com/office/drawing/2014/main" val="1516599760"/>
                    </a:ext>
                  </a:extLst>
                </a:gridCol>
                <a:gridCol w="985154">
                  <a:extLst>
                    <a:ext uri="{9D8B030D-6E8A-4147-A177-3AD203B41FA5}">
                      <a16:colId xmlns:a16="http://schemas.microsoft.com/office/drawing/2014/main" val="74535356"/>
                    </a:ext>
                  </a:extLst>
                </a:gridCol>
                <a:gridCol w="1006910">
                  <a:extLst>
                    <a:ext uri="{9D8B030D-6E8A-4147-A177-3AD203B41FA5}">
                      <a16:colId xmlns:a16="http://schemas.microsoft.com/office/drawing/2014/main" val="2600730874"/>
                    </a:ext>
                  </a:extLst>
                </a:gridCol>
                <a:gridCol w="1006910">
                  <a:extLst>
                    <a:ext uri="{9D8B030D-6E8A-4147-A177-3AD203B41FA5}">
                      <a16:colId xmlns:a16="http://schemas.microsoft.com/office/drawing/2014/main" val="3346420561"/>
                    </a:ext>
                  </a:extLst>
                </a:gridCol>
              </a:tblGrid>
              <a:tr h="349629">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dirty="0">
                          <a:solidFill>
                            <a:schemeClr val="tx1"/>
                          </a:solidFill>
                          <a:latin typeface="+mn-lt"/>
                          <a:cs typeface="Arial" panose="020B0604020202020204" pitchFamily="34" charset="0"/>
                        </a:rPr>
                        <a:t>Core Team KPI Data 2024-2025 (Rolling Total)</a:t>
                      </a:r>
                    </a:p>
                  </a:txBody>
                  <a:tcPr>
                    <a:solidFill>
                      <a:srgbClr val="FFC000"/>
                    </a:solidFill>
                  </a:tcPr>
                </a:tc>
                <a:tc hMerge="1">
                  <a:txBody>
                    <a:bodyPr/>
                    <a:lstStyle/>
                    <a:p>
                      <a:endParaRPr lang="en-GB"/>
                    </a:p>
                  </a:txBody>
                  <a:tcPr/>
                </a:tc>
                <a:tc hMerge="1">
                  <a:txBody>
                    <a:bodyPr/>
                    <a:lstStyle/>
                    <a:p>
                      <a:endParaRPr lang="en-GB"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en-US" sz="1800" dirty="0">
                        <a:solidFill>
                          <a:schemeClr val="tx1"/>
                        </a:solidFill>
                        <a:latin typeface="+mn-lt"/>
                        <a:cs typeface="Arial" panose="020B0604020202020204" pitchFamily="34" charset="0"/>
                      </a:endParaRPr>
                    </a:p>
                  </a:txBody>
                  <a:tcPr>
                    <a:solidFill>
                      <a:srgbClr val="FFC00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en-US" sz="1800" dirty="0">
                        <a:solidFill>
                          <a:schemeClr val="tx1"/>
                        </a:solidFill>
                        <a:latin typeface="+mn-lt"/>
                        <a:cs typeface="Arial" panose="020B0604020202020204" pitchFamily="34" charset="0"/>
                      </a:endParaRPr>
                    </a:p>
                  </a:txBody>
                  <a:tcPr>
                    <a:solidFill>
                      <a:srgbClr val="FFC00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en-US" sz="1800" dirty="0">
                        <a:solidFill>
                          <a:schemeClr val="tx1"/>
                        </a:solidFill>
                        <a:latin typeface="+mn-lt"/>
                        <a:cs typeface="Arial" panose="020B0604020202020204" pitchFamily="34" charset="0"/>
                      </a:endParaRPr>
                    </a:p>
                  </a:txBody>
                  <a:tcPr>
                    <a:solidFill>
                      <a:srgbClr val="FFC000"/>
                    </a:solidFill>
                  </a:tcPr>
                </a:tc>
                <a:extLst>
                  <a:ext uri="{0D108BD9-81ED-4DB2-BD59-A6C34878D82A}">
                    <a16:rowId xmlns:a16="http://schemas.microsoft.com/office/drawing/2014/main" val="3751929033"/>
                  </a:ext>
                </a:extLst>
              </a:tr>
              <a:tr h="3242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rPr>
                        <a:t>Transformational System Change</a:t>
                      </a:r>
                    </a:p>
                  </a:txBody>
                  <a:tcPr/>
                </a:tc>
                <a:tc>
                  <a:txBody>
                    <a:bodyPr/>
                    <a:lstStyle/>
                    <a:p>
                      <a:pPr algn="ctr"/>
                      <a:r>
                        <a:rPr lang="en-GB" sz="1400" dirty="0"/>
                        <a:t>Mar 2024</a:t>
                      </a:r>
                    </a:p>
                  </a:txBody>
                  <a:tcPr/>
                </a:tc>
                <a:tc>
                  <a:txBody>
                    <a:bodyPr/>
                    <a:lstStyle/>
                    <a:p>
                      <a:pPr algn="ctr"/>
                      <a:r>
                        <a:rPr lang="en-GB" sz="1400" dirty="0"/>
                        <a:t>Quarter 1</a:t>
                      </a:r>
                    </a:p>
                  </a:txBody>
                  <a:tcPr/>
                </a:tc>
                <a:tc>
                  <a:txBody>
                    <a:bodyPr/>
                    <a:lstStyle/>
                    <a:p>
                      <a:pPr algn="ctr"/>
                      <a:r>
                        <a:rPr lang="en-GB" sz="1400" dirty="0"/>
                        <a:t>Quarter 2</a:t>
                      </a:r>
                    </a:p>
                  </a:txBody>
                  <a:tcPr/>
                </a:tc>
                <a:tc>
                  <a:txBody>
                    <a:bodyPr/>
                    <a:lstStyle/>
                    <a:p>
                      <a:pPr algn="ctr"/>
                      <a:r>
                        <a:rPr lang="en-GB" sz="1400" dirty="0"/>
                        <a:t>Quarter 3</a:t>
                      </a:r>
                    </a:p>
                  </a:txBody>
                  <a:tcPr/>
                </a:tc>
                <a:tc>
                  <a:txBody>
                    <a:bodyPr/>
                    <a:lstStyle/>
                    <a:p>
                      <a:pPr algn="ctr"/>
                      <a:r>
                        <a:rPr lang="en-GB" sz="1400" dirty="0"/>
                        <a:t>Quarter 4</a:t>
                      </a:r>
                    </a:p>
                  </a:txBody>
                  <a:tcPr/>
                </a:tc>
                <a:extLst>
                  <a:ext uri="{0D108BD9-81ED-4DB2-BD59-A6C34878D82A}">
                    <a16:rowId xmlns:a16="http://schemas.microsoft.com/office/drawing/2014/main" val="3987484700"/>
                  </a:ext>
                </a:extLst>
              </a:tr>
              <a:tr h="358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Number of people who have attended the ARC 2 day training courses</a:t>
                      </a:r>
                    </a:p>
                  </a:txBody>
                  <a:tcPr/>
                </a:tc>
                <a:tc>
                  <a:txBody>
                    <a:bodyPr/>
                    <a:lstStyle/>
                    <a:p>
                      <a:pPr algn="ctr"/>
                      <a:r>
                        <a:rPr lang="en-GB" sz="1400" dirty="0"/>
                        <a:t>353</a:t>
                      </a:r>
                    </a:p>
                  </a:txBody>
                  <a:tcPr/>
                </a:tc>
                <a:tc>
                  <a:txBody>
                    <a:bodyPr/>
                    <a:lstStyle/>
                    <a:p>
                      <a:pPr algn="ctr"/>
                      <a:r>
                        <a:rPr lang="en-GB" sz="1400" dirty="0"/>
                        <a:t>388</a:t>
                      </a:r>
                    </a:p>
                  </a:txBody>
                  <a:tcPr/>
                </a:tc>
                <a:tc>
                  <a:txBody>
                    <a:bodyPr/>
                    <a:lstStyle/>
                    <a:p>
                      <a:pPr algn="ctr"/>
                      <a:endParaRPr lang="en-GB" sz="1400" dirty="0"/>
                    </a:p>
                  </a:txBody>
                  <a:tcPr/>
                </a:tc>
                <a:tc>
                  <a:txBody>
                    <a:bodyPr/>
                    <a:lstStyle/>
                    <a:p>
                      <a:pPr algn="ctr"/>
                      <a:endParaRPr lang="en-GB" sz="1400" dirty="0"/>
                    </a:p>
                  </a:txBody>
                  <a:tcPr/>
                </a:tc>
                <a:tc>
                  <a:txBody>
                    <a:bodyPr/>
                    <a:lstStyle/>
                    <a:p>
                      <a:pPr algn="ctr"/>
                      <a:endParaRPr lang="en-GB" sz="1400" dirty="0"/>
                    </a:p>
                  </a:txBody>
                  <a:tcPr/>
                </a:tc>
                <a:extLst>
                  <a:ext uri="{0D108BD9-81ED-4DB2-BD59-A6C34878D82A}">
                    <a16:rowId xmlns:a16="http://schemas.microsoft.com/office/drawing/2014/main" val="3794274089"/>
                  </a:ext>
                </a:extLst>
              </a:tr>
              <a:tr h="387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Number of people who attended the ARC training courses for Senior Leaders (2 half days)</a:t>
                      </a:r>
                    </a:p>
                  </a:txBody>
                  <a:tcPr/>
                </a:tc>
                <a:tc>
                  <a:txBody>
                    <a:bodyPr/>
                    <a:lstStyle/>
                    <a:p>
                      <a:pPr algn="ctr"/>
                      <a:r>
                        <a:rPr lang="en-GB" sz="1400" dirty="0"/>
                        <a:t>122</a:t>
                      </a:r>
                    </a:p>
                  </a:txBody>
                  <a:tcPr/>
                </a:tc>
                <a:tc>
                  <a:txBody>
                    <a:bodyPr/>
                    <a:lstStyle/>
                    <a:p>
                      <a:pPr algn="ctr"/>
                      <a:r>
                        <a:rPr lang="en-GB" sz="1400" dirty="0"/>
                        <a:t>165</a:t>
                      </a:r>
                    </a:p>
                  </a:txBody>
                  <a:tcPr/>
                </a:tc>
                <a:tc>
                  <a:txBody>
                    <a:bodyPr/>
                    <a:lstStyle/>
                    <a:p>
                      <a:pPr algn="ctr"/>
                      <a:endParaRPr lang="en-GB" sz="1400" dirty="0"/>
                    </a:p>
                  </a:txBody>
                  <a:tcPr/>
                </a:tc>
                <a:tc>
                  <a:txBody>
                    <a:bodyPr/>
                    <a:lstStyle/>
                    <a:p>
                      <a:pPr algn="ctr"/>
                      <a:endParaRPr lang="en-GB" sz="1400" dirty="0"/>
                    </a:p>
                  </a:txBody>
                  <a:tcPr/>
                </a:tc>
                <a:tc>
                  <a:txBody>
                    <a:bodyPr/>
                    <a:lstStyle/>
                    <a:p>
                      <a:pPr algn="ctr"/>
                      <a:endParaRPr lang="en-GB" sz="1400" dirty="0"/>
                    </a:p>
                  </a:txBody>
                  <a:tcPr/>
                </a:tc>
                <a:extLst>
                  <a:ext uri="{0D108BD9-81ED-4DB2-BD59-A6C34878D82A}">
                    <a16:rowId xmlns:a16="http://schemas.microsoft.com/office/drawing/2014/main" val="877911051"/>
                  </a:ext>
                </a:extLst>
              </a:tr>
              <a:tr h="3226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Number of people who have attended the 1 day Trauma Informed Training</a:t>
                      </a:r>
                    </a:p>
                  </a:txBody>
                  <a:tcPr/>
                </a:tc>
                <a:tc>
                  <a:txBody>
                    <a:bodyPr/>
                    <a:lstStyle/>
                    <a:p>
                      <a:pPr algn="ctr"/>
                      <a:r>
                        <a:rPr lang="en-GB" sz="1400" dirty="0"/>
                        <a:t>343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502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ctr"/>
                      <a:endParaRPr lang="en-GB" sz="1400" dirty="0"/>
                    </a:p>
                  </a:txBody>
                  <a:tcPr/>
                </a:tc>
                <a:tc>
                  <a:txBody>
                    <a:bodyPr/>
                    <a:lstStyle/>
                    <a:p>
                      <a:pPr algn="ctr"/>
                      <a:endParaRPr lang="en-GB" sz="1400" dirty="0"/>
                    </a:p>
                  </a:txBody>
                  <a:tcPr/>
                </a:tc>
                <a:extLst>
                  <a:ext uri="{0D108BD9-81ED-4DB2-BD59-A6C34878D82A}">
                    <a16:rowId xmlns:a16="http://schemas.microsoft.com/office/drawing/2014/main" val="2602349670"/>
                  </a:ext>
                </a:extLst>
              </a:tr>
              <a:tr h="3619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Number of people who have attended the half day Developmental Trauma Introduction </a:t>
                      </a:r>
                    </a:p>
                  </a:txBody>
                  <a:tcPr/>
                </a:tc>
                <a:tc>
                  <a:txBody>
                    <a:bodyPr/>
                    <a:lstStyle/>
                    <a:p>
                      <a:pPr algn="ctr"/>
                      <a:r>
                        <a:rPr lang="en-GB" sz="1400" dirty="0"/>
                        <a:t>395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442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ctr"/>
                      <a:endParaRPr lang="en-GB" sz="1400" dirty="0"/>
                    </a:p>
                  </a:txBody>
                  <a:tcPr/>
                </a:tc>
                <a:tc>
                  <a:txBody>
                    <a:bodyPr/>
                    <a:lstStyle/>
                    <a:p>
                      <a:pPr algn="ctr"/>
                      <a:endParaRPr lang="en-GB" sz="1400" dirty="0"/>
                    </a:p>
                  </a:txBody>
                  <a:tcPr/>
                </a:tc>
                <a:extLst>
                  <a:ext uri="{0D108BD9-81ED-4DB2-BD59-A6C34878D82A}">
                    <a16:rowId xmlns:a16="http://schemas.microsoft.com/office/drawing/2014/main" val="968847557"/>
                  </a:ext>
                </a:extLst>
              </a:tr>
              <a:tr h="3314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Number of people who have engaged with the E-Learning Trauma Informed Training </a:t>
                      </a:r>
                    </a:p>
                  </a:txBody>
                  <a:tcPr/>
                </a:tc>
                <a:tc>
                  <a:txBody>
                    <a:bodyPr/>
                    <a:lstStyle/>
                    <a:p>
                      <a:pPr algn="ctr"/>
                      <a:r>
                        <a:rPr lang="en-GB" sz="1400" dirty="0"/>
                        <a:t>1661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2712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ctr"/>
                      <a:endParaRPr lang="en-GB" sz="1400" dirty="0"/>
                    </a:p>
                  </a:txBody>
                  <a:tcPr/>
                </a:tc>
                <a:tc>
                  <a:txBody>
                    <a:bodyPr/>
                    <a:lstStyle/>
                    <a:p>
                      <a:pPr algn="ctr"/>
                      <a:endParaRPr lang="en-GB" sz="1400" dirty="0"/>
                    </a:p>
                  </a:txBody>
                  <a:tcPr/>
                </a:tc>
                <a:extLst>
                  <a:ext uri="{0D108BD9-81ED-4DB2-BD59-A6C34878D82A}">
                    <a16:rowId xmlns:a16="http://schemas.microsoft.com/office/drawing/2014/main" val="2138986120"/>
                  </a:ext>
                </a:extLst>
              </a:tr>
              <a:tr h="3966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 of people who say the training has increased their knowledge of Trauma Informed practice </a:t>
                      </a:r>
                    </a:p>
                  </a:txBody>
                  <a:tcPr/>
                </a:tc>
                <a:tc>
                  <a:txBody>
                    <a:bodyPr/>
                    <a:lstStyle/>
                    <a:p>
                      <a:pPr algn="ctr"/>
                      <a:r>
                        <a:rPr lang="en-GB" sz="1400" dirty="0">
                          <a:solidFill>
                            <a:schemeClr val="tx1"/>
                          </a:solidFill>
                        </a:rPr>
                        <a:t>90%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91.5%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ctr"/>
                      <a:endParaRPr lang="en-GB" sz="1400" dirty="0">
                        <a:solidFill>
                          <a:schemeClr val="tx1"/>
                        </a:solidFill>
                      </a:endParaRPr>
                    </a:p>
                  </a:txBody>
                  <a:tcPr/>
                </a:tc>
                <a:tc>
                  <a:txBody>
                    <a:bodyPr/>
                    <a:lstStyle/>
                    <a:p>
                      <a:pPr algn="ctr"/>
                      <a:endParaRPr lang="en-GB" sz="1400" dirty="0">
                        <a:solidFill>
                          <a:schemeClr val="tx1"/>
                        </a:solidFill>
                      </a:endParaRPr>
                    </a:p>
                  </a:txBody>
                  <a:tcPr/>
                </a:tc>
                <a:extLst>
                  <a:ext uri="{0D108BD9-81ED-4DB2-BD59-A6C34878D82A}">
                    <a16:rowId xmlns:a16="http://schemas.microsoft.com/office/drawing/2014/main" val="488457068"/>
                  </a:ext>
                </a:extLst>
              </a:tr>
              <a:tr h="3905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 of people who say the training has given them the skills and knowledge to identify whether practice is Trauma Informed </a:t>
                      </a:r>
                    </a:p>
                  </a:txBody>
                  <a:tcPr/>
                </a:tc>
                <a:tc>
                  <a:txBody>
                    <a:bodyPr/>
                    <a:lstStyle/>
                    <a:p>
                      <a:pPr algn="ctr"/>
                      <a:r>
                        <a:rPr lang="en-GB" sz="1400" dirty="0">
                          <a:solidFill>
                            <a:schemeClr val="tx1"/>
                          </a:solidFill>
                        </a:rPr>
                        <a:t>89%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87.2%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ctr"/>
                      <a:endParaRPr lang="en-GB" sz="1400" dirty="0">
                        <a:solidFill>
                          <a:schemeClr val="tx1"/>
                        </a:solidFill>
                      </a:endParaRPr>
                    </a:p>
                  </a:txBody>
                  <a:tcPr/>
                </a:tc>
                <a:tc>
                  <a:txBody>
                    <a:bodyPr/>
                    <a:lstStyle/>
                    <a:p>
                      <a:pPr algn="ctr"/>
                      <a:endParaRPr lang="en-GB" sz="1400" dirty="0">
                        <a:solidFill>
                          <a:schemeClr val="tx1"/>
                        </a:solidFill>
                      </a:endParaRPr>
                    </a:p>
                  </a:txBody>
                  <a:tcPr/>
                </a:tc>
                <a:extLst>
                  <a:ext uri="{0D108BD9-81ED-4DB2-BD59-A6C34878D82A}">
                    <a16:rowId xmlns:a16="http://schemas.microsoft.com/office/drawing/2014/main" val="3001228061"/>
                  </a:ext>
                </a:extLst>
              </a:tr>
              <a:tr h="3123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chemeClr val="tx1"/>
                          </a:solidFill>
                        </a:rPr>
                        <a:t>Current number </a:t>
                      </a:r>
                      <a:r>
                        <a:rPr lang="en-GB" sz="1400" dirty="0">
                          <a:solidFill>
                            <a:schemeClr val="tx1"/>
                          </a:solidFill>
                        </a:rPr>
                        <a:t>of ARC </a:t>
                      </a:r>
                      <a:r>
                        <a:rPr lang="en-GB" sz="1400">
                          <a:solidFill>
                            <a:schemeClr val="tx1"/>
                          </a:solidFill>
                        </a:rPr>
                        <a:t>Champions </a:t>
                      </a:r>
                      <a:endParaRPr lang="en-GB" sz="1400" dirty="0">
                        <a:solidFill>
                          <a:schemeClr val="tx1"/>
                        </a:solidFill>
                      </a:endParaRPr>
                    </a:p>
                  </a:txBody>
                  <a:tcPr/>
                </a:tc>
                <a:tc>
                  <a:txBody>
                    <a:bodyPr/>
                    <a:lstStyle/>
                    <a:p>
                      <a:pPr algn="ctr"/>
                      <a:r>
                        <a:rPr lang="en-GB" sz="1400" dirty="0"/>
                        <a:t>36</a:t>
                      </a:r>
                    </a:p>
                  </a:txBody>
                  <a:tcPr/>
                </a:tc>
                <a:tc>
                  <a:txBody>
                    <a:bodyPr/>
                    <a:lstStyle/>
                    <a:p>
                      <a:pPr algn="ctr"/>
                      <a:r>
                        <a:rPr lang="en-GB" sz="1400"/>
                        <a:t>22</a:t>
                      </a:r>
                      <a:endParaRPr lang="en-GB" sz="1400" dirty="0"/>
                    </a:p>
                  </a:txBody>
                  <a:tcPr/>
                </a:tc>
                <a:tc>
                  <a:txBody>
                    <a:bodyPr/>
                    <a:lstStyle/>
                    <a:p>
                      <a:pPr algn="ctr"/>
                      <a:endParaRPr lang="en-GB" sz="1400" dirty="0"/>
                    </a:p>
                  </a:txBody>
                  <a:tcPr/>
                </a:tc>
                <a:tc>
                  <a:txBody>
                    <a:bodyPr/>
                    <a:lstStyle/>
                    <a:p>
                      <a:pPr algn="ctr"/>
                      <a:endParaRPr lang="en-GB" sz="1400" dirty="0"/>
                    </a:p>
                  </a:txBody>
                  <a:tcPr/>
                </a:tc>
                <a:tc>
                  <a:txBody>
                    <a:bodyPr/>
                    <a:lstStyle/>
                    <a:p>
                      <a:pPr algn="ctr"/>
                      <a:endParaRPr lang="en-GB" sz="1400" dirty="0"/>
                    </a:p>
                  </a:txBody>
                  <a:tcPr/>
                </a:tc>
                <a:extLst>
                  <a:ext uri="{0D108BD9-81ED-4DB2-BD59-A6C34878D82A}">
                    <a16:rowId xmlns:a16="http://schemas.microsoft.com/office/drawing/2014/main" val="3567190685"/>
                  </a:ext>
                </a:extLst>
              </a:tr>
              <a:tr h="312375">
                <a:tc>
                  <a:txBody>
                    <a:bodyPr/>
                    <a:lstStyle/>
                    <a:p>
                      <a:r>
                        <a:rPr lang="en-GB" sz="1400" dirty="0"/>
                        <a:t>Number of Communities of Practice that have taken place</a:t>
                      </a:r>
                    </a:p>
                  </a:txBody>
                  <a:tcPr/>
                </a:tc>
                <a:tc>
                  <a:txBody>
                    <a:bodyPr/>
                    <a:lstStyle/>
                    <a:p>
                      <a:pPr algn="ctr"/>
                      <a:r>
                        <a:rPr lang="en-GB" sz="1400" dirty="0"/>
                        <a:t>16</a:t>
                      </a:r>
                    </a:p>
                  </a:txBody>
                  <a:tcPr/>
                </a:tc>
                <a:tc>
                  <a:txBody>
                    <a:bodyPr/>
                    <a:lstStyle/>
                    <a:p>
                      <a:pPr algn="ctr"/>
                      <a:r>
                        <a:rPr lang="en-GB" sz="1400" dirty="0"/>
                        <a:t>17</a:t>
                      </a:r>
                    </a:p>
                  </a:txBody>
                  <a:tcPr/>
                </a:tc>
                <a:tc>
                  <a:txBody>
                    <a:bodyPr/>
                    <a:lstStyle/>
                    <a:p>
                      <a:pPr algn="ctr"/>
                      <a:endParaRPr lang="en-GB" sz="1400" dirty="0"/>
                    </a:p>
                  </a:txBody>
                  <a:tcPr/>
                </a:tc>
                <a:tc>
                  <a:txBody>
                    <a:bodyPr/>
                    <a:lstStyle/>
                    <a:p>
                      <a:pPr algn="ctr"/>
                      <a:endParaRPr lang="en-GB" sz="1400" dirty="0"/>
                    </a:p>
                  </a:txBody>
                  <a:tcPr/>
                </a:tc>
                <a:tc>
                  <a:txBody>
                    <a:bodyPr/>
                    <a:lstStyle/>
                    <a:p>
                      <a:pPr algn="ctr"/>
                      <a:endParaRPr lang="en-GB" sz="1400" dirty="0"/>
                    </a:p>
                  </a:txBody>
                  <a:tcPr/>
                </a:tc>
                <a:extLst>
                  <a:ext uri="{0D108BD9-81ED-4DB2-BD59-A6C34878D82A}">
                    <a16:rowId xmlns:a16="http://schemas.microsoft.com/office/drawing/2014/main" val="1292332886"/>
                  </a:ext>
                </a:extLst>
              </a:tr>
              <a:tr h="312375">
                <a:tc>
                  <a:txBody>
                    <a:bodyPr/>
                    <a:lstStyle/>
                    <a:p>
                      <a:r>
                        <a:rPr lang="en-GB" sz="1400" dirty="0"/>
                        <a:t>Number of people who have attended Communities of Practice </a:t>
                      </a:r>
                    </a:p>
                  </a:txBody>
                  <a:tcPr/>
                </a:tc>
                <a:tc>
                  <a:txBody>
                    <a:bodyPr/>
                    <a:lstStyle/>
                    <a:p>
                      <a:pPr algn="ctr"/>
                      <a:r>
                        <a:rPr lang="en-GB" sz="1400" dirty="0"/>
                        <a:t>87</a:t>
                      </a:r>
                    </a:p>
                  </a:txBody>
                  <a:tcPr/>
                </a:tc>
                <a:tc>
                  <a:txBody>
                    <a:bodyPr/>
                    <a:lstStyle/>
                    <a:p>
                      <a:pPr algn="ctr"/>
                      <a:r>
                        <a:rPr lang="en-GB" sz="1400" dirty="0"/>
                        <a:t>127</a:t>
                      </a:r>
                    </a:p>
                  </a:txBody>
                  <a:tcPr/>
                </a:tc>
                <a:tc>
                  <a:txBody>
                    <a:bodyPr/>
                    <a:lstStyle/>
                    <a:p>
                      <a:pPr algn="ctr"/>
                      <a:endParaRPr lang="en-GB" sz="1400" dirty="0"/>
                    </a:p>
                  </a:txBody>
                  <a:tcPr/>
                </a:tc>
                <a:tc>
                  <a:txBody>
                    <a:bodyPr/>
                    <a:lstStyle/>
                    <a:p>
                      <a:pPr algn="ctr"/>
                      <a:endParaRPr lang="en-GB" sz="1400" dirty="0"/>
                    </a:p>
                  </a:txBody>
                  <a:tcPr/>
                </a:tc>
                <a:tc>
                  <a:txBody>
                    <a:bodyPr/>
                    <a:lstStyle/>
                    <a:p>
                      <a:pPr algn="ctr"/>
                      <a:endParaRPr lang="en-GB" sz="1400" dirty="0"/>
                    </a:p>
                  </a:txBody>
                  <a:tcPr/>
                </a:tc>
                <a:extLst>
                  <a:ext uri="{0D108BD9-81ED-4DB2-BD59-A6C34878D82A}">
                    <a16:rowId xmlns:a16="http://schemas.microsoft.com/office/drawing/2014/main" val="3095084258"/>
                  </a:ext>
                </a:extLst>
              </a:tr>
              <a:tr h="312375">
                <a:tc>
                  <a:txBody>
                    <a:bodyPr/>
                    <a:lstStyle/>
                    <a:p>
                      <a:r>
                        <a:rPr lang="en-GB" sz="1400" dirty="0"/>
                        <a:t>Number of organisations who have engaged in Communities of Practice </a:t>
                      </a:r>
                    </a:p>
                  </a:txBody>
                  <a:tcPr/>
                </a:tc>
                <a:tc>
                  <a:txBody>
                    <a:bodyPr/>
                    <a:lstStyle/>
                    <a:p>
                      <a:pPr algn="ctr"/>
                      <a:r>
                        <a:rPr lang="en-GB" sz="1400" dirty="0"/>
                        <a:t>24</a:t>
                      </a:r>
                    </a:p>
                  </a:txBody>
                  <a:tcPr/>
                </a:tc>
                <a:tc>
                  <a:txBody>
                    <a:bodyPr/>
                    <a:lstStyle/>
                    <a:p>
                      <a:pPr algn="ctr"/>
                      <a:r>
                        <a:rPr lang="en-GB" sz="1400" dirty="0"/>
                        <a:t>44</a:t>
                      </a:r>
                    </a:p>
                  </a:txBody>
                  <a:tcPr/>
                </a:tc>
                <a:tc>
                  <a:txBody>
                    <a:bodyPr/>
                    <a:lstStyle/>
                    <a:p>
                      <a:pPr algn="ctr"/>
                      <a:endParaRPr lang="en-GB" sz="1400" dirty="0"/>
                    </a:p>
                  </a:txBody>
                  <a:tcPr/>
                </a:tc>
                <a:tc>
                  <a:txBody>
                    <a:bodyPr/>
                    <a:lstStyle/>
                    <a:p>
                      <a:pPr algn="ctr"/>
                      <a:endParaRPr lang="en-GB" sz="1400" dirty="0"/>
                    </a:p>
                  </a:txBody>
                  <a:tcPr/>
                </a:tc>
                <a:tc>
                  <a:txBody>
                    <a:bodyPr/>
                    <a:lstStyle/>
                    <a:p>
                      <a:pPr algn="ctr"/>
                      <a:endParaRPr lang="en-GB" sz="1400" dirty="0"/>
                    </a:p>
                  </a:txBody>
                  <a:tcPr/>
                </a:tc>
                <a:extLst>
                  <a:ext uri="{0D108BD9-81ED-4DB2-BD59-A6C34878D82A}">
                    <a16:rowId xmlns:a16="http://schemas.microsoft.com/office/drawing/2014/main" val="3386866869"/>
                  </a:ext>
                </a:extLst>
              </a:tr>
              <a:tr h="369750">
                <a:tc>
                  <a:txBody>
                    <a:bodyPr/>
                    <a:lstStyle/>
                    <a:p>
                      <a:r>
                        <a:rPr lang="en-GB" sz="1400" dirty="0"/>
                        <a:t>% of people attending Communities of Practice that say they increase knowledge sharing</a:t>
                      </a:r>
                    </a:p>
                  </a:txBody>
                  <a:tcPr/>
                </a:tc>
                <a:tc>
                  <a:txBody>
                    <a:bodyPr/>
                    <a:lstStyle/>
                    <a:p>
                      <a:pPr algn="ctr"/>
                      <a:r>
                        <a:rPr lang="en-GB" sz="1400" dirty="0"/>
                        <a:t>89%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89%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ctr"/>
                      <a:endParaRPr lang="en-GB" sz="1400" dirty="0"/>
                    </a:p>
                  </a:txBody>
                  <a:tcPr/>
                </a:tc>
                <a:tc>
                  <a:txBody>
                    <a:bodyPr/>
                    <a:lstStyle/>
                    <a:p>
                      <a:pPr algn="ctr"/>
                      <a:endParaRPr lang="en-GB" sz="1400" dirty="0"/>
                    </a:p>
                  </a:txBody>
                  <a:tcPr/>
                </a:tc>
                <a:extLst>
                  <a:ext uri="{0D108BD9-81ED-4DB2-BD59-A6C34878D82A}">
                    <a16:rowId xmlns:a16="http://schemas.microsoft.com/office/drawing/2014/main" val="1604914447"/>
                  </a:ext>
                </a:extLst>
              </a:tr>
              <a:tr h="312375">
                <a:tc>
                  <a:txBody>
                    <a:bodyPr/>
                    <a:lstStyle/>
                    <a:p>
                      <a:r>
                        <a:rPr lang="en-GB" sz="1400" dirty="0"/>
                        <a:t>% pf people attending Communities of Practice that say they help to embed Trauma Informed Care</a:t>
                      </a:r>
                    </a:p>
                  </a:txBody>
                  <a:tcPr/>
                </a:tc>
                <a:tc>
                  <a:txBody>
                    <a:bodyPr/>
                    <a:lstStyle/>
                    <a:p>
                      <a:pPr algn="ctr"/>
                      <a:r>
                        <a:rPr lang="en-GB" sz="1400" dirty="0"/>
                        <a:t>78%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78%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ctr"/>
                      <a:endParaRPr lang="en-GB" sz="1400" dirty="0"/>
                    </a:p>
                  </a:txBody>
                  <a:tcPr/>
                </a:tc>
                <a:tc>
                  <a:txBody>
                    <a:bodyPr/>
                    <a:lstStyle/>
                    <a:p>
                      <a:pPr algn="ctr"/>
                      <a:endParaRPr lang="en-GB" sz="1400" dirty="0"/>
                    </a:p>
                  </a:txBody>
                  <a:tcPr/>
                </a:tc>
                <a:extLst>
                  <a:ext uri="{0D108BD9-81ED-4DB2-BD59-A6C34878D82A}">
                    <a16:rowId xmlns:a16="http://schemas.microsoft.com/office/drawing/2014/main" val="2282497315"/>
                  </a:ext>
                </a:extLst>
              </a:tr>
              <a:tr h="495307">
                <a:tc>
                  <a:txBody>
                    <a:bodyPr/>
                    <a:lstStyle/>
                    <a:p>
                      <a:r>
                        <a:rPr lang="en-GB" sz="1400" b="0" i="0" u="none" strike="noStrike" kern="1200" baseline="0" dirty="0">
                          <a:solidFill>
                            <a:schemeClr val="dk1"/>
                          </a:solidFill>
                          <a:latin typeface="+mn-lt"/>
                          <a:ea typeface="+mn-ea"/>
                          <a:cs typeface="+mn-cs"/>
                        </a:rPr>
                        <a:t>Number of organisations working collaboratively with the Core Team to undertake the Trauma Informed Organisational Toolkit </a:t>
                      </a:r>
                    </a:p>
                  </a:txBody>
                  <a:tcPr/>
                </a:tc>
                <a:tc>
                  <a:txBody>
                    <a:bodyPr/>
                    <a:lstStyle/>
                    <a:p>
                      <a:pPr algn="ctr"/>
                      <a:r>
                        <a:rPr lang="en-GB" sz="1400" dirty="0"/>
                        <a:t>11</a:t>
                      </a:r>
                    </a:p>
                  </a:txBody>
                  <a:tcPr/>
                </a:tc>
                <a:tc>
                  <a:txBody>
                    <a:bodyPr/>
                    <a:lstStyle/>
                    <a:p>
                      <a:pPr algn="ctr"/>
                      <a:r>
                        <a:rPr lang="en-GB" sz="1400" dirty="0"/>
                        <a:t>14</a:t>
                      </a:r>
                    </a:p>
                  </a:txBody>
                  <a:tcPr/>
                </a:tc>
                <a:tc>
                  <a:txBody>
                    <a:bodyPr/>
                    <a:lstStyle/>
                    <a:p>
                      <a:pPr algn="ctr"/>
                      <a:endParaRPr lang="en-GB" sz="1400" dirty="0"/>
                    </a:p>
                  </a:txBody>
                  <a:tcPr/>
                </a:tc>
                <a:tc>
                  <a:txBody>
                    <a:bodyPr/>
                    <a:lstStyle/>
                    <a:p>
                      <a:pPr algn="ctr"/>
                      <a:endParaRPr lang="en-GB" sz="1400" dirty="0"/>
                    </a:p>
                  </a:txBody>
                  <a:tcPr/>
                </a:tc>
                <a:tc>
                  <a:txBody>
                    <a:bodyPr/>
                    <a:lstStyle/>
                    <a:p>
                      <a:pPr algn="ctr"/>
                      <a:endParaRPr lang="en-GB" sz="1400" dirty="0"/>
                    </a:p>
                  </a:txBody>
                  <a:tcPr/>
                </a:tc>
                <a:extLst>
                  <a:ext uri="{0D108BD9-81ED-4DB2-BD59-A6C34878D82A}">
                    <a16:rowId xmlns:a16="http://schemas.microsoft.com/office/drawing/2014/main" val="1605637640"/>
                  </a:ext>
                </a:extLst>
              </a:tr>
            </a:tbl>
          </a:graphicData>
        </a:graphic>
      </p:graphicFrame>
    </p:spTree>
    <p:extLst>
      <p:ext uri="{BB962C8B-B14F-4D97-AF65-F5344CB8AC3E}">
        <p14:creationId xmlns:p14="http://schemas.microsoft.com/office/powerpoint/2010/main" val="1607136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Content Placeholder 10" descr="Shape, rectangle&#10;&#10;Description automatically generated">
            <a:extLst>
              <a:ext uri="{FF2B5EF4-FFF2-40B4-BE49-F238E27FC236}">
                <a16:creationId xmlns:a16="http://schemas.microsoft.com/office/drawing/2014/main" id="{52CEE0C5-E3B9-4E5D-BB94-32F098ACDFA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 y="0"/>
            <a:ext cx="12188825" cy="6858000"/>
          </a:xfrm>
          <a:ln>
            <a:solidFill>
              <a:schemeClr val="bg1"/>
            </a:solidFill>
          </a:ln>
        </p:spPr>
      </p:pic>
      <p:pic>
        <p:nvPicPr>
          <p:cNvPr id="8194" name="Picture 7">
            <a:extLst>
              <a:ext uri="{FF2B5EF4-FFF2-40B4-BE49-F238E27FC236}">
                <a16:creationId xmlns:a16="http://schemas.microsoft.com/office/drawing/2014/main" id="{E6AF1350-E31C-4A9B-BD0B-E2C99B2EA0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6931" y="151222"/>
            <a:ext cx="186213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Subtitle 2">
            <a:extLst>
              <a:ext uri="{FF2B5EF4-FFF2-40B4-BE49-F238E27FC236}">
                <a16:creationId xmlns:a16="http://schemas.microsoft.com/office/drawing/2014/main" id="{979F1FE8-E9F6-4B29-9816-0AF85106BE98}"/>
              </a:ext>
            </a:extLst>
          </p:cNvPr>
          <p:cNvSpPr>
            <a:spLocks noGrp="1" noChangeArrowheads="1"/>
          </p:cNvSpPr>
          <p:nvPr/>
        </p:nvSpPr>
        <p:spPr bwMode="auto">
          <a:xfrm>
            <a:off x="425042" y="1006825"/>
            <a:ext cx="91440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n-US" altLang="en-US" sz="2000">
              <a:solidFill>
                <a:srgbClr val="34B0E4"/>
              </a:solidFill>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034F56D5-CFE8-2B27-0AE6-1895543D2500}"/>
              </a:ext>
            </a:extLst>
          </p:cNvPr>
          <p:cNvGraphicFramePr>
            <a:graphicFrameLocks noGrp="1"/>
          </p:cNvGraphicFramePr>
          <p:nvPr/>
        </p:nvGraphicFramePr>
        <p:xfrm>
          <a:off x="0" y="2205989"/>
          <a:ext cx="12188824" cy="4716361"/>
        </p:xfrm>
        <a:graphic>
          <a:graphicData uri="http://schemas.openxmlformats.org/drawingml/2006/table">
            <a:tbl>
              <a:tblPr firstRow="1" bandRow="1">
                <a:tableStyleId>{5C22544A-7EE6-4342-B048-85BDC9FD1C3A}</a:tableStyleId>
              </a:tblPr>
              <a:tblGrid>
                <a:gridCol w="5275047">
                  <a:extLst>
                    <a:ext uri="{9D8B030D-6E8A-4147-A177-3AD203B41FA5}">
                      <a16:colId xmlns:a16="http://schemas.microsoft.com/office/drawing/2014/main" val="1976733330"/>
                    </a:ext>
                  </a:extLst>
                </a:gridCol>
                <a:gridCol w="1517604">
                  <a:extLst>
                    <a:ext uri="{9D8B030D-6E8A-4147-A177-3AD203B41FA5}">
                      <a16:colId xmlns:a16="http://schemas.microsoft.com/office/drawing/2014/main" val="770953047"/>
                    </a:ext>
                  </a:extLst>
                </a:gridCol>
                <a:gridCol w="1411657">
                  <a:extLst>
                    <a:ext uri="{9D8B030D-6E8A-4147-A177-3AD203B41FA5}">
                      <a16:colId xmlns:a16="http://schemas.microsoft.com/office/drawing/2014/main" val="2968585433"/>
                    </a:ext>
                  </a:extLst>
                </a:gridCol>
                <a:gridCol w="1434426">
                  <a:extLst>
                    <a:ext uri="{9D8B030D-6E8A-4147-A177-3AD203B41FA5}">
                      <a16:colId xmlns:a16="http://schemas.microsoft.com/office/drawing/2014/main" val="2218515701"/>
                    </a:ext>
                  </a:extLst>
                </a:gridCol>
                <a:gridCol w="1275045">
                  <a:extLst>
                    <a:ext uri="{9D8B030D-6E8A-4147-A177-3AD203B41FA5}">
                      <a16:colId xmlns:a16="http://schemas.microsoft.com/office/drawing/2014/main" val="1772337788"/>
                    </a:ext>
                  </a:extLst>
                </a:gridCol>
                <a:gridCol w="1275045">
                  <a:extLst>
                    <a:ext uri="{9D8B030D-6E8A-4147-A177-3AD203B41FA5}">
                      <a16:colId xmlns:a16="http://schemas.microsoft.com/office/drawing/2014/main" val="3424614190"/>
                    </a:ext>
                  </a:extLst>
                </a:gridCol>
              </a:tblGrid>
              <a:tr h="906231">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dirty="0">
                          <a:solidFill>
                            <a:schemeClr val="tx1"/>
                          </a:solidFill>
                          <a:latin typeface="+mn-lt"/>
                          <a:cs typeface="Arial" panose="020B0604020202020204" pitchFamily="34" charset="0"/>
                        </a:rPr>
                        <a:t>Core Team KPI Data 2024-2025 (Rolling Total) – Continued </a:t>
                      </a:r>
                    </a:p>
                    <a:p>
                      <a:endParaRPr lang="en-GB" sz="1400" b="0" i="0" u="none" strike="noStrike" kern="1200" baseline="0" dirty="0">
                        <a:solidFill>
                          <a:srgbClr val="FFC000"/>
                        </a:solidFill>
                        <a:latin typeface="+mn-lt"/>
                        <a:ea typeface="+mn-ea"/>
                        <a:cs typeface="+mn-cs"/>
                      </a:endParaRPr>
                    </a:p>
                  </a:txBody>
                  <a:tcPr>
                    <a:solidFill>
                      <a:srgbClr val="FFC000"/>
                    </a:solidFill>
                  </a:tcPr>
                </a:tc>
                <a:tc hMerge="1">
                  <a:txBody>
                    <a:bodyPr/>
                    <a:lstStyle/>
                    <a:p>
                      <a:pPr algn="ctr"/>
                      <a:endParaRPr lang="en-GB" sz="1400" dirty="0"/>
                    </a:p>
                  </a:txBody>
                  <a:tcPr/>
                </a:tc>
                <a:tc hMerge="1">
                  <a:txBody>
                    <a:bodyPr/>
                    <a:lstStyle/>
                    <a:p>
                      <a:pPr algn="ctr"/>
                      <a:endParaRPr lang="en-GB" sz="1400" dirty="0"/>
                    </a:p>
                  </a:txBody>
                  <a:tcPr/>
                </a:tc>
                <a:tc hMerge="1">
                  <a:txBody>
                    <a:bodyPr/>
                    <a:lstStyle/>
                    <a:p>
                      <a:pPr algn="ctr"/>
                      <a:endParaRPr lang="en-GB" sz="1400" dirty="0"/>
                    </a:p>
                  </a:txBody>
                  <a:tcPr/>
                </a:tc>
                <a:tc hMerge="1">
                  <a:txBody>
                    <a:bodyPr/>
                    <a:lstStyle/>
                    <a:p>
                      <a:pPr algn="ctr"/>
                      <a:endParaRPr lang="en-GB" sz="1400" dirty="0"/>
                    </a:p>
                  </a:txBody>
                  <a:tcPr/>
                </a:tc>
                <a:tc hMerge="1">
                  <a:txBody>
                    <a:bodyPr/>
                    <a:lstStyle/>
                    <a:p>
                      <a:endParaRPr lang="en-GB" sz="1400" b="0" i="0" u="none" strike="noStrike" kern="1200" baseline="0" dirty="0">
                        <a:solidFill>
                          <a:srgbClr val="FFC000"/>
                        </a:solidFill>
                        <a:latin typeface="+mn-lt"/>
                        <a:ea typeface="+mn-ea"/>
                        <a:cs typeface="+mn-cs"/>
                      </a:endParaRPr>
                    </a:p>
                  </a:txBody>
                  <a:tcPr>
                    <a:solidFill>
                      <a:srgbClr val="FFC000"/>
                    </a:solidFill>
                  </a:tcPr>
                </a:tc>
                <a:extLst>
                  <a:ext uri="{0D108BD9-81ED-4DB2-BD59-A6C34878D82A}">
                    <a16:rowId xmlns:a16="http://schemas.microsoft.com/office/drawing/2014/main" val="3623833224"/>
                  </a:ext>
                </a:extLst>
              </a:tr>
              <a:tr h="775077">
                <a:tc>
                  <a:txBody>
                    <a:bodyPr/>
                    <a:lstStyle/>
                    <a:p>
                      <a:r>
                        <a:rPr lang="en-GB" sz="1400" b="1" i="0" u="none" strike="noStrike" kern="1200" baseline="0" dirty="0">
                          <a:solidFill>
                            <a:schemeClr val="dk1"/>
                          </a:solidFill>
                          <a:latin typeface="+mn-lt"/>
                          <a:ea typeface="+mn-ea"/>
                          <a:cs typeface="+mn-cs"/>
                        </a:rPr>
                        <a:t>Engagement and Coproduction</a:t>
                      </a:r>
                    </a:p>
                  </a:txBody>
                  <a:tcPr/>
                </a:tc>
                <a:tc>
                  <a:txBody>
                    <a:bodyPr/>
                    <a:lstStyle/>
                    <a:p>
                      <a:pPr algn="ctr"/>
                      <a:r>
                        <a:rPr lang="en-GB" sz="1400" dirty="0"/>
                        <a:t>March 2024</a:t>
                      </a:r>
                    </a:p>
                  </a:txBody>
                  <a:tcPr/>
                </a:tc>
                <a:tc>
                  <a:txBody>
                    <a:bodyPr/>
                    <a:lstStyle/>
                    <a:p>
                      <a:pPr algn="ctr"/>
                      <a:r>
                        <a:rPr lang="en-GB" sz="1400" dirty="0"/>
                        <a:t>Quarter 1</a:t>
                      </a:r>
                    </a:p>
                  </a:txBody>
                  <a:tcPr/>
                </a:tc>
                <a:tc>
                  <a:txBody>
                    <a:bodyPr/>
                    <a:lstStyle/>
                    <a:p>
                      <a:pPr algn="ctr"/>
                      <a:r>
                        <a:rPr lang="en-GB" sz="1400" dirty="0"/>
                        <a:t>Quarter 2</a:t>
                      </a:r>
                    </a:p>
                  </a:txBody>
                  <a:tcPr/>
                </a:tc>
                <a:tc>
                  <a:txBody>
                    <a:bodyPr/>
                    <a:lstStyle/>
                    <a:p>
                      <a:pPr algn="ctr"/>
                      <a:r>
                        <a:rPr lang="en-GB" sz="1400" dirty="0"/>
                        <a:t>Quarter 3</a:t>
                      </a:r>
                    </a:p>
                  </a:txBody>
                  <a:tcPr/>
                </a:tc>
                <a:tc>
                  <a:txBody>
                    <a:bodyPr/>
                    <a:lstStyle/>
                    <a:p>
                      <a:pPr algn="ctr"/>
                      <a:r>
                        <a:rPr lang="en-GB" sz="1400" dirty="0"/>
                        <a:t>Quarter 4</a:t>
                      </a:r>
                    </a:p>
                  </a:txBody>
                  <a:tcPr/>
                </a:tc>
                <a:extLst>
                  <a:ext uri="{0D108BD9-81ED-4DB2-BD59-A6C34878D82A}">
                    <a16:rowId xmlns:a16="http://schemas.microsoft.com/office/drawing/2014/main" val="1602783564"/>
                  </a:ext>
                </a:extLst>
              </a:tr>
              <a:tr h="810839">
                <a:tc>
                  <a:txBody>
                    <a:bodyPr/>
                    <a:lstStyle/>
                    <a:p>
                      <a:r>
                        <a:rPr lang="en-GB" sz="1400" b="0" i="0" u="none" strike="noStrike" kern="1200" baseline="0" dirty="0">
                          <a:solidFill>
                            <a:schemeClr val="dk1"/>
                          </a:solidFill>
                          <a:latin typeface="+mn-lt"/>
                          <a:ea typeface="+mn-ea"/>
                          <a:cs typeface="+mn-cs"/>
                        </a:rPr>
                        <a:t>Numbers of CYP involved in engagement and Coproduction Advisory Groups 	</a:t>
                      </a:r>
                    </a:p>
                  </a:txBody>
                  <a:tcPr/>
                </a:tc>
                <a:tc>
                  <a:txBody>
                    <a:bodyPr/>
                    <a:lstStyle/>
                    <a:p>
                      <a:pPr algn="ctr"/>
                      <a:r>
                        <a:rPr lang="en-GB" sz="1400" dirty="0"/>
                        <a:t>240</a:t>
                      </a:r>
                    </a:p>
                  </a:txBody>
                  <a:tcPr/>
                </a:tc>
                <a:tc>
                  <a:txBody>
                    <a:bodyPr/>
                    <a:lstStyle/>
                    <a:p>
                      <a:pPr algn="ctr"/>
                      <a:r>
                        <a:rPr lang="en-GB" sz="1400" dirty="0"/>
                        <a:t>246</a:t>
                      </a:r>
                    </a:p>
                  </a:txBody>
                  <a:tcPr/>
                </a:tc>
                <a:tc>
                  <a:txBody>
                    <a:bodyPr/>
                    <a:lstStyle/>
                    <a:p>
                      <a:pPr algn="ctr"/>
                      <a:endParaRPr lang="en-GB" sz="1400" dirty="0"/>
                    </a:p>
                  </a:txBody>
                  <a:tcPr/>
                </a:tc>
                <a:tc>
                  <a:txBody>
                    <a:bodyPr/>
                    <a:lstStyle/>
                    <a:p>
                      <a:pPr algn="ctr"/>
                      <a:endParaRPr lang="en-GB" sz="1400" dirty="0"/>
                    </a:p>
                  </a:txBody>
                  <a:tcPr/>
                </a:tc>
                <a:tc>
                  <a:txBody>
                    <a:bodyPr/>
                    <a:lstStyle/>
                    <a:p>
                      <a:pPr algn="ctr"/>
                      <a:endParaRPr lang="en-GB" sz="1400" dirty="0"/>
                    </a:p>
                  </a:txBody>
                  <a:tcPr/>
                </a:tc>
                <a:extLst>
                  <a:ext uri="{0D108BD9-81ED-4DB2-BD59-A6C34878D82A}">
                    <a16:rowId xmlns:a16="http://schemas.microsoft.com/office/drawing/2014/main" val="21320853"/>
                  </a:ext>
                </a:extLst>
              </a:tr>
              <a:tr h="810839">
                <a:tc>
                  <a:txBody>
                    <a:bodyPr/>
                    <a:lstStyle/>
                    <a:p>
                      <a:r>
                        <a:rPr lang="en-GB" sz="1400" b="0" i="0" u="none" strike="noStrike" kern="1200" baseline="0" dirty="0">
                          <a:solidFill>
                            <a:schemeClr val="dk1"/>
                          </a:solidFill>
                          <a:latin typeface="+mn-lt"/>
                          <a:ea typeface="+mn-ea"/>
                          <a:cs typeface="+mn-cs"/>
                        </a:rPr>
                        <a:t>Number of organisations at place supported to improve engagement and Coproduction </a:t>
                      </a:r>
                    </a:p>
                  </a:txBody>
                  <a:tcPr/>
                </a:tc>
                <a:tc>
                  <a:txBody>
                    <a:bodyPr/>
                    <a:lstStyle/>
                    <a:p>
                      <a:pPr algn="ctr">
                        <a:spcBef>
                          <a:spcPts val="0"/>
                        </a:spcBef>
                        <a:spcAft>
                          <a:spcPts val="0"/>
                        </a:spcAft>
                      </a:pPr>
                      <a:r>
                        <a:rPr lang="en-GB" sz="1400" dirty="0"/>
                        <a:t>53</a:t>
                      </a:r>
                    </a:p>
                    <a:p>
                      <a:pPr algn="ctr">
                        <a:spcBef>
                          <a:spcPts val="0"/>
                        </a:spcBef>
                        <a:spcAft>
                          <a:spcPts val="0"/>
                        </a:spcAft>
                      </a:pPr>
                      <a:r>
                        <a:rPr lang="en-GB" sz="1000" dirty="0"/>
                        <a:t>(68 Professionals)</a:t>
                      </a:r>
                    </a:p>
                  </a:txBody>
                  <a:tcPr/>
                </a:tc>
                <a:tc>
                  <a:txBody>
                    <a:bodyPr/>
                    <a:lstStyle/>
                    <a:p>
                      <a:pPr algn="ctr">
                        <a:spcBef>
                          <a:spcPts val="0"/>
                        </a:spcBef>
                        <a:spcAft>
                          <a:spcPts val="0"/>
                        </a:spcAft>
                      </a:pPr>
                      <a:r>
                        <a:rPr lang="en-GB" sz="1400" dirty="0"/>
                        <a:t>115</a:t>
                      </a:r>
                    </a:p>
                    <a:p>
                      <a:pPr algn="ctr">
                        <a:spcBef>
                          <a:spcPts val="0"/>
                        </a:spcBef>
                        <a:spcAft>
                          <a:spcPts val="0"/>
                        </a:spcAft>
                      </a:pPr>
                      <a:r>
                        <a:rPr lang="en-GB" sz="1000" dirty="0"/>
                        <a:t>(133 Professionals)</a:t>
                      </a:r>
                    </a:p>
                  </a:txBody>
                  <a:tcPr/>
                </a:tc>
                <a:tc>
                  <a:txBody>
                    <a:bodyPr/>
                    <a:lstStyle/>
                    <a:p>
                      <a:pPr algn="ctr">
                        <a:spcBef>
                          <a:spcPts val="0"/>
                        </a:spcBef>
                        <a:spcAft>
                          <a:spcPts val="0"/>
                        </a:spcAft>
                      </a:pPr>
                      <a:endParaRPr lang="en-GB" sz="1000" dirty="0"/>
                    </a:p>
                  </a:txBody>
                  <a:tcPr/>
                </a:tc>
                <a:tc>
                  <a:txBody>
                    <a:bodyPr/>
                    <a:lstStyle/>
                    <a:p>
                      <a:pPr algn="ctr">
                        <a:spcBef>
                          <a:spcPts val="0"/>
                        </a:spcBef>
                        <a:spcAft>
                          <a:spcPts val="0"/>
                        </a:spcAft>
                      </a:pPr>
                      <a:endParaRPr lang="en-GB" sz="1000" dirty="0"/>
                    </a:p>
                  </a:txBody>
                  <a:tcPr/>
                </a:tc>
                <a:tc>
                  <a:txBody>
                    <a:bodyPr/>
                    <a:lstStyle/>
                    <a:p>
                      <a:pPr algn="ctr">
                        <a:spcBef>
                          <a:spcPts val="0"/>
                        </a:spcBef>
                        <a:spcAft>
                          <a:spcPts val="0"/>
                        </a:spcAft>
                      </a:pPr>
                      <a:endParaRPr lang="en-GB" sz="1000" dirty="0"/>
                    </a:p>
                  </a:txBody>
                  <a:tcPr/>
                </a:tc>
                <a:extLst>
                  <a:ext uri="{0D108BD9-81ED-4DB2-BD59-A6C34878D82A}">
                    <a16:rowId xmlns:a16="http://schemas.microsoft.com/office/drawing/2014/main" val="1614891058"/>
                  </a:ext>
                </a:extLst>
              </a:tr>
              <a:tr h="1413375">
                <a:tc>
                  <a:txBody>
                    <a:bodyPr/>
                    <a:lstStyle/>
                    <a:p>
                      <a:r>
                        <a:rPr lang="en-GB" sz="1400" b="0" i="0" u="none" strike="noStrike" kern="1200" baseline="0" dirty="0">
                          <a:solidFill>
                            <a:schemeClr val="dk1"/>
                          </a:solidFill>
                          <a:latin typeface="+mn-lt"/>
                          <a:ea typeface="+mn-ea"/>
                          <a:cs typeface="+mn-cs"/>
                        </a:rPr>
                        <a:t>Number of organisations engaging in CYP Coproduction Communities of Practice/networks </a:t>
                      </a:r>
                    </a:p>
                  </a:txBody>
                  <a:tcPr/>
                </a:tc>
                <a:tc>
                  <a:txBody>
                    <a:bodyPr/>
                    <a:lstStyle/>
                    <a:p>
                      <a:pPr algn="ctr">
                        <a:spcBef>
                          <a:spcPts val="0"/>
                        </a:spcBef>
                        <a:spcAft>
                          <a:spcPts val="0"/>
                        </a:spcAft>
                      </a:pPr>
                      <a:r>
                        <a:rPr lang="en-GB" sz="1400" dirty="0"/>
                        <a:t>146 </a:t>
                      </a:r>
                    </a:p>
                    <a:p>
                      <a:pPr algn="ctr">
                        <a:spcBef>
                          <a:spcPts val="0"/>
                        </a:spcBef>
                        <a:spcAft>
                          <a:spcPts val="0"/>
                        </a:spcAft>
                      </a:pPr>
                      <a:r>
                        <a:rPr lang="en-GB" sz="1000" dirty="0"/>
                        <a:t>(232 Professionals)</a:t>
                      </a:r>
                    </a:p>
                  </a:txBody>
                  <a:tcPr/>
                </a:tc>
                <a:tc>
                  <a:txBody>
                    <a:bodyPr/>
                    <a:lstStyle/>
                    <a:p>
                      <a:pPr algn="ctr">
                        <a:spcBef>
                          <a:spcPts val="0"/>
                        </a:spcBef>
                        <a:spcAft>
                          <a:spcPts val="0"/>
                        </a:spcAft>
                      </a:pPr>
                      <a:r>
                        <a:rPr lang="en-GB" sz="1400" dirty="0"/>
                        <a:t>180</a:t>
                      </a:r>
                    </a:p>
                    <a:p>
                      <a:pPr algn="ctr">
                        <a:spcBef>
                          <a:spcPts val="0"/>
                        </a:spcBef>
                        <a:spcAft>
                          <a:spcPts val="0"/>
                        </a:spcAft>
                      </a:pPr>
                      <a:r>
                        <a:rPr lang="en-GB" sz="1000" dirty="0"/>
                        <a:t>(266 Professionals)</a:t>
                      </a:r>
                    </a:p>
                  </a:txBody>
                  <a:tcPr/>
                </a:tc>
                <a:tc>
                  <a:txBody>
                    <a:bodyPr/>
                    <a:lstStyle/>
                    <a:p>
                      <a:pPr algn="ctr">
                        <a:spcBef>
                          <a:spcPts val="0"/>
                        </a:spcBef>
                        <a:spcAft>
                          <a:spcPts val="0"/>
                        </a:spcAft>
                      </a:pPr>
                      <a:endParaRPr lang="en-GB" sz="1400" dirty="0"/>
                    </a:p>
                  </a:txBody>
                  <a:tcPr/>
                </a:tc>
                <a:tc>
                  <a:txBody>
                    <a:bodyPr/>
                    <a:lstStyle/>
                    <a:p>
                      <a:pPr algn="ctr">
                        <a:spcBef>
                          <a:spcPts val="0"/>
                        </a:spcBef>
                        <a:spcAft>
                          <a:spcPts val="0"/>
                        </a:spcAft>
                      </a:pPr>
                      <a:endParaRPr lang="en-GB" sz="1000" dirty="0"/>
                    </a:p>
                  </a:txBody>
                  <a:tcPr/>
                </a:tc>
                <a:tc>
                  <a:txBody>
                    <a:bodyPr/>
                    <a:lstStyle/>
                    <a:p>
                      <a:pPr algn="ctr">
                        <a:spcBef>
                          <a:spcPts val="0"/>
                        </a:spcBef>
                        <a:spcAft>
                          <a:spcPts val="0"/>
                        </a:spcAft>
                      </a:pPr>
                      <a:endParaRPr lang="en-GB" sz="1000" dirty="0"/>
                    </a:p>
                  </a:txBody>
                  <a:tcPr/>
                </a:tc>
                <a:extLst>
                  <a:ext uri="{0D108BD9-81ED-4DB2-BD59-A6C34878D82A}">
                    <a16:rowId xmlns:a16="http://schemas.microsoft.com/office/drawing/2014/main" val="3489265672"/>
                  </a:ext>
                </a:extLst>
              </a:tr>
            </a:tbl>
          </a:graphicData>
        </a:graphic>
      </p:graphicFrame>
      <p:pic>
        <p:nvPicPr>
          <p:cNvPr id="3" name="Picture 5" descr="A black background with white text&#10;&#10;Description automatically generated">
            <a:extLst>
              <a:ext uri="{FF2B5EF4-FFF2-40B4-BE49-F238E27FC236}">
                <a16:creationId xmlns:a16="http://schemas.microsoft.com/office/drawing/2014/main" id="{40199B2A-F030-A30C-CCB7-EE7F00CE45D4}"/>
              </a:ext>
            </a:extLst>
          </p:cNvPr>
          <p:cNvPicPr>
            <a:picLocks noChangeAspect="1"/>
          </p:cNvPicPr>
          <p:nvPr/>
        </p:nvPicPr>
        <p:blipFill>
          <a:blip r:embed="rId5"/>
          <a:stretch>
            <a:fillRect/>
          </a:stretch>
        </p:blipFill>
        <p:spPr>
          <a:xfrm>
            <a:off x="103416" y="182992"/>
            <a:ext cx="10564584" cy="1990419"/>
          </a:xfrm>
          <a:prstGeom prst="rect">
            <a:avLst/>
          </a:prstGeom>
          <a:noFill/>
          <a:ln cap="flat">
            <a:noFill/>
          </a:ln>
        </p:spPr>
      </p:pic>
    </p:spTree>
    <p:extLst>
      <p:ext uri="{BB962C8B-B14F-4D97-AF65-F5344CB8AC3E}">
        <p14:creationId xmlns:p14="http://schemas.microsoft.com/office/powerpoint/2010/main" val="1867740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Content Placeholder 10" descr="Shape, rectangle&#10;&#10;Description automatically generated">
            <a:extLst>
              <a:ext uri="{FF2B5EF4-FFF2-40B4-BE49-F238E27FC236}">
                <a16:creationId xmlns:a16="http://schemas.microsoft.com/office/drawing/2014/main" id="{52CEE0C5-E3B9-4E5D-BB94-32F098ACDFA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587"/>
            <a:ext cx="12188825" cy="6856413"/>
          </a:xfrm>
          <a:ln>
            <a:solidFill>
              <a:schemeClr val="bg1"/>
            </a:solidFill>
          </a:ln>
        </p:spPr>
      </p:pic>
      <p:pic>
        <p:nvPicPr>
          <p:cNvPr id="8194" name="Picture 7">
            <a:extLst>
              <a:ext uri="{FF2B5EF4-FFF2-40B4-BE49-F238E27FC236}">
                <a16:creationId xmlns:a16="http://schemas.microsoft.com/office/drawing/2014/main" id="{E6AF1350-E31C-4A9B-BD0B-E2C99B2EA0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6931" y="151222"/>
            <a:ext cx="186213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Subtitle 2">
            <a:extLst>
              <a:ext uri="{FF2B5EF4-FFF2-40B4-BE49-F238E27FC236}">
                <a16:creationId xmlns:a16="http://schemas.microsoft.com/office/drawing/2014/main" id="{979F1FE8-E9F6-4B29-9816-0AF85106BE98}"/>
              </a:ext>
            </a:extLst>
          </p:cNvPr>
          <p:cNvSpPr>
            <a:spLocks noGrp="1" noChangeArrowheads="1"/>
          </p:cNvSpPr>
          <p:nvPr/>
        </p:nvSpPr>
        <p:spPr bwMode="auto">
          <a:xfrm>
            <a:off x="1524000" y="3330575"/>
            <a:ext cx="91440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n-US" altLang="en-US" sz="2000">
              <a:solidFill>
                <a:srgbClr val="34B0E4"/>
              </a:solidFill>
              <a:latin typeface="Arial" panose="020B0604020202020204" pitchFamily="34" charset="0"/>
              <a:cs typeface="Arial" panose="020B0604020202020204" pitchFamily="34" charset="0"/>
            </a:endParaRPr>
          </a:p>
        </p:txBody>
      </p:sp>
      <p:sp>
        <p:nvSpPr>
          <p:cNvPr id="8196" name="TextBox 6">
            <a:extLst>
              <a:ext uri="{FF2B5EF4-FFF2-40B4-BE49-F238E27FC236}">
                <a16:creationId xmlns:a16="http://schemas.microsoft.com/office/drawing/2014/main" id="{D1783F62-131B-4C85-99A4-50AFC1B00C75}"/>
              </a:ext>
            </a:extLst>
          </p:cNvPr>
          <p:cNvSpPr txBox="1">
            <a:spLocks noChangeArrowheads="1"/>
          </p:cNvSpPr>
          <p:nvPr/>
        </p:nvSpPr>
        <p:spPr bwMode="auto">
          <a:xfrm>
            <a:off x="5017663" y="503647"/>
            <a:ext cx="76357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800" dirty="0">
                <a:solidFill>
                  <a:schemeClr val="bg1"/>
                </a:solidFill>
                <a:latin typeface="+mn-lt"/>
                <a:cs typeface="Arial" panose="020B0604020202020204" pitchFamily="34" charset="0"/>
              </a:rPr>
              <a:t> </a:t>
            </a:r>
            <a:r>
              <a:rPr lang="en-US" altLang="en-US" sz="2800" dirty="0" err="1">
                <a:solidFill>
                  <a:schemeClr val="bg1"/>
                </a:solidFill>
                <a:latin typeface="+mn-lt"/>
                <a:cs typeface="Arial" panose="020B0604020202020204" pitchFamily="34" charset="0"/>
              </a:rPr>
              <a:t>Programme</a:t>
            </a:r>
            <a:r>
              <a:rPr lang="en-US" altLang="en-US" sz="2800" dirty="0">
                <a:solidFill>
                  <a:schemeClr val="bg1"/>
                </a:solidFill>
                <a:latin typeface="+mn-lt"/>
                <a:cs typeface="Arial" panose="020B0604020202020204" pitchFamily="34" charset="0"/>
              </a:rPr>
              <a:t> Total 2024-2025 KPI Data </a:t>
            </a:r>
          </a:p>
        </p:txBody>
      </p:sp>
      <p:graphicFrame>
        <p:nvGraphicFramePr>
          <p:cNvPr id="14" name="Table 16">
            <a:extLst>
              <a:ext uri="{FF2B5EF4-FFF2-40B4-BE49-F238E27FC236}">
                <a16:creationId xmlns:a16="http://schemas.microsoft.com/office/drawing/2014/main" id="{1501EB66-BD03-48B4-9E1E-207171FD4A1F}"/>
              </a:ext>
            </a:extLst>
          </p:cNvPr>
          <p:cNvGraphicFramePr>
            <a:graphicFrameLocks noGrp="1"/>
          </p:cNvGraphicFramePr>
          <p:nvPr/>
        </p:nvGraphicFramePr>
        <p:xfrm>
          <a:off x="121637" y="1440134"/>
          <a:ext cx="4896026" cy="5173273"/>
        </p:xfrm>
        <a:graphic>
          <a:graphicData uri="http://schemas.openxmlformats.org/drawingml/2006/table">
            <a:tbl>
              <a:tblPr firstRow="1" bandRow="1">
                <a:tableStyleId>{7DF18680-E054-41AD-8BC1-D1AEF772440D}</a:tableStyleId>
              </a:tblPr>
              <a:tblGrid>
                <a:gridCol w="2280966">
                  <a:extLst>
                    <a:ext uri="{9D8B030D-6E8A-4147-A177-3AD203B41FA5}">
                      <a16:colId xmlns:a16="http://schemas.microsoft.com/office/drawing/2014/main" val="1014152319"/>
                    </a:ext>
                  </a:extLst>
                </a:gridCol>
                <a:gridCol w="2615060">
                  <a:extLst>
                    <a:ext uri="{9D8B030D-6E8A-4147-A177-3AD203B41FA5}">
                      <a16:colId xmlns:a16="http://schemas.microsoft.com/office/drawing/2014/main" val="1543409364"/>
                    </a:ext>
                  </a:extLst>
                </a:gridCol>
              </a:tblGrid>
              <a:tr h="388666">
                <a:tc>
                  <a:txBody>
                    <a:bodyPr/>
                    <a:lstStyle/>
                    <a:p>
                      <a:pPr algn="ctr"/>
                      <a:r>
                        <a:rPr lang="en-GB" sz="1400" dirty="0"/>
                        <a:t>KPIs</a:t>
                      </a:r>
                    </a:p>
                  </a:txBody>
                  <a:tcPr/>
                </a:tc>
                <a:tc>
                  <a:txBody>
                    <a:bodyPr/>
                    <a:lstStyle/>
                    <a:p>
                      <a:pPr algn="ctr"/>
                      <a:r>
                        <a:rPr lang="en-GB" sz="1400" dirty="0">
                          <a:solidFill>
                            <a:schemeClr val="tx1"/>
                          </a:solidFill>
                        </a:rPr>
                        <a:t>Total </a:t>
                      </a:r>
                      <a:r>
                        <a:rPr lang="en-GB" sz="1400">
                          <a:solidFill>
                            <a:schemeClr val="tx1"/>
                          </a:solidFill>
                        </a:rPr>
                        <a:t>for 2023-2024</a:t>
                      </a:r>
                      <a:endParaRPr lang="en-GB" sz="1400" dirty="0">
                        <a:solidFill>
                          <a:schemeClr val="tx1"/>
                        </a:solidFill>
                      </a:endParaRPr>
                    </a:p>
                  </a:txBody>
                  <a:tcPr>
                    <a:solidFill>
                      <a:srgbClr val="FFC000"/>
                    </a:solidFill>
                  </a:tcPr>
                </a:tc>
                <a:extLst>
                  <a:ext uri="{0D108BD9-81ED-4DB2-BD59-A6C34878D82A}">
                    <a16:rowId xmlns:a16="http://schemas.microsoft.com/office/drawing/2014/main" val="3015523651"/>
                  </a:ext>
                </a:extLst>
              </a:tr>
              <a:tr h="526908">
                <a:tc>
                  <a:txBody>
                    <a:bodyPr/>
                    <a:lstStyle/>
                    <a:p>
                      <a:pPr algn="ctr"/>
                      <a:r>
                        <a:rPr lang="en-GB" sz="1400" b="1" kern="1200" dirty="0">
                          <a:solidFill>
                            <a:schemeClr val="dk1"/>
                          </a:solidFill>
                          <a:effectLst/>
                        </a:rPr>
                        <a:t>Number of new referrals</a:t>
                      </a:r>
                      <a:endParaRPr lang="en-GB" sz="1400" dirty="0"/>
                    </a:p>
                  </a:txBody>
                  <a:tcPr/>
                </a:tc>
                <a:tc>
                  <a:txBody>
                    <a:bodyPr/>
                    <a:lstStyle/>
                    <a:p>
                      <a:pPr algn="ctr"/>
                      <a:r>
                        <a:rPr lang="en-GB" sz="1400" b="1" dirty="0"/>
                        <a:t>578</a:t>
                      </a:r>
                    </a:p>
                  </a:txBody>
                  <a:tcPr>
                    <a:solidFill>
                      <a:srgbClr val="FFC000"/>
                    </a:solidFill>
                  </a:tcPr>
                </a:tc>
                <a:extLst>
                  <a:ext uri="{0D108BD9-81ED-4DB2-BD59-A6C34878D82A}">
                    <a16:rowId xmlns:a16="http://schemas.microsoft.com/office/drawing/2014/main" val="3821531729"/>
                  </a:ext>
                </a:extLst>
              </a:tr>
              <a:tr h="11777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dk1"/>
                          </a:solidFill>
                          <a:effectLst/>
                        </a:rPr>
                        <a:t>Number of appropriate referrals (could be split by % within Youth Justice System and % at risk of entry)</a:t>
                      </a:r>
                      <a:endParaRPr lang="en-GB" sz="1400" kern="1200" dirty="0">
                        <a:solidFill>
                          <a:schemeClr val="dk1"/>
                        </a:solidFill>
                        <a:effectLst/>
                      </a:endParaRPr>
                    </a:p>
                  </a:txBody>
                  <a:tcPr/>
                </a:tc>
                <a:tc>
                  <a:txBody>
                    <a:bodyPr/>
                    <a:lstStyle/>
                    <a:p>
                      <a:pPr algn="ctr"/>
                      <a:r>
                        <a:rPr lang="en-GB" sz="1400" b="1" dirty="0"/>
                        <a:t>486</a:t>
                      </a:r>
                    </a:p>
                  </a:txBody>
                  <a:tcPr>
                    <a:solidFill>
                      <a:srgbClr val="FFC000"/>
                    </a:solidFill>
                  </a:tcPr>
                </a:tc>
                <a:extLst>
                  <a:ext uri="{0D108BD9-81ED-4DB2-BD59-A6C34878D82A}">
                    <a16:rowId xmlns:a16="http://schemas.microsoft.com/office/drawing/2014/main" val="2428639292"/>
                  </a:ext>
                </a:extLst>
              </a:tr>
              <a:tr h="960832">
                <a:tc>
                  <a:txBody>
                    <a:bodyPr/>
                    <a:lstStyle/>
                    <a:p>
                      <a:pPr algn="ctr"/>
                      <a:r>
                        <a:rPr lang="en-GB" sz="1400" b="1" kern="1200" dirty="0">
                          <a:solidFill>
                            <a:schemeClr val="dk1"/>
                          </a:solidFill>
                          <a:effectLst/>
                        </a:rPr>
                        <a:t>Number of new YP taking up the support offer/accessing the service</a:t>
                      </a:r>
                      <a:endParaRPr lang="en-GB" sz="1400" dirty="0"/>
                    </a:p>
                  </a:txBody>
                  <a:tcPr/>
                </a:tc>
                <a:tc>
                  <a:txBody>
                    <a:bodyPr/>
                    <a:lstStyle/>
                    <a:p>
                      <a:pPr algn="ctr"/>
                      <a:r>
                        <a:rPr lang="en-GB" sz="1400" b="1" dirty="0"/>
                        <a:t>456</a:t>
                      </a:r>
                    </a:p>
                  </a:txBody>
                  <a:tcPr>
                    <a:solidFill>
                      <a:srgbClr val="FFC000"/>
                    </a:solidFill>
                  </a:tcPr>
                </a:tc>
                <a:extLst>
                  <a:ext uri="{0D108BD9-81ED-4DB2-BD59-A6C34878D82A}">
                    <a16:rowId xmlns:a16="http://schemas.microsoft.com/office/drawing/2014/main" val="3283860120"/>
                  </a:ext>
                </a:extLst>
              </a:tr>
              <a:tr h="9608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dk1"/>
                          </a:solidFill>
                          <a:effectLst/>
                        </a:rPr>
                        <a:t>Number of YP exiting in a planned way</a:t>
                      </a:r>
                      <a:endParaRPr lang="en-GB" sz="1400" dirty="0"/>
                    </a:p>
                    <a:p>
                      <a:pPr algn="ctr"/>
                      <a:endParaRPr lang="en-GB" sz="1400" dirty="0"/>
                    </a:p>
                  </a:txBody>
                  <a:tcPr/>
                </a:tc>
                <a:tc>
                  <a:txBody>
                    <a:bodyPr/>
                    <a:lstStyle/>
                    <a:p>
                      <a:pPr algn="ctr"/>
                      <a:r>
                        <a:rPr lang="en-GB" sz="1400" b="1" dirty="0"/>
                        <a:t>308</a:t>
                      </a:r>
                    </a:p>
                  </a:txBody>
                  <a:tcPr>
                    <a:solidFill>
                      <a:srgbClr val="FFC000"/>
                    </a:solidFill>
                  </a:tcPr>
                </a:tc>
                <a:extLst>
                  <a:ext uri="{0D108BD9-81ED-4DB2-BD59-A6C34878D82A}">
                    <a16:rowId xmlns:a16="http://schemas.microsoft.com/office/drawing/2014/main" val="454135631"/>
                  </a:ext>
                </a:extLst>
              </a:tr>
              <a:tr h="9608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dk1"/>
                          </a:solidFill>
                          <a:effectLst/>
                        </a:rPr>
                        <a:t>Of the YP exiting in a planned way, the number of YP reporting improved outcomes</a:t>
                      </a:r>
                      <a:endParaRPr lang="en-GB" sz="1400" dirty="0"/>
                    </a:p>
                    <a:p>
                      <a:pPr algn="ctr"/>
                      <a:endParaRPr lang="en-GB" sz="1400" dirty="0"/>
                    </a:p>
                  </a:txBody>
                  <a:tcPr/>
                </a:tc>
                <a:tc>
                  <a:txBody>
                    <a:bodyPr/>
                    <a:lstStyle/>
                    <a:p>
                      <a:pPr algn="ctr"/>
                      <a:r>
                        <a:rPr lang="en-GB" sz="1400" b="1" dirty="0"/>
                        <a:t>307</a:t>
                      </a:r>
                    </a:p>
                  </a:txBody>
                  <a:tcPr>
                    <a:solidFill>
                      <a:srgbClr val="FFC000"/>
                    </a:solidFill>
                  </a:tcPr>
                </a:tc>
                <a:extLst>
                  <a:ext uri="{0D108BD9-81ED-4DB2-BD59-A6C34878D82A}">
                    <a16:rowId xmlns:a16="http://schemas.microsoft.com/office/drawing/2014/main" val="2494515885"/>
                  </a:ext>
                </a:extLst>
              </a:tr>
            </a:tbl>
          </a:graphicData>
        </a:graphic>
      </p:graphicFrame>
      <p:graphicFrame>
        <p:nvGraphicFramePr>
          <p:cNvPr id="2" name="Table 16">
            <a:extLst>
              <a:ext uri="{FF2B5EF4-FFF2-40B4-BE49-F238E27FC236}">
                <a16:creationId xmlns:a16="http://schemas.microsoft.com/office/drawing/2014/main" id="{696E2C3C-B433-521D-D910-71CE3D4D0D75}"/>
              </a:ext>
            </a:extLst>
          </p:cNvPr>
          <p:cNvGraphicFramePr>
            <a:graphicFrameLocks noGrp="1"/>
          </p:cNvGraphicFramePr>
          <p:nvPr/>
        </p:nvGraphicFramePr>
        <p:xfrm>
          <a:off x="5243831" y="1373780"/>
          <a:ext cx="6826531" cy="5416175"/>
        </p:xfrm>
        <a:graphic>
          <a:graphicData uri="http://schemas.openxmlformats.org/drawingml/2006/table">
            <a:tbl>
              <a:tblPr firstRow="1" bandRow="1">
                <a:tableStyleId>{7DF18680-E054-41AD-8BC1-D1AEF772440D}</a:tableStyleId>
              </a:tblPr>
              <a:tblGrid>
                <a:gridCol w="2247538">
                  <a:extLst>
                    <a:ext uri="{9D8B030D-6E8A-4147-A177-3AD203B41FA5}">
                      <a16:colId xmlns:a16="http://schemas.microsoft.com/office/drawing/2014/main" val="1014152319"/>
                    </a:ext>
                  </a:extLst>
                </a:gridCol>
                <a:gridCol w="964734">
                  <a:extLst>
                    <a:ext uri="{9D8B030D-6E8A-4147-A177-3AD203B41FA5}">
                      <a16:colId xmlns:a16="http://schemas.microsoft.com/office/drawing/2014/main" val="1543409364"/>
                    </a:ext>
                  </a:extLst>
                </a:gridCol>
                <a:gridCol w="922789">
                  <a:extLst>
                    <a:ext uri="{9D8B030D-6E8A-4147-A177-3AD203B41FA5}">
                      <a16:colId xmlns:a16="http://schemas.microsoft.com/office/drawing/2014/main" val="1965498492"/>
                    </a:ext>
                  </a:extLst>
                </a:gridCol>
                <a:gridCol w="922789">
                  <a:extLst>
                    <a:ext uri="{9D8B030D-6E8A-4147-A177-3AD203B41FA5}">
                      <a16:colId xmlns:a16="http://schemas.microsoft.com/office/drawing/2014/main" val="2483112763"/>
                    </a:ext>
                  </a:extLst>
                </a:gridCol>
                <a:gridCol w="931178">
                  <a:extLst>
                    <a:ext uri="{9D8B030D-6E8A-4147-A177-3AD203B41FA5}">
                      <a16:colId xmlns:a16="http://schemas.microsoft.com/office/drawing/2014/main" val="2581921380"/>
                    </a:ext>
                  </a:extLst>
                </a:gridCol>
                <a:gridCol w="837503">
                  <a:extLst>
                    <a:ext uri="{9D8B030D-6E8A-4147-A177-3AD203B41FA5}">
                      <a16:colId xmlns:a16="http://schemas.microsoft.com/office/drawing/2014/main" val="3677917774"/>
                    </a:ext>
                  </a:extLst>
                </a:gridCol>
              </a:tblGrid>
              <a:tr h="398237">
                <a:tc>
                  <a:txBody>
                    <a:bodyPr/>
                    <a:lstStyle/>
                    <a:p>
                      <a:pPr algn="ctr"/>
                      <a:r>
                        <a:rPr lang="en-GB" sz="1400" dirty="0"/>
                        <a:t>KPIs</a:t>
                      </a:r>
                    </a:p>
                  </a:txBody>
                  <a:tcPr/>
                </a:tc>
                <a:tc>
                  <a:txBody>
                    <a:bodyPr/>
                    <a:lstStyle/>
                    <a:p>
                      <a:pPr algn="ctr"/>
                      <a:r>
                        <a:rPr lang="en-GB" sz="1400" dirty="0">
                          <a:solidFill>
                            <a:schemeClr val="tx1"/>
                          </a:solidFill>
                        </a:rPr>
                        <a:t>Quarter </a:t>
                      </a:r>
                    </a:p>
                    <a:p>
                      <a:pPr algn="ctr"/>
                      <a:r>
                        <a:rPr lang="en-GB" sz="1400" dirty="0">
                          <a:solidFill>
                            <a:schemeClr val="tx1"/>
                          </a:solidFill>
                        </a:rPr>
                        <a:t>1</a:t>
                      </a:r>
                    </a:p>
                  </a:txBody>
                  <a:tcPr>
                    <a:solidFill>
                      <a:srgbClr val="FFC000"/>
                    </a:solidFill>
                  </a:tcPr>
                </a:tc>
                <a:tc>
                  <a:txBody>
                    <a:bodyPr/>
                    <a:lstStyle/>
                    <a:p>
                      <a:pPr algn="ctr"/>
                      <a:r>
                        <a:rPr lang="en-GB" sz="1400" dirty="0">
                          <a:solidFill>
                            <a:schemeClr val="tx1"/>
                          </a:solidFill>
                        </a:rPr>
                        <a:t>Quarter </a:t>
                      </a:r>
                    </a:p>
                    <a:p>
                      <a:pPr algn="ctr"/>
                      <a:r>
                        <a:rPr lang="en-GB" sz="1400" dirty="0">
                          <a:solidFill>
                            <a:schemeClr val="tx1"/>
                          </a:solidFill>
                        </a:rPr>
                        <a:t>2</a:t>
                      </a:r>
                    </a:p>
                  </a:txBody>
                  <a:tcPr>
                    <a:solidFill>
                      <a:srgbClr val="FFC000"/>
                    </a:solidFill>
                  </a:tcPr>
                </a:tc>
                <a:tc>
                  <a:txBody>
                    <a:bodyPr/>
                    <a:lstStyle/>
                    <a:p>
                      <a:pPr algn="ctr"/>
                      <a:r>
                        <a:rPr lang="en-GB" sz="1400" dirty="0">
                          <a:solidFill>
                            <a:schemeClr val="tx1"/>
                          </a:solidFill>
                        </a:rPr>
                        <a:t>Quarter</a:t>
                      </a:r>
                    </a:p>
                    <a:p>
                      <a:pPr algn="ctr"/>
                      <a:r>
                        <a:rPr lang="en-GB" sz="1400" dirty="0">
                          <a:solidFill>
                            <a:schemeClr val="tx1"/>
                          </a:solidFill>
                        </a:rPr>
                        <a:t>3</a:t>
                      </a:r>
                    </a:p>
                  </a:txBody>
                  <a:tcPr>
                    <a:solidFill>
                      <a:srgbClr val="FFC000"/>
                    </a:solidFill>
                  </a:tcPr>
                </a:tc>
                <a:tc>
                  <a:txBody>
                    <a:bodyPr/>
                    <a:lstStyle/>
                    <a:p>
                      <a:pPr algn="ctr"/>
                      <a:r>
                        <a:rPr lang="en-GB" sz="1400" dirty="0">
                          <a:solidFill>
                            <a:schemeClr val="tx1"/>
                          </a:solidFill>
                        </a:rPr>
                        <a:t>Quarter </a:t>
                      </a:r>
                    </a:p>
                    <a:p>
                      <a:pPr algn="ctr"/>
                      <a:r>
                        <a:rPr lang="en-GB" sz="1400" dirty="0">
                          <a:solidFill>
                            <a:schemeClr val="tx1"/>
                          </a:solidFill>
                        </a:rPr>
                        <a:t>4</a:t>
                      </a:r>
                    </a:p>
                    <a:p>
                      <a:pPr algn="ctr"/>
                      <a:endParaRPr lang="en-GB" sz="1400" dirty="0">
                        <a:solidFill>
                          <a:schemeClr val="tx1"/>
                        </a:solidFill>
                      </a:endParaRPr>
                    </a:p>
                  </a:txBody>
                  <a:tcPr>
                    <a:solidFill>
                      <a:srgbClr val="FFC000"/>
                    </a:solidFill>
                  </a:tcPr>
                </a:tc>
                <a:tc>
                  <a:txBody>
                    <a:bodyPr/>
                    <a:lstStyle/>
                    <a:p>
                      <a:pPr algn="ctr"/>
                      <a:r>
                        <a:rPr lang="en-GB" sz="1400" dirty="0">
                          <a:solidFill>
                            <a:schemeClr val="tx1"/>
                          </a:solidFill>
                        </a:rPr>
                        <a:t>Total </a:t>
                      </a:r>
                    </a:p>
                  </a:txBody>
                  <a:tcPr>
                    <a:solidFill>
                      <a:srgbClr val="FFC000"/>
                    </a:solidFill>
                  </a:tcPr>
                </a:tc>
                <a:extLst>
                  <a:ext uri="{0D108BD9-81ED-4DB2-BD59-A6C34878D82A}">
                    <a16:rowId xmlns:a16="http://schemas.microsoft.com/office/drawing/2014/main" val="3015523651"/>
                  </a:ext>
                </a:extLst>
              </a:tr>
              <a:tr h="588707">
                <a:tc>
                  <a:txBody>
                    <a:bodyPr/>
                    <a:lstStyle/>
                    <a:p>
                      <a:pPr algn="ctr"/>
                      <a:r>
                        <a:rPr lang="en-GB" sz="1400" b="1" kern="1200" dirty="0">
                          <a:solidFill>
                            <a:schemeClr val="dk1"/>
                          </a:solidFill>
                          <a:effectLst/>
                        </a:rPr>
                        <a:t>Number of new referrals</a:t>
                      </a:r>
                      <a:endParaRPr lang="en-GB" sz="1400" dirty="0"/>
                    </a:p>
                  </a:txBody>
                  <a:tcPr/>
                </a:tc>
                <a:tc>
                  <a:txBody>
                    <a:bodyPr/>
                    <a:lstStyle/>
                    <a:p>
                      <a:pPr algn="ctr"/>
                      <a:r>
                        <a:rPr lang="en-GB" sz="1400" dirty="0"/>
                        <a:t>148</a:t>
                      </a:r>
                    </a:p>
                  </a:txBody>
                  <a:tcPr>
                    <a:solidFill>
                      <a:srgbClr val="FFC000"/>
                    </a:solidFill>
                  </a:tcPr>
                </a:tc>
                <a:tc>
                  <a:txBody>
                    <a:bodyPr/>
                    <a:lstStyle/>
                    <a:p>
                      <a:pPr algn="ctr"/>
                      <a:endParaRPr lang="en-GB" sz="1400" dirty="0"/>
                    </a:p>
                  </a:txBody>
                  <a:tcPr>
                    <a:solidFill>
                      <a:srgbClr val="FFC000"/>
                    </a:solidFill>
                  </a:tcPr>
                </a:tc>
                <a:tc>
                  <a:txBody>
                    <a:bodyPr/>
                    <a:lstStyle/>
                    <a:p>
                      <a:pPr algn="ctr"/>
                      <a:endParaRPr lang="en-GB" sz="1400" dirty="0"/>
                    </a:p>
                  </a:txBody>
                  <a:tcPr>
                    <a:solidFill>
                      <a:srgbClr val="FFC000"/>
                    </a:solidFill>
                  </a:tcPr>
                </a:tc>
                <a:tc>
                  <a:txBody>
                    <a:bodyPr/>
                    <a:lstStyle/>
                    <a:p>
                      <a:pPr algn="ctr"/>
                      <a:endParaRPr lang="en-GB" sz="1400" dirty="0"/>
                    </a:p>
                  </a:txBody>
                  <a:tcPr>
                    <a:solidFill>
                      <a:srgbClr val="FFC000"/>
                    </a:solidFill>
                  </a:tcPr>
                </a:tc>
                <a:tc>
                  <a:txBody>
                    <a:bodyPr/>
                    <a:lstStyle/>
                    <a:p>
                      <a:pPr algn="ctr"/>
                      <a:endParaRPr lang="en-GB" sz="1400" b="1" dirty="0"/>
                    </a:p>
                  </a:txBody>
                  <a:tcPr>
                    <a:solidFill>
                      <a:srgbClr val="FFC000"/>
                    </a:solidFill>
                  </a:tcPr>
                </a:tc>
                <a:extLst>
                  <a:ext uri="{0D108BD9-81ED-4DB2-BD59-A6C34878D82A}">
                    <a16:rowId xmlns:a16="http://schemas.microsoft.com/office/drawing/2014/main" val="3821531729"/>
                  </a:ext>
                </a:extLst>
              </a:tr>
              <a:tr h="11540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dk1"/>
                          </a:solidFill>
                          <a:effectLst/>
                        </a:rPr>
                        <a:t>Number of appropriate referrals (could be split by % within Youth Justice System and % at risk of entry)</a:t>
                      </a:r>
                      <a:endParaRPr lang="en-GB" sz="1400" kern="1200" dirty="0">
                        <a:solidFill>
                          <a:schemeClr val="dk1"/>
                        </a:solidFill>
                        <a:effectLst/>
                      </a:endParaRPr>
                    </a:p>
                  </a:txBody>
                  <a:tcPr/>
                </a:tc>
                <a:tc>
                  <a:txBody>
                    <a:bodyPr/>
                    <a:lstStyle/>
                    <a:p>
                      <a:pPr algn="ctr"/>
                      <a:r>
                        <a:rPr lang="en-GB" sz="1400" dirty="0"/>
                        <a:t>132</a:t>
                      </a:r>
                    </a:p>
                  </a:txBody>
                  <a:tcPr>
                    <a:solidFill>
                      <a:srgbClr val="FFC000"/>
                    </a:solidFill>
                  </a:tcPr>
                </a:tc>
                <a:tc>
                  <a:txBody>
                    <a:bodyPr/>
                    <a:lstStyle/>
                    <a:p>
                      <a:pPr algn="ctr"/>
                      <a:endParaRPr lang="en-GB" sz="1400" dirty="0"/>
                    </a:p>
                  </a:txBody>
                  <a:tcPr>
                    <a:solidFill>
                      <a:srgbClr val="FFC000"/>
                    </a:solidFill>
                  </a:tcPr>
                </a:tc>
                <a:tc>
                  <a:txBody>
                    <a:bodyPr/>
                    <a:lstStyle/>
                    <a:p>
                      <a:pPr algn="ctr"/>
                      <a:endParaRPr lang="en-GB" sz="1400" dirty="0"/>
                    </a:p>
                  </a:txBody>
                  <a:tcPr>
                    <a:solidFill>
                      <a:srgbClr val="FFC000"/>
                    </a:solidFill>
                  </a:tcPr>
                </a:tc>
                <a:tc>
                  <a:txBody>
                    <a:bodyPr/>
                    <a:lstStyle/>
                    <a:p>
                      <a:pPr algn="ctr"/>
                      <a:endParaRPr lang="en-GB" sz="1400" dirty="0"/>
                    </a:p>
                  </a:txBody>
                  <a:tcPr>
                    <a:solidFill>
                      <a:srgbClr val="FFC000"/>
                    </a:solidFill>
                  </a:tcPr>
                </a:tc>
                <a:tc>
                  <a:txBody>
                    <a:bodyPr/>
                    <a:lstStyle/>
                    <a:p>
                      <a:pPr algn="ctr"/>
                      <a:endParaRPr lang="en-GB" sz="1400" b="1" dirty="0"/>
                    </a:p>
                  </a:txBody>
                  <a:tcPr>
                    <a:solidFill>
                      <a:srgbClr val="FFC000"/>
                    </a:solidFill>
                  </a:tcPr>
                </a:tc>
                <a:extLst>
                  <a:ext uri="{0D108BD9-81ED-4DB2-BD59-A6C34878D82A}">
                    <a16:rowId xmlns:a16="http://schemas.microsoft.com/office/drawing/2014/main" val="2428639292"/>
                  </a:ext>
                </a:extLst>
              </a:tr>
              <a:tr h="790660">
                <a:tc>
                  <a:txBody>
                    <a:bodyPr/>
                    <a:lstStyle/>
                    <a:p>
                      <a:pPr algn="ctr"/>
                      <a:r>
                        <a:rPr lang="en-GB" sz="1400" b="1" kern="1200" dirty="0">
                          <a:solidFill>
                            <a:schemeClr val="dk1"/>
                          </a:solidFill>
                          <a:effectLst/>
                        </a:rPr>
                        <a:t>Number of new YP taking up the support offer/accessing the service</a:t>
                      </a:r>
                      <a:endParaRPr lang="en-GB" sz="1400" dirty="0"/>
                    </a:p>
                  </a:txBody>
                  <a:tcPr/>
                </a:tc>
                <a:tc>
                  <a:txBody>
                    <a:bodyPr/>
                    <a:lstStyle/>
                    <a:p>
                      <a:pPr algn="ctr"/>
                      <a:r>
                        <a:rPr lang="en-GB" sz="1400"/>
                        <a:t>115</a:t>
                      </a:r>
                      <a:endParaRPr lang="en-GB" sz="1400" dirty="0"/>
                    </a:p>
                  </a:txBody>
                  <a:tcPr>
                    <a:solidFill>
                      <a:srgbClr val="FFC000"/>
                    </a:solidFill>
                  </a:tcPr>
                </a:tc>
                <a:tc>
                  <a:txBody>
                    <a:bodyPr/>
                    <a:lstStyle/>
                    <a:p>
                      <a:pPr algn="ctr"/>
                      <a:endParaRPr lang="en-GB" sz="1400" dirty="0"/>
                    </a:p>
                  </a:txBody>
                  <a:tcPr>
                    <a:solidFill>
                      <a:srgbClr val="FFC000"/>
                    </a:solidFill>
                  </a:tcPr>
                </a:tc>
                <a:tc>
                  <a:txBody>
                    <a:bodyPr/>
                    <a:lstStyle/>
                    <a:p>
                      <a:pPr algn="ctr"/>
                      <a:endParaRPr lang="en-GB" sz="1400" dirty="0"/>
                    </a:p>
                  </a:txBody>
                  <a:tcPr>
                    <a:solidFill>
                      <a:srgbClr val="FFC000"/>
                    </a:solidFill>
                  </a:tcPr>
                </a:tc>
                <a:tc>
                  <a:txBody>
                    <a:bodyPr/>
                    <a:lstStyle/>
                    <a:p>
                      <a:pPr algn="ctr"/>
                      <a:endParaRPr lang="en-GB" sz="1400" dirty="0"/>
                    </a:p>
                  </a:txBody>
                  <a:tcPr>
                    <a:solidFill>
                      <a:srgbClr val="FFC000"/>
                    </a:solidFill>
                  </a:tcPr>
                </a:tc>
                <a:tc>
                  <a:txBody>
                    <a:bodyPr/>
                    <a:lstStyle/>
                    <a:p>
                      <a:pPr algn="ctr"/>
                      <a:endParaRPr lang="en-GB" sz="1400" b="1" dirty="0"/>
                    </a:p>
                  </a:txBody>
                  <a:tcPr>
                    <a:solidFill>
                      <a:srgbClr val="FFC000"/>
                    </a:solidFill>
                  </a:tcPr>
                </a:tc>
                <a:extLst>
                  <a:ext uri="{0D108BD9-81ED-4DB2-BD59-A6C34878D82A}">
                    <a16:rowId xmlns:a16="http://schemas.microsoft.com/office/drawing/2014/main" val="3283860120"/>
                  </a:ext>
                </a:extLst>
              </a:tr>
              <a:tr h="10735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dk1"/>
                          </a:solidFill>
                          <a:effectLst/>
                        </a:rPr>
                        <a:t>Number of YP exiting in a planned way</a:t>
                      </a:r>
                      <a:endParaRPr lang="en-GB" sz="1400" dirty="0"/>
                    </a:p>
                  </a:txBody>
                  <a:tcPr/>
                </a:tc>
                <a:tc>
                  <a:txBody>
                    <a:bodyPr/>
                    <a:lstStyle/>
                    <a:p>
                      <a:pPr algn="ctr"/>
                      <a:r>
                        <a:rPr lang="en-GB" sz="1400" dirty="0"/>
                        <a:t>92</a:t>
                      </a:r>
                    </a:p>
                  </a:txBody>
                  <a:tcPr>
                    <a:solidFill>
                      <a:srgbClr val="FFC000"/>
                    </a:solidFill>
                  </a:tcPr>
                </a:tc>
                <a:tc>
                  <a:txBody>
                    <a:bodyPr/>
                    <a:lstStyle/>
                    <a:p>
                      <a:pPr algn="ctr"/>
                      <a:endParaRPr lang="en-GB" sz="1400" dirty="0"/>
                    </a:p>
                  </a:txBody>
                  <a:tcPr>
                    <a:solidFill>
                      <a:srgbClr val="FFC000"/>
                    </a:solidFill>
                  </a:tcPr>
                </a:tc>
                <a:tc>
                  <a:txBody>
                    <a:bodyPr/>
                    <a:lstStyle/>
                    <a:p>
                      <a:pPr algn="ctr"/>
                      <a:endParaRPr lang="en-GB" sz="1400" dirty="0"/>
                    </a:p>
                  </a:txBody>
                  <a:tcPr>
                    <a:solidFill>
                      <a:srgbClr val="FFC000"/>
                    </a:solidFill>
                  </a:tcPr>
                </a:tc>
                <a:tc>
                  <a:txBody>
                    <a:bodyPr/>
                    <a:lstStyle/>
                    <a:p>
                      <a:pPr algn="ctr"/>
                      <a:endParaRPr lang="en-GB" sz="1400" dirty="0"/>
                    </a:p>
                  </a:txBody>
                  <a:tcPr>
                    <a:solidFill>
                      <a:srgbClr val="FFC000"/>
                    </a:solidFill>
                  </a:tcPr>
                </a:tc>
                <a:tc>
                  <a:txBody>
                    <a:bodyPr/>
                    <a:lstStyle/>
                    <a:p>
                      <a:pPr algn="ctr"/>
                      <a:endParaRPr lang="en-GB" sz="1400" b="1" dirty="0"/>
                    </a:p>
                  </a:txBody>
                  <a:tcPr>
                    <a:solidFill>
                      <a:srgbClr val="FFC000"/>
                    </a:solidFill>
                  </a:tcPr>
                </a:tc>
                <a:extLst>
                  <a:ext uri="{0D108BD9-81ED-4DB2-BD59-A6C34878D82A}">
                    <a16:rowId xmlns:a16="http://schemas.microsoft.com/office/drawing/2014/main" val="3640421729"/>
                  </a:ext>
                </a:extLst>
              </a:tr>
              <a:tr h="10735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dk1"/>
                          </a:solidFill>
                          <a:effectLst/>
                        </a:rPr>
                        <a:t>Of the YP exiting in a planned way, the number of YP reporting improved outcomes</a:t>
                      </a:r>
                      <a:endParaRPr lang="en-GB" sz="1400" dirty="0"/>
                    </a:p>
                  </a:txBody>
                  <a:tcPr/>
                </a:tc>
                <a:tc>
                  <a:txBody>
                    <a:bodyPr/>
                    <a:lstStyle/>
                    <a:p>
                      <a:pPr algn="ctr"/>
                      <a:r>
                        <a:rPr lang="en-GB" sz="1400"/>
                        <a:t>92</a:t>
                      </a:r>
                      <a:endParaRPr lang="en-GB" sz="1400" dirty="0"/>
                    </a:p>
                  </a:txBody>
                  <a:tcPr>
                    <a:solidFill>
                      <a:srgbClr val="FFC000"/>
                    </a:solidFill>
                  </a:tcPr>
                </a:tc>
                <a:tc>
                  <a:txBody>
                    <a:bodyPr/>
                    <a:lstStyle/>
                    <a:p>
                      <a:pPr algn="ctr"/>
                      <a:endParaRPr lang="en-GB" sz="1400" dirty="0"/>
                    </a:p>
                  </a:txBody>
                  <a:tcPr>
                    <a:solidFill>
                      <a:srgbClr val="FFC000"/>
                    </a:solidFill>
                  </a:tcPr>
                </a:tc>
                <a:tc>
                  <a:txBody>
                    <a:bodyPr/>
                    <a:lstStyle/>
                    <a:p>
                      <a:pPr algn="ctr"/>
                      <a:endParaRPr lang="en-GB" sz="1400" dirty="0"/>
                    </a:p>
                  </a:txBody>
                  <a:tcPr>
                    <a:solidFill>
                      <a:srgbClr val="FFC000"/>
                    </a:solidFill>
                  </a:tcPr>
                </a:tc>
                <a:tc>
                  <a:txBody>
                    <a:bodyPr/>
                    <a:lstStyle/>
                    <a:p>
                      <a:pPr algn="ctr"/>
                      <a:endParaRPr lang="en-GB" sz="1400" dirty="0"/>
                    </a:p>
                  </a:txBody>
                  <a:tcPr>
                    <a:solidFill>
                      <a:srgbClr val="FFC000"/>
                    </a:solidFill>
                  </a:tcPr>
                </a:tc>
                <a:tc>
                  <a:txBody>
                    <a:bodyPr/>
                    <a:lstStyle/>
                    <a:p>
                      <a:pPr algn="ctr"/>
                      <a:endParaRPr lang="en-GB" sz="1400" b="1" dirty="0"/>
                    </a:p>
                  </a:txBody>
                  <a:tcPr>
                    <a:solidFill>
                      <a:srgbClr val="FFC000"/>
                    </a:solidFill>
                  </a:tcPr>
                </a:tc>
                <a:extLst>
                  <a:ext uri="{0D108BD9-81ED-4DB2-BD59-A6C34878D82A}">
                    <a16:rowId xmlns:a16="http://schemas.microsoft.com/office/drawing/2014/main" val="4133889731"/>
                  </a:ext>
                </a:extLst>
              </a:tr>
            </a:tbl>
          </a:graphicData>
        </a:graphic>
      </p:graphicFrame>
      <p:sp>
        <p:nvSpPr>
          <p:cNvPr id="3" name="TextBox 6">
            <a:extLst>
              <a:ext uri="{FF2B5EF4-FFF2-40B4-BE49-F238E27FC236}">
                <a16:creationId xmlns:a16="http://schemas.microsoft.com/office/drawing/2014/main" id="{4BFAD411-8220-2F03-704E-AAD7940209F5}"/>
              </a:ext>
            </a:extLst>
          </p:cNvPr>
          <p:cNvSpPr txBox="1">
            <a:spLocks noChangeArrowheads="1"/>
          </p:cNvSpPr>
          <p:nvPr/>
        </p:nvSpPr>
        <p:spPr bwMode="auto">
          <a:xfrm>
            <a:off x="-1006596" y="493274"/>
            <a:ext cx="76357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800" dirty="0">
                <a:solidFill>
                  <a:schemeClr val="bg1"/>
                </a:solidFill>
                <a:latin typeface="+mn-lt"/>
                <a:cs typeface="Arial" panose="020B0604020202020204" pitchFamily="34" charset="0"/>
              </a:rPr>
              <a:t> </a:t>
            </a:r>
            <a:r>
              <a:rPr lang="en-US" altLang="en-US" sz="2800" dirty="0" err="1">
                <a:solidFill>
                  <a:schemeClr val="bg1"/>
                </a:solidFill>
                <a:latin typeface="+mn-lt"/>
                <a:cs typeface="Arial" panose="020B0604020202020204" pitchFamily="34" charset="0"/>
              </a:rPr>
              <a:t>Programme</a:t>
            </a:r>
            <a:r>
              <a:rPr lang="en-US" altLang="en-US" sz="2800" dirty="0">
                <a:solidFill>
                  <a:schemeClr val="bg1"/>
                </a:solidFill>
                <a:latin typeface="+mn-lt"/>
                <a:cs typeface="Arial" panose="020B0604020202020204" pitchFamily="34" charset="0"/>
              </a:rPr>
              <a:t> Total 2023-2024 KPI Data </a:t>
            </a:r>
          </a:p>
        </p:txBody>
      </p:sp>
      <p:sp>
        <p:nvSpPr>
          <p:cNvPr id="5" name="Arrow: Down 4">
            <a:extLst>
              <a:ext uri="{FF2B5EF4-FFF2-40B4-BE49-F238E27FC236}">
                <a16:creationId xmlns:a16="http://schemas.microsoft.com/office/drawing/2014/main" id="{3AF49461-F560-AE13-B1A2-21F8A207AB37}"/>
              </a:ext>
            </a:extLst>
          </p:cNvPr>
          <p:cNvSpPr/>
          <p:nvPr/>
        </p:nvSpPr>
        <p:spPr>
          <a:xfrm>
            <a:off x="8743251" y="896691"/>
            <a:ext cx="394282" cy="423146"/>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6" name="Arrow: Down 5">
            <a:extLst>
              <a:ext uri="{FF2B5EF4-FFF2-40B4-BE49-F238E27FC236}">
                <a16:creationId xmlns:a16="http://schemas.microsoft.com/office/drawing/2014/main" id="{8034AC27-88F8-61A9-934B-58AFCD872528}"/>
              </a:ext>
            </a:extLst>
          </p:cNvPr>
          <p:cNvSpPr/>
          <p:nvPr/>
        </p:nvSpPr>
        <p:spPr>
          <a:xfrm>
            <a:off x="2136048" y="950634"/>
            <a:ext cx="394282" cy="423146"/>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DA9D2BB-E818-770D-B229-CBAED3C37994}"/>
              </a:ext>
            </a:extLst>
          </p:cNvPr>
          <p:cNvSpPr txBox="1"/>
          <p:nvPr/>
        </p:nvSpPr>
        <p:spPr>
          <a:xfrm>
            <a:off x="3132506" y="53021"/>
            <a:ext cx="4438010" cy="523220"/>
          </a:xfrm>
          <a:prstGeom prst="rect">
            <a:avLst/>
          </a:prstGeom>
          <a:noFill/>
        </p:spPr>
        <p:txBody>
          <a:bodyPr wrap="none" rtlCol="0">
            <a:spAutoFit/>
          </a:bodyPr>
          <a:lstStyle/>
          <a:p>
            <a:r>
              <a:rPr lang="en-GB" sz="2800" dirty="0">
                <a:solidFill>
                  <a:schemeClr val="bg1"/>
                </a:solidFill>
              </a:rPr>
              <a:t>Test and Learn Sites KPI Data </a:t>
            </a:r>
          </a:p>
        </p:txBody>
      </p:sp>
    </p:spTree>
    <p:extLst>
      <p:ext uri="{BB962C8B-B14F-4D97-AF65-F5344CB8AC3E}">
        <p14:creationId xmlns:p14="http://schemas.microsoft.com/office/powerpoint/2010/main" val="2003185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Content Placeholder 10" descr="Shape, rectangle&#10;&#10;Description automatically generated">
            <a:extLst>
              <a:ext uri="{FF2B5EF4-FFF2-40B4-BE49-F238E27FC236}">
                <a16:creationId xmlns:a16="http://schemas.microsoft.com/office/drawing/2014/main" id="{52CEE0C5-E3B9-4E5D-BB94-32F098ACDFA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 y="0"/>
            <a:ext cx="12188825" cy="6858000"/>
          </a:xfrm>
          <a:ln>
            <a:solidFill>
              <a:schemeClr val="bg1"/>
            </a:solidFill>
          </a:ln>
        </p:spPr>
      </p:pic>
      <p:pic>
        <p:nvPicPr>
          <p:cNvPr id="8194" name="Picture 7">
            <a:extLst>
              <a:ext uri="{FF2B5EF4-FFF2-40B4-BE49-F238E27FC236}">
                <a16:creationId xmlns:a16="http://schemas.microsoft.com/office/drawing/2014/main" id="{E6AF1350-E31C-4A9B-BD0B-E2C99B2EA0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6931" y="151222"/>
            <a:ext cx="186213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Subtitle 2">
            <a:extLst>
              <a:ext uri="{FF2B5EF4-FFF2-40B4-BE49-F238E27FC236}">
                <a16:creationId xmlns:a16="http://schemas.microsoft.com/office/drawing/2014/main" id="{979F1FE8-E9F6-4B29-9816-0AF85106BE98}"/>
              </a:ext>
            </a:extLst>
          </p:cNvPr>
          <p:cNvSpPr>
            <a:spLocks noGrp="1" noChangeArrowheads="1"/>
          </p:cNvSpPr>
          <p:nvPr/>
        </p:nvSpPr>
        <p:spPr bwMode="auto">
          <a:xfrm>
            <a:off x="425042" y="1006825"/>
            <a:ext cx="91440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n-US" altLang="en-US" sz="2000">
              <a:solidFill>
                <a:srgbClr val="34B0E4"/>
              </a:solidFill>
              <a:latin typeface="Arial" panose="020B0604020202020204" pitchFamily="34" charset="0"/>
              <a:cs typeface="Arial" panose="020B0604020202020204" pitchFamily="34" charset="0"/>
            </a:endParaRPr>
          </a:p>
        </p:txBody>
      </p:sp>
      <p:sp>
        <p:nvSpPr>
          <p:cNvPr id="2" name="Speech Bubble: Oval 1">
            <a:extLst>
              <a:ext uri="{FF2B5EF4-FFF2-40B4-BE49-F238E27FC236}">
                <a16:creationId xmlns:a16="http://schemas.microsoft.com/office/drawing/2014/main" id="{F9C67610-A251-5FB7-344B-EDBAEE1B01B3}"/>
              </a:ext>
            </a:extLst>
          </p:cNvPr>
          <p:cNvSpPr/>
          <p:nvPr/>
        </p:nvSpPr>
        <p:spPr>
          <a:xfrm>
            <a:off x="200882" y="725499"/>
            <a:ext cx="6617898" cy="2948605"/>
          </a:xfrm>
          <a:prstGeom prst="wedgeEllipseCallout">
            <a:avLst>
              <a:gd name="adj1" fmla="val -50236"/>
              <a:gd name="adj2" fmla="val 70450"/>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b="0" i="0" u="none" strike="noStrike" baseline="0" dirty="0">
                <a:solidFill>
                  <a:schemeClr val="tx1"/>
                </a:solidFill>
                <a:latin typeface="MarkerFelt-Thin"/>
              </a:rPr>
              <a:t>“My work with Flipside has taught me a lot about consent and has helped me recognise what is healthy in a relationship. I’ve really enjoyed coming into The Warren doing all the activities. It’s given me stuff to do and I’ve met some nice new people. I see my Flipside worker in school as I’m back in education now and I hope they can help me finish Year 11 and get through the stress with my exams”</a:t>
            </a:r>
            <a:endParaRPr lang="en-GB" dirty="0">
              <a:solidFill>
                <a:schemeClr val="tx1"/>
              </a:solidFill>
            </a:endParaRPr>
          </a:p>
        </p:txBody>
      </p:sp>
      <p:sp>
        <p:nvSpPr>
          <p:cNvPr id="5" name="Speech Bubble: Oval 4">
            <a:extLst>
              <a:ext uri="{FF2B5EF4-FFF2-40B4-BE49-F238E27FC236}">
                <a16:creationId xmlns:a16="http://schemas.microsoft.com/office/drawing/2014/main" id="{9C220594-9834-EC19-5860-79EFF10CEE10}"/>
              </a:ext>
            </a:extLst>
          </p:cNvPr>
          <p:cNvSpPr/>
          <p:nvPr/>
        </p:nvSpPr>
        <p:spPr>
          <a:xfrm>
            <a:off x="6818780" y="1275469"/>
            <a:ext cx="4746951" cy="4575706"/>
          </a:xfrm>
          <a:prstGeom prst="wedgeEllipseCallout">
            <a:avLst>
              <a:gd name="adj1" fmla="val -50236"/>
              <a:gd name="adj2" fmla="val 70450"/>
            </a:avLst>
          </a:prstGeom>
          <a:solidFill>
            <a:srgbClr val="CC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b="0" i="0" u="none" strike="noStrike" baseline="0" dirty="0">
                <a:solidFill>
                  <a:schemeClr val="tx1"/>
                </a:solidFill>
                <a:latin typeface="MarkerFelt-Thin"/>
              </a:rPr>
              <a:t>“Some people don’t want to get to know me because of my criminal record, they just</a:t>
            </a:r>
          </a:p>
          <a:p>
            <a:pPr algn="ctr"/>
            <a:r>
              <a:rPr lang="en-GB" sz="1800" b="0" i="0" u="none" strike="noStrike" baseline="0" dirty="0">
                <a:solidFill>
                  <a:schemeClr val="tx1"/>
                </a:solidFill>
                <a:latin typeface="MarkerFelt-Thin"/>
              </a:rPr>
              <a:t>see the violence in my past. The PIPA staff and all the others from the Youth Justice Service) have stuck around. They respect</a:t>
            </a:r>
          </a:p>
          <a:p>
            <a:pPr algn="ctr"/>
            <a:r>
              <a:rPr lang="en-GB" sz="1800" b="0" i="0" u="none" strike="noStrike" baseline="0" dirty="0">
                <a:solidFill>
                  <a:schemeClr val="tx1"/>
                </a:solidFill>
                <a:latin typeface="MarkerFelt-Thin"/>
              </a:rPr>
              <a:t>me as a person and have got to know me…I trust you to do what you have said you were</a:t>
            </a:r>
          </a:p>
          <a:p>
            <a:pPr algn="ctr"/>
            <a:r>
              <a:rPr lang="en-GB" sz="1800" b="0" i="0" u="none" strike="noStrike" baseline="0" dirty="0">
                <a:solidFill>
                  <a:schemeClr val="tx1"/>
                </a:solidFill>
                <a:latin typeface="MarkerFelt-Thin"/>
              </a:rPr>
              <a:t>going to do, and I know you have my best interests at heart”</a:t>
            </a:r>
            <a:endParaRPr lang="en-GB" dirty="0">
              <a:solidFill>
                <a:schemeClr val="tx1"/>
              </a:solidFill>
            </a:endParaRPr>
          </a:p>
        </p:txBody>
      </p:sp>
      <p:sp>
        <p:nvSpPr>
          <p:cNvPr id="7" name="Speech Bubble: Oval 6">
            <a:extLst>
              <a:ext uri="{FF2B5EF4-FFF2-40B4-BE49-F238E27FC236}">
                <a16:creationId xmlns:a16="http://schemas.microsoft.com/office/drawing/2014/main" id="{33546478-923D-8DA6-E199-94138E31A6A9}"/>
              </a:ext>
            </a:extLst>
          </p:cNvPr>
          <p:cNvSpPr/>
          <p:nvPr/>
        </p:nvSpPr>
        <p:spPr>
          <a:xfrm>
            <a:off x="355338" y="3783139"/>
            <a:ext cx="5859977" cy="2480310"/>
          </a:xfrm>
          <a:prstGeom prst="wedgeEllipseCallout">
            <a:avLst>
              <a:gd name="adj1" fmla="val -50236"/>
              <a:gd name="adj2" fmla="val 70450"/>
            </a:avLst>
          </a:prstGeom>
          <a:solidFill>
            <a:srgbClr val="00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b="0" i="0" u="none" strike="noStrike" baseline="0" dirty="0">
                <a:solidFill>
                  <a:schemeClr val="tx1"/>
                </a:solidFill>
                <a:latin typeface="MarkerFelt-Thin"/>
              </a:rPr>
              <a:t>“I haven’t self-harmed in over 8 months, I’m not getting angry as much, I’m not using alcohol and I haven’t been in trouble with the Police. I’ve enjoyed learning about myself, I’m able to be more open with people and having someone to talk to”</a:t>
            </a:r>
            <a:endParaRPr lang="en-GB" dirty="0">
              <a:solidFill>
                <a:schemeClr val="tx1"/>
              </a:solidFill>
            </a:endParaRPr>
          </a:p>
        </p:txBody>
      </p:sp>
      <p:sp>
        <p:nvSpPr>
          <p:cNvPr id="8" name="TextBox 7">
            <a:extLst>
              <a:ext uri="{FF2B5EF4-FFF2-40B4-BE49-F238E27FC236}">
                <a16:creationId xmlns:a16="http://schemas.microsoft.com/office/drawing/2014/main" id="{715C2EA2-A3B8-6B58-C570-5CAC7672CEDB}"/>
              </a:ext>
            </a:extLst>
          </p:cNvPr>
          <p:cNvSpPr txBox="1"/>
          <p:nvPr/>
        </p:nvSpPr>
        <p:spPr>
          <a:xfrm>
            <a:off x="2261315" y="155078"/>
            <a:ext cx="6745525" cy="461665"/>
          </a:xfrm>
          <a:prstGeom prst="rect">
            <a:avLst/>
          </a:prstGeom>
          <a:solidFill>
            <a:srgbClr val="FFC000"/>
          </a:solidFill>
        </p:spPr>
        <p:txBody>
          <a:bodyPr wrap="square">
            <a:spAutoFit/>
          </a:bodyPr>
          <a:lstStyle/>
          <a:p>
            <a:pPr algn="ctr"/>
            <a:r>
              <a:rPr lang="en-GB" sz="2400" dirty="0"/>
              <a:t>Feedback from those accessing the Programme</a:t>
            </a:r>
          </a:p>
        </p:txBody>
      </p:sp>
    </p:spTree>
    <p:extLst>
      <p:ext uri="{BB962C8B-B14F-4D97-AF65-F5344CB8AC3E}">
        <p14:creationId xmlns:p14="http://schemas.microsoft.com/office/powerpoint/2010/main" val="3819529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Content Placeholder 10" descr="Shape, rectangle&#10;&#10;Description automatically generated">
            <a:extLst>
              <a:ext uri="{FF2B5EF4-FFF2-40B4-BE49-F238E27FC236}">
                <a16:creationId xmlns:a16="http://schemas.microsoft.com/office/drawing/2014/main" id="{52CEE0C5-E3B9-4E5D-BB94-32F098ACDFA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9664" y="-18934"/>
            <a:ext cx="12188825" cy="6895059"/>
          </a:xfrm>
        </p:spPr>
      </p:pic>
      <p:pic>
        <p:nvPicPr>
          <p:cNvPr id="8194" name="Picture 7">
            <a:extLst>
              <a:ext uri="{FF2B5EF4-FFF2-40B4-BE49-F238E27FC236}">
                <a16:creationId xmlns:a16="http://schemas.microsoft.com/office/drawing/2014/main" id="{E6AF1350-E31C-4A9B-BD0B-E2C99B2EA0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6931" y="151222"/>
            <a:ext cx="186213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Subtitle 2">
            <a:extLst>
              <a:ext uri="{FF2B5EF4-FFF2-40B4-BE49-F238E27FC236}">
                <a16:creationId xmlns:a16="http://schemas.microsoft.com/office/drawing/2014/main" id="{979F1FE8-E9F6-4B29-9816-0AF85106BE98}"/>
              </a:ext>
            </a:extLst>
          </p:cNvPr>
          <p:cNvSpPr>
            <a:spLocks noGrp="1" noChangeArrowheads="1"/>
          </p:cNvSpPr>
          <p:nvPr/>
        </p:nvSpPr>
        <p:spPr bwMode="auto">
          <a:xfrm>
            <a:off x="1524000" y="3330575"/>
            <a:ext cx="91440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n-US" altLang="en-US" sz="2000">
              <a:solidFill>
                <a:srgbClr val="34B0E4"/>
              </a:solidFill>
              <a:latin typeface="Arial" panose="020B0604020202020204" pitchFamily="34" charset="0"/>
              <a:cs typeface="Arial" panose="020B0604020202020204" pitchFamily="34" charset="0"/>
            </a:endParaRPr>
          </a:p>
        </p:txBody>
      </p:sp>
      <p:sp>
        <p:nvSpPr>
          <p:cNvPr id="8" name="TextBox 6">
            <a:extLst>
              <a:ext uri="{FF2B5EF4-FFF2-40B4-BE49-F238E27FC236}">
                <a16:creationId xmlns:a16="http://schemas.microsoft.com/office/drawing/2014/main" id="{89B38E9E-CDF6-12E8-FFD2-8ABAE13A036A}"/>
              </a:ext>
            </a:extLst>
          </p:cNvPr>
          <p:cNvSpPr txBox="1">
            <a:spLocks noChangeArrowheads="1"/>
          </p:cNvSpPr>
          <p:nvPr/>
        </p:nvSpPr>
        <p:spPr bwMode="auto">
          <a:xfrm>
            <a:off x="4419186" y="46982"/>
            <a:ext cx="31940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chemeClr val="bg1"/>
                </a:solidFill>
                <a:latin typeface="+mn-lt"/>
                <a:cs typeface="Arial" panose="020B0604020202020204" pitchFamily="34" charset="0"/>
              </a:rPr>
              <a:t>Moving forward…..</a:t>
            </a:r>
          </a:p>
        </p:txBody>
      </p:sp>
      <p:sp>
        <p:nvSpPr>
          <p:cNvPr id="9" name="Explosion: 14 Points 8">
            <a:extLst>
              <a:ext uri="{FF2B5EF4-FFF2-40B4-BE49-F238E27FC236}">
                <a16:creationId xmlns:a16="http://schemas.microsoft.com/office/drawing/2014/main" id="{1ABFC061-4122-638F-BD3C-0287AFC8C157}"/>
              </a:ext>
            </a:extLst>
          </p:cNvPr>
          <p:cNvSpPr/>
          <p:nvPr/>
        </p:nvSpPr>
        <p:spPr>
          <a:xfrm>
            <a:off x="-235594" y="3918549"/>
            <a:ext cx="4793802" cy="2827597"/>
          </a:xfrm>
          <a:prstGeom prst="irregularSeal2">
            <a:avLst/>
          </a:prstGeom>
          <a:solidFill>
            <a:srgbClr val="CC99FF"/>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b="0" i="0" u="none" strike="noStrike" baseline="0" dirty="0">
                <a:solidFill>
                  <a:schemeClr val="tx1"/>
                </a:solidFill>
              </a:rPr>
              <a:t>Further develop</a:t>
            </a:r>
          </a:p>
          <a:p>
            <a:pPr algn="ctr"/>
            <a:r>
              <a:rPr lang="en-GB" sz="1600" b="0" i="0" u="none" strike="noStrike" baseline="0" dirty="0">
                <a:solidFill>
                  <a:schemeClr val="tx1"/>
                </a:solidFill>
              </a:rPr>
              <a:t>Communities</a:t>
            </a:r>
          </a:p>
          <a:p>
            <a:pPr algn="ctr"/>
            <a:r>
              <a:rPr lang="en-GB" sz="1600" b="0" i="0" u="none" strike="noStrike" baseline="0" dirty="0">
                <a:solidFill>
                  <a:schemeClr val="tx1"/>
                </a:solidFill>
              </a:rPr>
              <a:t>of Practice and work with the</a:t>
            </a:r>
          </a:p>
          <a:p>
            <a:pPr algn="ctr"/>
            <a:r>
              <a:rPr lang="en-GB" sz="1600" b="0" i="0" u="none" strike="noStrike" baseline="0" dirty="0">
                <a:solidFill>
                  <a:schemeClr val="tx1"/>
                </a:solidFill>
              </a:rPr>
              <a:t>Organisational</a:t>
            </a:r>
          </a:p>
          <a:p>
            <a:pPr algn="ctr"/>
            <a:r>
              <a:rPr lang="en-GB" sz="1600" b="0" i="0" u="none" strike="noStrike" baseline="0" dirty="0">
                <a:solidFill>
                  <a:schemeClr val="tx1"/>
                </a:solidFill>
              </a:rPr>
              <a:t>Toolkit</a:t>
            </a:r>
            <a:endParaRPr lang="en-GB" sz="1600" b="1" dirty="0">
              <a:solidFill>
                <a:schemeClr val="tx1"/>
              </a:solidFill>
            </a:endParaRPr>
          </a:p>
        </p:txBody>
      </p:sp>
      <p:sp>
        <p:nvSpPr>
          <p:cNvPr id="13" name="Explosion: 14 Points 12">
            <a:extLst>
              <a:ext uri="{FF2B5EF4-FFF2-40B4-BE49-F238E27FC236}">
                <a16:creationId xmlns:a16="http://schemas.microsoft.com/office/drawing/2014/main" id="{C1297FE3-9A73-D811-87CB-3B67426055A6}"/>
              </a:ext>
            </a:extLst>
          </p:cNvPr>
          <p:cNvSpPr/>
          <p:nvPr/>
        </p:nvSpPr>
        <p:spPr>
          <a:xfrm>
            <a:off x="49664" y="-54823"/>
            <a:ext cx="4265332" cy="2225641"/>
          </a:xfrm>
          <a:prstGeom prst="irregularSeal2">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b="0" i="0" u="none" strike="noStrike" baseline="0" dirty="0">
                <a:solidFill>
                  <a:schemeClr val="tx1"/>
                </a:solidFill>
                <a:latin typeface="Calibri" panose="020F0502020204030204" pitchFamily="34" charset="0"/>
                <a:cs typeface="Calibri" panose="020F0502020204030204" pitchFamily="34" charset="0"/>
              </a:rPr>
              <a:t>Continue to work with our Pilot</a:t>
            </a:r>
          </a:p>
          <a:p>
            <a:pPr algn="ctr"/>
            <a:r>
              <a:rPr lang="en-GB" sz="1600" b="0" i="0" u="none" strike="noStrike" baseline="0" dirty="0">
                <a:solidFill>
                  <a:schemeClr val="tx1"/>
                </a:solidFill>
                <a:latin typeface="Calibri" panose="020F0502020204030204" pitchFamily="34" charset="0"/>
                <a:cs typeface="Calibri" panose="020F0502020204030204" pitchFamily="34" charset="0"/>
              </a:rPr>
              <a:t>Projects: York and East Riding</a:t>
            </a:r>
            <a:endParaRPr lang="en-GB" sz="1600" b="1" dirty="0">
              <a:solidFill>
                <a:schemeClr val="tx1"/>
              </a:solidFill>
              <a:latin typeface="Calibri" panose="020F0502020204030204" pitchFamily="34" charset="0"/>
              <a:cs typeface="Calibri" panose="020F0502020204030204" pitchFamily="34" charset="0"/>
            </a:endParaRPr>
          </a:p>
        </p:txBody>
      </p:sp>
      <p:sp>
        <p:nvSpPr>
          <p:cNvPr id="16" name="Explosion: 14 Points 15">
            <a:extLst>
              <a:ext uri="{FF2B5EF4-FFF2-40B4-BE49-F238E27FC236}">
                <a16:creationId xmlns:a16="http://schemas.microsoft.com/office/drawing/2014/main" id="{EA0B19E2-1DB3-F944-0408-D9984E955EFF}"/>
              </a:ext>
            </a:extLst>
          </p:cNvPr>
          <p:cNvSpPr/>
          <p:nvPr/>
        </p:nvSpPr>
        <p:spPr>
          <a:xfrm>
            <a:off x="3763900" y="332814"/>
            <a:ext cx="5027335" cy="2394420"/>
          </a:xfrm>
          <a:prstGeom prst="irregularSeal2">
            <a:avLst/>
          </a:prstGeom>
          <a:solidFill>
            <a:srgbClr val="00B0F0"/>
          </a:solidFill>
          <a:ln>
            <a:solidFill>
              <a:schemeClr val="bg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600" b="0" i="0" u="none" strike="noStrike" baseline="0" dirty="0">
                <a:solidFill>
                  <a:schemeClr val="tx1"/>
                </a:solidFill>
                <a:latin typeface="Calibri" panose="020F0502020204030204" pitchFamily="34" charset="0"/>
                <a:cs typeface="Calibri" panose="020F0502020204030204" pitchFamily="34" charset="0"/>
              </a:rPr>
              <a:t>Work with CORC (Anna Freud) to support the Independent Evaluation of the</a:t>
            </a:r>
          </a:p>
          <a:p>
            <a:pPr algn="ctr"/>
            <a:r>
              <a:rPr lang="en-GB" sz="1600" b="0" i="0" u="none" strike="noStrike" baseline="0" dirty="0">
                <a:solidFill>
                  <a:schemeClr val="tx1"/>
                </a:solidFill>
                <a:latin typeface="Calibri" panose="020F0502020204030204" pitchFamily="34" charset="0"/>
                <a:cs typeface="Calibri" panose="020F0502020204030204" pitchFamily="34" charset="0"/>
              </a:rPr>
              <a:t>Programme</a:t>
            </a:r>
            <a:endParaRPr lang="en-GB" sz="1600" b="1" dirty="0">
              <a:solidFill>
                <a:schemeClr val="tx1"/>
              </a:solidFill>
              <a:latin typeface="Calibri" panose="020F0502020204030204" pitchFamily="34" charset="0"/>
              <a:cs typeface="Calibri" panose="020F0502020204030204" pitchFamily="34" charset="0"/>
            </a:endParaRPr>
          </a:p>
        </p:txBody>
      </p:sp>
      <p:sp>
        <p:nvSpPr>
          <p:cNvPr id="17" name="Explosion: 14 Points 16">
            <a:extLst>
              <a:ext uri="{FF2B5EF4-FFF2-40B4-BE49-F238E27FC236}">
                <a16:creationId xmlns:a16="http://schemas.microsoft.com/office/drawing/2014/main" id="{F44C3314-F700-F99E-F2E0-F7F86FD11EE9}"/>
              </a:ext>
            </a:extLst>
          </p:cNvPr>
          <p:cNvSpPr/>
          <p:nvPr/>
        </p:nvSpPr>
        <p:spPr>
          <a:xfrm>
            <a:off x="8443759" y="147196"/>
            <a:ext cx="3642845" cy="1983654"/>
          </a:xfrm>
          <a:prstGeom prst="irregularSeal2">
            <a:avLst/>
          </a:prstGeom>
          <a:solidFill>
            <a:srgbClr val="CC0099"/>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b="0" i="0" u="none" strike="noStrike" baseline="0" dirty="0">
                <a:solidFill>
                  <a:schemeClr val="tx1"/>
                </a:solidFill>
              </a:rPr>
              <a:t>Continue to develop our Training</a:t>
            </a:r>
          </a:p>
          <a:p>
            <a:pPr algn="ctr"/>
            <a:r>
              <a:rPr lang="en-GB" sz="1600" b="0" i="0" u="none" strike="noStrike" baseline="0" dirty="0">
                <a:solidFill>
                  <a:schemeClr val="tx1"/>
                </a:solidFill>
              </a:rPr>
              <a:t>Offer</a:t>
            </a:r>
            <a:endParaRPr lang="en-GB" sz="1600" b="1" dirty="0">
              <a:solidFill>
                <a:schemeClr val="tx1"/>
              </a:solidFill>
            </a:endParaRPr>
          </a:p>
        </p:txBody>
      </p:sp>
      <p:sp>
        <p:nvSpPr>
          <p:cNvPr id="18" name="Explosion: 14 Points 17">
            <a:extLst>
              <a:ext uri="{FF2B5EF4-FFF2-40B4-BE49-F238E27FC236}">
                <a16:creationId xmlns:a16="http://schemas.microsoft.com/office/drawing/2014/main" id="{FE1303E0-3926-288C-5170-E86468A9BB68}"/>
              </a:ext>
            </a:extLst>
          </p:cNvPr>
          <p:cNvSpPr/>
          <p:nvPr/>
        </p:nvSpPr>
        <p:spPr>
          <a:xfrm>
            <a:off x="3804555" y="2466564"/>
            <a:ext cx="4265332" cy="1939653"/>
          </a:xfrm>
          <a:prstGeom prst="irregularSeal2">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0" i="0" u="none" strike="noStrike" baseline="0" dirty="0">
                <a:solidFill>
                  <a:schemeClr val="tx1"/>
                </a:solidFill>
                <a:latin typeface="Calibri" panose="020F0502020204030204" pitchFamily="34" charset="0"/>
                <a:cs typeface="Calibri" panose="020F0502020204030204" pitchFamily="34" charset="0"/>
              </a:rPr>
              <a:t>Continue to</a:t>
            </a:r>
          </a:p>
          <a:p>
            <a:pPr algn="ctr"/>
            <a:r>
              <a:rPr lang="en-GB" sz="1600" b="0" i="0" u="none" strike="noStrike" baseline="0" dirty="0">
                <a:solidFill>
                  <a:schemeClr val="tx1"/>
                </a:solidFill>
                <a:latin typeface="Calibri" panose="020F0502020204030204" pitchFamily="34" charset="0"/>
                <a:cs typeface="Calibri" panose="020F0502020204030204" pitchFamily="34" charset="0"/>
              </a:rPr>
              <a:t>work with and support our 4 Test</a:t>
            </a:r>
          </a:p>
          <a:p>
            <a:pPr algn="ctr"/>
            <a:r>
              <a:rPr lang="en-GB" sz="1600" b="0" i="0" u="none" strike="noStrike" baseline="0" dirty="0">
                <a:solidFill>
                  <a:schemeClr val="tx1"/>
                </a:solidFill>
                <a:latin typeface="Calibri" panose="020F0502020204030204" pitchFamily="34" charset="0"/>
                <a:cs typeface="Calibri" panose="020F0502020204030204" pitchFamily="34" charset="0"/>
              </a:rPr>
              <a:t>and Learn</a:t>
            </a:r>
            <a:endParaRPr lang="en-GB" sz="1600" b="1" dirty="0">
              <a:solidFill>
                <a:schemeClr val="tx1"/>
              </a:solidFill>
              <a:latin typeface="Calibri" panose="020F0502020204030204" pitchFamily="34" charset="0"/>
              <a:cs typeface="Calibri" panose="020F0502020204030204" pitchFamily="34" charset="0"/>
            </a:endParaRPr>
          </a:p>
        </p:txBody>
      </p:sp>
      <p:sp>
        <p:nvSpPr>
          <p:cNvPr id="2" name="Explosion: 14 Points 1">
            <a:extLst>
              <a:ext uri="{FF2B5EF4-FFF2-40B4-BE49-F238E27FC236}">
                <a16:creationId xmlns:a16="http://schemas.microsoft.com/office/drawing/2014/main" id="{43783C9A-F2B1-F0B2-0F78-2AE4D4B25B0F}"/>
              </a:ext>
            </a:extLst>
          </p:cNvPr>
          <p:cNvSpPr/>
          <p:nvPr/>
        </p:nvSpPr>
        <p:spPr>
          <a:xfrm>
            <a:off x="105396" y="1865817"/>
            <a:ext cx="4413221" cy="2427188"/>
          </a:xfrm>
          <a:prstGeom prst="irregularSeal2">
            <a:avLst/>
          </a:prstGeom>
          <a:solidFill>
            <a:schemeClr val="accent2"/>
          </a:solidFill>
          <a:ln>
            <a:solidFill>
              <a:schemeClr val="bg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600" b="0" i="0" u="none" strike="noStrike" baseline="0" dirty="0">
                <a:solidFill>
                  <a:schemeClr val="tx1"/>
                </a:solidFill>
              </a:rPr>
              <a:t>Work closely with our ARC Champions</a:t>
            </a:r>
            <a:r>
              <a:rPr lang="en-GB" sz="1600" dirty="0">
                <a:solidFill>
                  <a:schemeClr val="tx1"/>
                </a:solidFill>
              </a:rPr>
              <a:t> </a:t>
            </a:r>
            <a:r>
              <a:rPr lang="en-GB" sz="1600" b="0" i="0" u="none" strike="noStrike" baseline="0" dirty="0">
                <a:solidFill>
                  <a:schemeClr val="tx1"/>
                </a:solidFill>
              </a:rPr>
              <a:t>to sustain our Training Offer</a:t>
            </a:r>
            <a:endParaRPr lang="en-GB" sz="1600" b="1" dirty="0">
              <a:solidFill>
                <a:schemeClr val="tx1"/>
              </a:solidFill>
            </a:endParaRPr>
          </a:p>
        </p:txBody>
      </p:sp>
      <p:sp>
        <p:nvSpPr>
          <p:cNvPr id="11" name="Explosion: 14 Points 10">
            <a:extLst>
              <a:ext uri="{FF2B5EF4-FFF2-40B4-BE49-F238E27FC236}">
                <a16:creationId xmlns:a16="http://schemas.microsoft.com/office/drawing/2014/main" id="{3A1A4182-7F60-7019-3D6A-3F3A2A478BEE}"/>
              </a:ext>
            </a:extLst>
          </p:cNvPr>
          <p:cNvSpPr/>
          <p:nvPr/>
        </p:nvSpPr>
        <p:spPr>
          <a:xfrm>
            <a:off x="3650597" y="3918549"/>
            <a:ext cx="4475984" cy="2939451"/>
          </a:xfrm>
          <a:prstGeom prst="irregularSeal2">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b="0" i="0" u="none" strike="noStrike" baseline="0" dirty="0">
                <a:solidFill>
                  <a:schemeClr val="tx1"/>
                </a:solidFill>
                <a:latin typeface="Calibri" panose="020F0502020204030204" pitchFamily="34" charset="0"/>
                <a:cs typeface="Calibri" panose="020F0502020204030204" pitchFamily="34" charset="0"/>
              </a:rPr>
              <a:t>Build on the work we have started on delivering Transformational</a:t>
            </a:r>
          </a:p>
          <a:p>
            <a:pPr algn="ctr"/>
            <a:r>
              <a:rPr lang="en-GB" sz="1600" b="0" i="0" u="none" strike="noStrike" baseline="0" dirty="0">
                <a:solidFill>
                  <a:schemeClr val="tx1"/>
                </a:solidFill>
                <a:latin typeface="Calibri" panose="020F0502020204030204" pitchFamily="34" charset="0"/>
                <a:cs typeface="Calibri" panose="020F0502020204030204" pitchFamily="34" charset="0"/>
              </a:rPr>
              <a:t>System Change</a:t>
            </a:r>
          </a:p>
          <a:p>
            <a:pPr algn="ctr"/>
            <a:r>
              <a:rPr lang="en-GB" sz="1600" b="0" i="0" u="none" strike="noStrike" baseline="0" dirty="0">
                <a:solidFill>
                  <a:schemeClr val="tx1"/>
                </a:solidFill>
                <a:latin typeface="Calibri" panose="020F0502020204030204" pitchFamily="34" charset="0"/>
                <a:cs typeface="Calibri" panose="020F0502020204030204" pitchFamily="34" charset="0"/>
              </a:rPr>
              <a:t>across the ICS</a:t>
            </a:r>
            <a:endParaRPr lang="en-GB" sz="1600" dirty="0">
              <a:solidFill>
                <a:schemeClr val="tx1"/>
              </a:solidFill>
              <a:latin typeface="Calibri" panose="020F0502020204030204" pitchFamily="34" charset="0"/>
              <a:cs typeface="Calibri" panose="020F0502020204030204" pitchFamily="34" charset="0"/>
            </a:endParaRPr>
          </a:p>
        </p:txBody>
      </p:sp>
      <p:sp>
        <p:nvSpPr>
          <p:cNvPr id="12" name="Explosion: 14 Points 11">
            <a:extLst>
              <a:ext uri="{FF2B5EF4-FFF2-40B4-BE49-F238E27FC236}">
                <a16:creationId xmlns:a16="http://schemas.microsoft.com/office/drawing/2014/main" id="{30B06122-0DCE-34A7-5BE7-96488A6CE6E4}"/>
              </a:ext>
            </a:extLst>
          </p:cNvPr>
          <p:cNvSpPr/>
          <p:nvPr/>
        </p:nvSpPr>
        <p:spPr>
          <a:xfrm>
            <a:off x="7153985" y="1634153"/>
            <a:ext cx="5521436" cy="2620598"/>
          </a:xfrm>
          <a:prstGeom prst="irregularSeal2">
            <a:avLst/>
          </a:prstGeom>
          <a:solidFill>
            <a:schemeClr val="accent2"/>
          </a:solidFill>
          <a:ln>
            <a:solidFill>
              <a:schemeClr val="bg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600" b="0" i="0" u="none" strike="noStrike" baseline="0" dirty="0">
                <a:solidFill>
                  <a:schemeClr val="tx1"/>
                </a:solidFill>
                <a:latin typeface="Calibri" panose="020F0502020204030204" pitchFamily="34" charset="0"/>
                <a:cs typeface="Calibri" panose="020F0502020204030204" pitchFamily="34" charset="0"/>
              </a:rPr>
              <a:t>Sustain the good</a:t>
            </a:r>
          </a:p>
          <a:p>
            <a:pPr algn="ctr"/>
            <a:r>
              <a:rPr lang="en-GB" sz="1600" b="0" i="0" u="none" strike="noStrike" baseline="0" dirty="0">
                <a:solidFill>
                  <a:schemeClr val="tx1"/>
                </a:solidFill>
                <a:latin typeface="Calibri" panose="020F0502020204030204" pitchFamily="34" charset="0"/>
                <a:cs typeface="Calibri" panose="020F0502020204030204" pitchFamily="34" charset="0"/>
              </a:rPr>
              <a:t>work taken place so far and focus on sharing the good </a:t>
            </a:r>
            <a:r>
              <a:rPr lang="en-GB" sz="1600" dirty="0">
                <a:solidFill>
                  <a:schemeClr val="tx1"/>
                </a:solidFill>
                <a:latin typeface="Calibri" panose="020F0502020204030204" pitchFamily="34" charset="0"/>
                <a:cs typeface="Calibri" panose="020F0502020204030204" pitchFamily="34" charset="0"/>
              </a:rPr>
              <a:t>p</a:t>
            </a:r>
            <a:r>
              <a:rPr lang="en-GB" sz="1600" b="0" i="0" u="none" strike="noStrike" baseline="0" dirty="0">
                <a:solidFill>
                  <a:schemeClr val="tx1"/>
                </a:solidFill>
                <a:latin typeface="Calibri" panose="020F0502020204030204" pitchFamily="34" charset="0"/>
                <a:cs typeface="Calibri" panose="020F0502020204030204" pitchFamily="34" charset="0"/>
              </a:rPr>
              <a:t>ractice across the ICB and wider</a:t>
            </a:r>
            <a:endParaRPr lang="en-GB" sz="1600" dirty="0">
              <a:solidFill>
                <a:schemeClr val="tx1"/>
              </a:solidFill>
              <a:latin typeface="Calibri" panose="020F0502020204030204" pitchFamily="34" charset="0"/>
              <a:cs typeface="Calibri" panose="020F0502020204030204" pitchFamily="34" charset="0"/>
            </a:endParaRPr>
          </a:p>
        </p:txBody>
      </p:sp>
      <p:sp>
        <p:nvSpPr>
          <p:cNvPr id="14" name="Explosion: 14 Points 13">
            <a:extLst>
              <a:ext uri="{FF2B5EF4-FFF2-40B4-BE49-F238E27FC236}">
                <a16:creationId xmlns:a16="http://schemas.microsoft.com/office/drawing/2014/main" id="{4E59BE74-C6F0-098E-DF0E-DEE3E931D6F7}"/>
              </a:ext>
            </a:extLst>
          </p:cNvPr>
          <p:cNvSpPr/>
          <p:nvPr/>
        </p:nvSpPr>
        <p:spPr>
          <a:xfrm>
            <a:off x="7382999" y="3429000"/>
            <a:ext cx="5063408" cy="3484589"/>
          </a:xfrm>
          <a:prstGeom prst="irregularSeal2">
            <a:avLst/>
          </a:prstGeom>
          <a:solidFill>
            <a:srgbClr val="CC99FF"/>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b="0" i="0" u="none" strike="noStrike" baseline="0" dirty="0">
                <a:solidFill>
                  <a:schemeClr val="tx1"/>
                </a:solidFill>
                <a:latin typeface="AstounderSquaredLCBB"/>
              </a:rPr>
              <a:t>Build on the work</a:t>
            </a:r>
          </a:p>
          <a:p>
            <a:pPr algn="ctr"/>
            <a:r>
              <a:rPr lang="en-GB" sz="1600" b="0" i="0" u="none" strike="noStrike" baseline="0" dirty="0">
                <a:solidFill>
                  <a:schemeClr val="tx1"/>
                </a:solidFill>
                <a:latin typeface="AstounderSquaredLCBB"/>
              </a:rPr>
              <a:t>to embed Children</a:t>
            </a:r>
          </a:p>
          <a:p>
            <a:pPr algn="ctr"/>
            <a:r>
              <a:rPr lang="en-GB" sz="1600" b="0" i="0" u="none" strike="noStrike" baseline="0" dirty="0">
                <a:solidFill>
                  <a:schemeClr val="tx1"/>
                </a:solidFill>
                <a:latin typeface="AstounderSquaredLCBB"/>
              </a:rPr>
              <a:t>and Young People’s</a:t>
            </a:r>
          </a:p>
          <a:p>
            <a:pPr algn="ctr"/>
            <a:r>
              <a:rPr lang="en-GB" sz="1600" b="0" i="0" u="none" strike="noStrike" baseline="0" dirty="0">
                <a:solidFill>
                  <a:schemeClr val="tx1"/>
                </a:solidFill>
                <a:latin typeface="AstounderSquaredLCBB"/>
              </a:rPr>
              <a:t>lived experience to deliver ongoing improvements</a:t>
            </a:r>
            <a:r>
              <a:rPr lang="en-GB" sz="1600" dirty="0">
                <a:solidFill>
                  <a:schemeClr val="tx1"/>
                </a:solidFill>
                <a:latin typeface="AstounderSquaredLCBB"/>
              </a:rPr>
              <a:t> </a:t>
            </a:r>
            <a:r>
              <a:rPr lang="en-GB" sz="1600" b="0" i="0" u="none" strike="noStrike" baseline="0" dirty="0">
                <a:solidFill>
                  <a:schemeClr val="tx1"/>
                </a:solidFill>
                <a:latin typeface="AstounderSquaredLCBB"/>
              </a:rPr>
              <a:t>in services and support</a:t>
            </a:r>
            <a:endParaRPr lang="en-GB" sz="1600" dirty="0">
              <a:solidFill>
                <a:schemeClr val="tx1"/>
              </a:solidFill>
            </a:endParaRPr>
          </a:p>
        </p:txBody>
      </p:sp>
    </p:spTree>
    <p:extLst>
      <p:ext uri="{BB962C8B-B14F-4D97-AF65-F5344CB8AC3E}">
        <p14:creationId xmlns:p14="http://schemas.microsoft.com/office/powerpoint/2010/main" val="697794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Content Placeholder 10" descr="Shape, rectangle&#10;&#10;Description automatically generated">
            <a:extLst>
              <a:ext uri="{FF2B5EF4-FFF2-40B4-BE49-F238E27FC236}">
                <a16:creationId xmlns:a16="http://schemas.microsoft.com/office/drawing/2014/main" id="{52CEE0C5-E3B9-4E5D-BB94-32F098ACDFA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 y="0"/>
            <a:ext cx="12188825" cy="6858000"/>
          </a:xfrm>
          <a:ln>
            <a:solidFill>
              <a:schemeClr val="bg1"/>
            </a:solidFill>
          </a:ln>
        </p:spPr>
      </p:pic>
      <p:pic>
        <p:nvPicPr>
          <p:cNvPr id="8194" name="Picture 7">
            <a:extLst>
              <a:ext uri="{FF2B5EF4-FFF2-40B4-BE49-F238E27FC236}">
                <a16:creationId xmlns:a16="http://schemas.microsoft.com/office/drawing/2014/main" id="{E6AF1350-E31C-4A9B-BD0B-E2C99B2EA0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6931" y="151222"/>
            <a:ext cx="186213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Subtitle 2">
            <a:extLst>
              <a:ext uri="{FF2B5EF4-FFF2-40B4-BE49-F238E27FC236}">
                <a16:creationId xmlns:a16="http://schemas.microsoft.com/office/drawing/2014/main" id="{979F1FE8-E9F6-4B29-9816-0AF85106BE98}"/>
              </a:ext>
            </a:extLst>
          </p:cNvPr>
          <p:cNvSpPr>
            <a:spLocks noGrp="1" noChangeArrowheads="1"/>
          </p:cNvSpPr>
          <p:nvPr/>
        </p:nvSpPr>
        <p:spPr bwMode="auto">
          <a:xfrm>
            <a:off x="425042" y="1006825"/>
            <a:ext cx="91440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n-US" altLang="en-US" sz="2000">
              <a:solidFill>
                <a:srgbClr val="34B0E4"/>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55F5455-2794-863B-DD91-808FE40A0BE7}"/>
              </a:ext>
            </a:extLst>
          </p:cNvPr>
          <p:cNvSpPr txBox="1"/>
          <p:nvPr/>
        </p:nvSpPr>
        <p:spPr>
          <a:xfrm>
            <a:off x="198455" y="174546"/>
            <a:ext cx="9538475" cy="1485343"/>
          </a:xfrm>
          <a:prstGeom prst="rect">
            <a:avLst/>
          </a:prstGeom>
          <a:noFill/>
        </p:spPr>
        <p:txBody>
          <a:bodyPr wrap="square">
            <a:spAutoFit/>
          </a:bodyPr>
          <a:lstStyle/>
          <a:p>
            <a:pPr algn="ctr">
              <a:lnSpc>
                <a:spcPct val="115000"/>
              </a:lnSpc>
              <a:spcAft>
                <a:spcPts val="1000"/>
              </a:spcAft>
            </a:pPr>
            <a:r>
              <a:rPr lang="en-GB" sz="2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The Humber and North Yorkshire Health and Care Partnership, Children and Young People’s Trauma Informed Care Programme are delighted to have been shortlisted as a finalist in the Youth Justice Award category in the Children and Young People Now Awards 2024:</a:t>
            </a:r>
            <a:endPar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screenshot of a website&#10;&#10;Description automatically generated">
            <a:extLst>
              <a:ext uri="{FF2B5EF4-FFF2-40B4-BE49-F238E27FC236}">
                <a16:creationId xmlns:a16="http://schemas.microsoft.com/office/drawing/2014/main" id="{3701A0F0-A013-F8D8-076F-441A24501F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7084" y="1892971"/>
            <a:ext cx="4708490" cy="4708490"/>
          </a:xfrm>
          <a:prstGeom prst="rect">
            <a:avLst/>
          </a:prstGeom>
        </p:spPr>
      </p:pic>
      <p:sp>
        <p:nvSpPr>
          <p:cNvPr id="7" name="Star: 5 Points 6">
            <a:extLst>
              <a:ext uri="{FF2B5EF4-FFF2-40B4-BE49-F238E27FC236}">
                <a16:creationId xmlns:a16="http://schemas.microsoft.com/office/drawing/2014/main" id="{9C245865-B339-02DF-EA38-2F56B4CC6E18}"/>
              </a:ext>
            </a:extLst>
          </p:cNvPr>
          <p:cNvSpPr/>
          <p:nvPr/>
        </p:nvSpPr>
        <p:spPr>
          <a:xfrm>
            <a:off x="6068129" y="4991323"/>
            <a:ext cx="914400" cy="914400"/>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ar: 5 Points 7">
            <a:extLst>
              <a:ext uri="{FF2B5EF4-FFF2-40B4-BE49-F238E27FC236}">
                <a16:creationId xmlns:a16="http://schemas.microsoft.com/office/drawing/2014/main" id="{694CF680-69EE-C12D-DFFE-DA7068DA9869}"/>
              </a:ext>
            </a:extLst>
          </p:cNvPr>
          <p:cNvSpPr/>
          <p:nvPr/>
        </p:nvSpPr>
        <p:spPr>
          <a:xfrm>
            <a:off x="195098" y="1377235"/>
            <a:ext cx="914400" cy="914400"/>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tar: 5 Points 8">
            <a:extLst>
              <a:ext uri="{FF2B5EF4-FFF2-40B4-BE49-F238E27FC236}">
                <a16:creationId xmlns:a16="http://schemas.microsoft.com/office/drawing/2014/main" id="{7628C9F9-3F3A-7987-1848-5834AA2C08CB}"/>
              </a:ext>
            </a:extLst>
          </p:cNvPr>
          <p:cNvSpPr/>
          <p:nvPr/>
        </p:nvSpPr>
        <p:spPr>
          <a:xfrm>
            <a:off x="6012400" y="2313365"/>
            <a:ext cx="914400" cy="914400"/>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tar: 5 Points 9">
            <a:extLst>
              <a:ext uri="{FF2B5EF4-FFF2-40B4-BE49-F238E27FC236}">
                <a16:creationId xmlns:a16="http://schemas.microsoft.com/office/drawing/2014/main" id="{AA8518B1-A941-9C5D-A38B-812D2C692E2B}"/>
              </a:ext>
            </a:extLst>
          </p:cNvPr>
          <p:cNvSpPr/>
          <p:nvPr/>
        </p:nvSpPr>
        <p:spPr>
          <a:xfrm>
            <a:off x="11141869" y="5318945"/>
            <a:ext cx="914400" cy="914400"/>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tar: 5 Points 10">
            <a:extLst>
              <a:ext uri="{FF2B5EF4-FFF2-40B4-BE49-F238E27FC236}">
                <a16:creationId xmlns:a16="http://schemas.microsoft.com/office/drawing/2014/main" id="{75724CBF-467C-7AA5-E7F9-B43D2549AE0E}"/>
              </a:ext>
            </a:extLst>
          </p:cNvPr>
          <p:cNvSpPr/>
          <p:nvPr/>
        </p:nvSpPr>
        <p:spPr>
          <a:xfrm>
            <a:off x="8996895" y="5746688"/>
            <a:ext cx="914400" cy="914400"/>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tar: 5 Points 11">
            <a:extLst>
              <a:ext uri="{FF2B5EF4-FFF2-40B4-BE49-F238E27FC236}">
                <a16:creationId xmlns:a16="http://schemas.microsoft.com/office/drawing/2014/main" id="{B1520EB5-0510-1EC9-5531-AC7D0E5C347A}"/>
              </a:ext>
            </a:extLst>
          </p:cNvPr>
          <p:cNvSpPr/>
          <p:nvPr/>
        </p:nvSpPr>
        <p:spPr>
          <a:xfrm>
            <a:off x="10768916" y="1004631"/>
            <a:ext cx="914400" cy="914400"/>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tar: 5 Points 12">
            <a:extLst>
              <a:ext uri="{FF2B5EF4-FFF2-40B4-BE49-F238E27FC236}">
                <a16:creationId xmlns:a16="http://schemas.microsoft.com/office/drawing/2014/main" id="{EDC8BAC0-162F-D5AF-F3DE-10A1EC4CFE2D}"/>
              </a:ext>
            </a:extLst>
          </p:cNvPr>
          <p:cNvSpPr/>
          <p:nvPr/>
        </p:nvSpPr>
        <p:spPr>
          <a:xfrm>
            <a:off x="7729286" y="1461831"/>
            <a:ext cx="914400" cy="914400"/>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tar: 5 Points 13">
            <a:extLst>
              <a:ext uri="{FF2B5EF4-FFF2-40B4-BE49-F238E27FC236}">
                <a16:creationId xmlns:a16="http://schemas.microsoft.com/office/drawing/2014/main" id="{0C63FF8C-1E4A-6AD8-F756-2B0BD86C9D1B}"/>
              </a:ext>
            </a:extLst>
          </p:cNvPr>
          <p:cNvSpPr/>
          <p:nvPr/>
        </p:nvSpPr>
        <p:spPr>
          <a:xfrm>
            <a:off x="156342" y="4247216"/>
            <a:ext cx="914400" cy="914400"/>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white background with blue text and red text&#10;&#10;Description automatically generated">
            <a:extLst>
              <a:ext uri="{FF2B5EF4-FFF2-40B4-BE49-F238E27FC236}">
                <a16:creationId xmlns:a16="http://schemas.microsoft.com/office/drawing/2014/main" id="{5CD05B4E-6444-EF6E-B0FF-345450DB31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4217" y="2576411"/>
            <a:ext cx="4572000" cy="2654300"/>
          </a:xfrm>
          <a:prstGeom prst="rect">
            <a:avLst/>
          </a:prstGeom>
        </p:spPr>
      </p:pic>
    </p:spTree>
    <p:extLst>
      <p:ext uri="{BB962C8B-B14F-4D97-AF65-F5344CB8AC3E}">
        <p14:creationId xmlns:p14="http://schemas.microsoft.com/office/powerpoint/2010/main" val="1982767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Content Placeholder 4" descr="Background pattern&#10;&#10;Description automatically generated with medium confidence">
            <a:extLst>
              <a:ext uri="{FF2B5EF4-FFF2-40B4-BE49-F238E27FC236}">
                <a16:creationId xmlns:a16="http://schemas.microsoft.com/office/drawing/2014/main" id="{4C6449D8-1BAA-44E2-9827-529C3A62CC9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175" y="0"/>
            <a:ext cx="12190413" cy="6856413"/>
          </a:xfrm>
        </p:spPr>
      </p:pic>
      <p:pic>
        <p:nvPicPr>
          <p:cNvPr id="4099" name="Picture 7">
            <a:extLst>
              <a:ext uri="{FF2B5EF4-FFF2-40B4-BE49-F238E27FC236}">
                <a16:creationId xmlns:a16="http://schemas.microsoft.com/office/drawing/2014/main" id="{F0F7A7E7-DF5B-40AF-A626-1BED7D90D0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5832" y="154418"/>
            <a:ext cx="2120468" cy="401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Subtitle 2">
            <a:extLst>
              <a:ext uri="{FF2B5EF4-FFF2-40B4-BE49-F238E27FC236}">
                <a16:creationId xmlns:a16="http://schemas.microsoft.com/office/drawing/2014/main" id="{1A51FD9F-8BDF-4E4D-B83C-235F553C87F7}"/>
              </a:ext>
            </a:extLst>
          </p:cNvPr>
          <p:cNvSpPr>
            <a:spLocks noGrp="1" noChangeArrowheads="1"/>
          </p:cNvSpPr>
          <p:nvPr/>
        </p:nvSpPr>
        <p:spPr bwMode="auto">
          <a:xfrm>
            <a:off x="1524000" y="3330575"/>
            <a:ext cx="91440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n-US" altLang="en-US" sz="2000">
              <a:solidFill>
                <a:srgbClr val="34B0E4"/>
              </a:solidFill>
              <a:latin typeface="FRUTIGER-ROMAN" pitchFamily="2" charset="0"/>
            </a:endParaRPr>
          </a:p>
        </p:txBody>
      </p:sp>
      <p:sp>
        <p:nvSpPr>
          <p:cNvPr id="6" name="Title 5">
            <a:extLst>
              <a:ext uri="{FF2B5EF4-FFF2-40B4-BE49-F238E27FC236}">
                <a16:creationId xmlns:a16="http://schemas.microsoft.com/office/drawing/2014/main" id="{5F945D27-FBA6-77DC-4051-8A55526DD163}"/>
              </a:ext>
            </a:extLst>
          </p:cNvPr>
          <p:cNvSpPr>
            <a:spLocks noGrp="1"/>
          </p:cNvSpPr>
          <p:nvPr>
            <p:ph type="title"/>
          </p:nvPr>
        </p:nvSpPr>
        <p:spPr>
          <a:xfrm>
            <a:off x="487680" y="1460500"/>
            <a:ext cx="11216640" cy="1870075"/>
          </a:xfrm>
        </p:spPr>
        <p:txBody>
          <a:bodyPr>
            <a:normAutofit fontScale="90000"/>
          </a:bodyPr>
          <a:lstStyle/>
          <a:p>
            <a:br>
              <a:rPr lang="en-GB" sz="3600" dirty="0">
                <a:solidFill>
                  <a:schemeClr val="bg1"/>
                </a:solidFill>
              </a:rPr>
            </a:br>
            <a:r>
              <a:rPr lang="en-GB" sz="3100" dirty="0">
                <a:solidFill>
                  <a:schemeClr val="bg1"/>
                </a:solidFill>
                <a:latin typeface="+mn-lt"/>
              </a:rPr>
              <a:t>More information about the HNY CYP Trauma Informed Care programme including our annual reports and case studies  can be found here: </a:t>
            </a:r>
            <a:br>
              <a:rPr lang="en-GB" sz="3100" dirty="0">
                <a:solidFill>
                  <a:schemeClr val="bg1"/>
                </a:solidFill>
              </a:rPr>
            </a:br>
            <a:br>
              <a:rPr lang="en-GB" sz="3100" dirty="0">
                <a:solidFill>
                  <a:schemeClr val="bg1"/>
                </a:solidFill>
              </a:rPr>
            </a:br>
            <a:r>
              <a:rPr lang="en-GB" sz="3100" u="sng" dirty="0">
                <a:solidFill>
                  <a:srgbClr val="FFFF00"/>
                </a:solidFill>
                <a:effectLst/>
                <a:latin typeface="Arial" panose="020B060402020202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https://humberandnorthyorkshire.org.uk/children-and-young-peoples-trauma-informed-care-programme/</a:t>
            </a:r>
            <a:br>
              <a:rPr lang="en-GB" sz="3100" u="sng" dirty="0">
                <a:solidFill>
                  <a:srgbClr val="FFFF00"/>
                </a:solidFill>
                <a:effectLst/>
                <a:latin typeface="Arial" panose="020B0604020202020204" pitchFamily="34" charset="0"/>
                <a:ea typeface="Calibri" panose="020F0502020204030204" pitchFamily="34" charset="0"/>
              </a:rPr>
            </a:br>
            <a:br>
              <a:rPr lang="en-GB" sz="3100" u="sng" dirty="0">
                <a:solidFill>
                  <a:srgbClr val="FFFF00"/>
                </a:solidFill>
                <a:effectLst/>
                <a:latin typeface="Arial" panose="020B0604020202020204" pitchFamily="34" charset="0"/>
                <a:ea typeface="Calibri" panose="020F0502020204030204" pitchFamily="34" charset="0"/>
              </a:rPr>
            </a:br>
            <a:br>
              <a:rPr lang="en-GB" sz="3600" dirty="0">
                <a:solidFill>
                  <a:schemeClr val="bg1"/>
                </a:solidFill>
                <a:effectLst/>
                <a:latin typeface="Calibri" panose="020F0502020204030204" pitchFamily="34" charset="0"/>
                <a:ea typeface="Calibri" panose="020F0502020204030204" pitchFamily="34" charset="0"/>
              </a:rPr>
            </a:br>
            <a:br>
              <a:rPr lang="en-GB" sz="3600" dirty="0">
                <a:solidFill>
                  <a:schemeClr val="bg1"/>
                </a:solidFill>
                <a:effectLst/>
                <a:latin typeface="Calibri" panose="020F0502020204030204" pitchFamily="34" charset="0"/>
                <a:ea typeface="Calibri" panose="020F0502020204030204" pitchFamily="34" charset="0"/>
              </a:rPr>
            </a:br>
            <a:endParaRPr lang="en-GB" sz="3600" dirty="0">
              <a:solidFill>
                <a:schemeClr val="bg1"/>
              </a:solidFill>
            </a:endParaRPr>
          </a:p>
        </p:txBody>
      </p:sp>
      <p:sp>
        <p:nvSpPr>
          <p:cNvPr id="2" name="TextBox 1">
            <a:extLst>
              <a:ext uri="{FF2B5EF4-FFF2-40B4-BE49-F238E27FC236}">
                <a16:creationId xmlns:a16="http://schemas.microsoft.com/office/drawing/2014/main" id="{927D6722-80F9-592E-073D-777C29B4A6C4}"/>
              </a:ext>
            </a:extLst>
          </p:cNvPr>
          <p:cNvSpPr txBox="1"/>
          <p:nvPr/>
        </p:nvSpPr>
        <p:spPr>
          <a:xfrm>
            <a:off x="487680" y="3453606"/>
            <a:ext cx="10927080" cy="1938992"/>
          </a:xfrm>
          <a:prstGeom prst="rect">
            <a:avLst/>
          </a:prstGeom>
          <a:noFill/>
        </p:spPr>
        <p:txBody>
          <a:bodyPr wrap="square" rtlCol="0">
            <a:spAutoFit/>
          </a:bodyPr>
          <a:lstStyle/>
          <a:p>
            <a:pPr algn="ctr"/>
            <a:r>
              <a:rPr lang="en-GB" sz="3600" dirty="0">
                <a:solidFill>
                  <a:schemeClr val="bg1"/>
                </a:solidFill>
              </a:rPr>
              <a:t>Video link:</a:t>
            </a:r>
          </a:p>
          <a:p>
            <a:pPr algn="ctr"/>
            <a:endParaRPr lang="en-GB" sz="2800" u="sng" dirty="0">
              <a:solidFill>
                <a:schemeClr val="bg1"/>
              </a:solidFill>
              <a:effectLst/>
              <a:latin typeface="Calibri" panose="020F0502020204030204" pitchFamily="34" charset="0"/>
              <a:ea typeface="Calibri" panose="020F0502020204030204" pitchFamily="34" charset="0"/>
            </a:endParaRPr>
          </a:p>
          <a:p>
            <a:pPr algn="ctr"/>
            <a:endParaRPr lang="en-GB" sz="2800" u="sng" dirty="0">
              <a:solidFill>
                <a:schemeClr val="bg1"/>
              </a:solidFill>
              <a:latin typeface="Calibri" panose="020F0502020204030204" pitchFamily="34" charset="0"/>
            </a:endParaRPr>
          </a:p>
          <a:p>
            <a:pPr algn="ctr"/>
            <a:r>
              <a:rPr lang="en-GB" sz="2800" u="sng" dirty="0">
                <a:solidFill>
                  <a:schemeClr val="bg1"/>
                </a:solidFill>
                <a:effectLst/>
                <a:latin typeface="Calibri" panose="020F0502020204030204" pitchFamily="34" charset="0"/>
                <a:ea typeface="Calibri" panose="020F0502020204030204" pitchFamily="34" charset="0"/>
                <a:hlinkClick r:id="rId6"/>
              </a:rPr>
              <a:t>Nothing About Us Without Us</a:t>
            </a:r>
            <a:endParaRPr lang="en-GB" sz="2800" dirty="0"/>
          </a:p>
        </p:txBody>
      </p:sp>
    </p:spTree>
    <p:extLst>
      <p:ext uri="{BB962C8B-B14F-4D97-AF65-F5344CB8AC3E}">
        <p14:creationId xmlns:p14="http://schemas.microsoft.com/office/powerpoint/2010/main" val="3827821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58984-97B1-4ADB-99FF-D0C00B02D431}"/>
              </a:ext>
            </a:extLst>
          </p:cNvPr>
          <p:cNvSpPr>
            <a:spLocks noGrp="1"/>
          </p:cNvSpPr>
          <p:nvPr>
            <p:ph type="title"/>
          </p:nvPr>
        </p:nvSpPr>
        <p:spPr>
          <a:xfrm>
            <a:off x="838200" y="194763"/>
            <a:ext cx="11039475" cy="695325"/>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4000" dirty="0">
                <a:latin typeface="Arial" panose="020B0604020202020204" pitchFamily="34" charset="0"/>
                <a:cs typeface="Arial" panose="020B0604020202020204" pitchFamily="34" charset="0"/>
              </a:rPr>
              <a:t>Setting the scene…</a:t>
            </a:r>
          </a:p>
        </p:txBody>
      </p:sp>
      <p:graphicFrame>
        <p:nvGraphicFramePr>
          <p:cNvPr id="10" name="Content Placeholder 9">
            <a:extLst>
              <a:ext uri="{FF2B5EF4-FFF2-40B4-BE49-F238E27FC236}">
                <a16:creationId xmlns:a16="http://schemas.microsoft.com/office/drawing/2014/main" id="{B5AD7494-2245-BB10-7C4C-26BA01579F73}"/>
              </a:ext>
            </a:extLst>
          </p:cNvPr>
          <p:cNvGraphicFramePr>
            <a:graphicFrameLocks noGrp="1"/>
          </p:cNvGraphicFramePr>
          <p:nvPr>
            <p:ph idx="1"/>
            <p:extLst>
              <p:ext uri="{D42A27DB-BD31-4B8C-83A1-F6EECF244321}">
                <p14:modId xmlns:p14="http://schemas.microsoft.com/office/powerpoint/2010/main" val="2596193521"/>
              </p:ext>
            </p:extLst>
          </p:nvPr>
        </p:nvGraphicFramePr>
        <p:xfrm>
          <a:off x="838200" y="1014413"/>
          <a:ext cx="10515600" cy="4829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close-up of a sign&#10;&#10;Description automatically generated">
            <a:extLst>
              <a:ext uri="{FF2B5EF4-FFF2-40B4-BE49-F238E27FC236}">
                <a16:creationId xmlns:a16="http://schemas.microsoft.com/office/drawing/2014/main" id="{1EBA3506-588A-89E8-C233-BE472A3229CC}"/>
              </a:ext>
            </a:extLst>
          </p:cNvPr>
          <p:cNvPicPr>
            <a:picLocks noChangeAspect="1"/>
          </p:cNvPicPr>
          <p:nvPr/>
        </p:nvPicPr>
        <p:blipFill>
          <a:blip r:embed="rId8"/>
          <a:stretch>
            <a:fillRect/>
          </a:stretch>
        </p:blipFill>
        <p:spPr>
          <a:xfrm>
            <a:off x="15151" y="6153823"/>
            <a:ext cx="3310415" cy="695004"/>
          </a:xfrm>
          <a:prstGeom prst="rect">
            <a:avLst/>
          </a:prstGeom>
        </p:spPr>
      </p:pic>
    </p:spTree>
    <p:extLst>
      <p:ext uri="{BB962C8B-B14F-4D97-AF65-F5344CB8AC3E}">
        <p14:creationId xmlns:p14="http://schemas.microsoft.com/office/powerpoint/2010/main" val="648168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Content Placeholder 4" descr="Background pattern&#10;&#10;Description automatically generated with medium confidence">
            <a:extLst>
              <a:ext uri="{FF2B5EF4-FFF2-40B4-BE49-F238E27FC236}">
                <a16:creationId xmlns:a16="http://schemas.microsoft.com/office/drawing/2014/main" id="{4C6449D8-1BAA-44E2-9827-529C3A62CC9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87" y="0"/>
            <a:ext cx="12190413" cy="6856413"/>
          </a:xfrm>
        </p:spPr>
      </p:pic>
      <p:sp>
        <p:nvSpPr>
          <p:cNvPr id="4098" name="Title 1">
            <a:extLst>
              <a:ext uri="{FF2B5EF4-FFF2-40B4-BE49-F238E27FC236}">
                <a16:creationId xmlns:a16="http://schemas.microsoft.com/office/drawing/2014/main" id="{A0121B20-FC1F-4435-B47D-1607CFD16E0F}"/>
              </a:ext>
            </a:extLst>
          </p:cNvPr>
          <p:cNvSpPr>
            <a:spLocks noGrp="1" noChangeArrowheads="1"/>
          </p:cNvSpPr>
          <p:nvPr>
            <p:ph type="title"/>
          </p:nvPr>
        </p:nvSpPr>
        <p:spPr>
          <a:xfrm>
            <a:off x="114650" y="3802818"/>
            <a:ext cx="11962700" cy="1325562"/>
          </a:xfrm>
        </p:spPr>
        <p:txBody>
          <a:bodyPr>
            <a:noAutofit/>
          </a:bodyPr>
          <a:lstStyle/>
          <a:p>
            <a:pPr algn="ctr"/>
            <a:br>
              <a:rPr lang="en-US" altLang="en-US" sz="4000" dirty="0">
                <a:solidFill>
                  <a:schemeClr val="bg1"/>
                </a:solidFill>
                <a:latin typeface="+mn-lt"/>
                <a:cs typeface="Arial" panose="020B0604020202020204" pitchFamily="34" charset="0"/>
              </a:rPr>
            </a:br>
            <a:br>
              <a:rPr lang="en-US" altLang="en-US" sz="2400" dirty="0">
                <a:solidFill>
                  <a:schemeClr val="bg1"/>
                </a:solidFill>
                <a:latin typeface="+mn-lt"/>
                <a:cs typeface="Arial" panose="020B0604020202020204" pitchFamily="34" charset="0"/>
              </a:rPr>
            </a:br>
            <a:br>
              <a:rPr lang="en-US" altLang="en-US" sz="2400" dirty="0">
                <a:solidFill>
                  <a:schemeClr val="bg1"/>
                </a:solidFill>
                <a:latin typeface="+mn-lt"/>
                <a:cs typeface="Arial" panose="020B0604020202020204" pitchFamily="34" charset="0"/>
              </a:rPr>
            </a:br>
            <a:br>
              <a:rPr lang="en-US" altLang="en-US" sz="2400" dirty="0">
                <a:solidFill>
                  <a:schemeClr val="bg1"/>
                </a:solidFill>
                <a:latin typeface="+mn-lt"/>
                <a:cs typeface="Arial" panose="020B0604020202020204" pitchFamily="34" charset="0"/>
              </a:rPr>
            </a:br>
            <a:br>
              <a:rPr lang="en-US" altLang="en-US" sz="2400" dirty="0">
                <a:solidFill>
                  <a:schemeClr val="bg1"/>
                </a:solidFill>
                <a:latin typeface="+mn-lt"/>
                <a:cs typeface="Arial" panose="020B0604020202020204" pitchFamily="34" charset="0"/>
              </a:rPr>
            </a:br>
            <a:br>
              <a:rPr lang="en-US" altLang="en-US" sz="2400" dirty="0">
                <a:solidFill>
                  <a:schemeClr val="bg1"/>
                </a:solidFill>
                <a:latin typeface="+mn-lt"/>
                <a:cs typeface="Arial" panose="020B0604020202020204" pitchFamily="34" charset="0"/>
              </a:rPr>
            </a:br>
            <a:endParaRPr lang="en-US" altLang="en-US" sz="2400" dirty="0">
              <a:solidFill>
                <a:schemeClr val="bg1"/>
              </a:solidFill>
              <a:latin typeface="+mn-lt"/>
              <a:cs typeface="Arial" panose="020B0604020202020204" pitchFamily="34" charset="0"/>
            </a:endParaRPr>
          </a:p>
        </p:txBody>
      </p:sp>
      <p:pic>
        <p:nvPicPr>
          <p:cNvPr id="4099" name="Picture 7">
            <a:extLst>
              <a:ext uri="{FF2B5EF4-FFF2-40B4-BE49-F238E27FC236}">
                <a16:creationId xmlns:a16="http://schemas.microsoft.com/office/drawing/2014/main" id="{F0F7A7E7-DF5B-40AF-A626-1BED7D90D0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7473" y="65844"/>
            <a:ext cx="186213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Subtitle 2">
            <a:extLst>
              <a:ext uri="{FF2B5EF4-FFF2-40B4-BE49-F238E27FC236}">
                <a16:creationId xmlns:a16="http://schemas.microsoft.com/office/drawing/2014/main" id="{1A51FD9F-8BDF-4E4D-B83C-235F553C87F7}"/>
              </a:ext>
            </a:extLst>
          </p:cNvPr>
          <p:cNvSpPr>
            <a:spLocks noGrp="1" noChangeArrowheads="1"/>
          </p:cNvSpPr>
          <p:nvPr/>
        </p:nvSpPr>
        <p:spPr bwMode="auto">
          <a:xfrm>
            <a:off x="1524000" y="3330575"/>
            <a:ext cx="91440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n-US" altLang="en-US" sz="2000">
              <a:solidFill>
                <a:srgbClr val="34B0E4"/>
              </a:solidFill>
              <a:latin typeface="FRUTIGER-ROMAN" pitchFamily="2" charset="0"/>
            </a:endParaRPr>
          </a:p>
        </p:txBody>
      </p:sp>
      <p:sp>
        <p:nvSpPr>
          <p:cNvPr id="2" name="TextBox 1">
            <a:extLst>
              <a:ext uri="{FF2B5EF4-FFF2-40B4-BE49-F238E27FC236}">
                <a16:creationId xmlns:a16="http://schemas.microsoft.com/office/drawing/2014/main" id="{D01DAC0D-1E62-3554-64ED-A0D712D8846B}"/>
              </a:ext>
            </a:extLst>
          </p:cNvPr>
          <p:cNvSpPr txBox="1"/>
          <p:nvPr/>
        </p:nvSpPr>
        <p:spPr>
          <a:xfrm>
            <a:off x="132389" y="84485"/>
            <a:ext cx="8422105" cy="430887"/>
          </a:xfrm>
          <a:prstGeom prst="rect">
            <a:avLst/>
          </a:prstGeom>
          <a:noFill/>
        </p:spPr>
        <p:txBody>
          <a:bodyPr wrap="square" rtlCol="0">
            <a:spAutoFit/>
          </a:bodyPr>
          <a:lstStyle/>
          <a:p>
            <a:r>
              <a:rPr lang="en-GB" sz="2200" b="1" dirty="0">
                <a:solidFill>
                  <a:schemeClr val="bg1"/>
                </a:solidFill>
                <a:latin typeface="Arial" panose="020B0604020202020204" pitchFamily="34" charset="0"/>
                <a:cs typeface="Arial" panose="020B0604020202020204" pitchFamily="34" charset="0"/>
              </a:rPr>
              <a:t>Co-producing and engaging with our young people…</a:t>
            </a:r>
          </a:p>
        </p:txBody>
      </p:sp>
      <p:pic>
        <p:nvPicPr>
          <p:cNvPr id="4" name="Picture 3" descr="A group of people posing for a photo&#10;&#10;Description automatically generated">
            <a:extLst>
              <a:ext uri="{FF2B5EF4-FFF2-40B4-BE49-F238E27FC236}">
                <a16:creationId xmlns:a16="http://schemas.microsoft.com/office/drawing/2014/main" id="{3B2385AA-7EB5-8203-B250-507A8EC4F756}"/>
              </a:ext>
            </a:extLst>
          </p:cNvPr>
          <p:cNvPicPr>
            <a:picLocks noChangeAspect="1"/>
          </p:cNvPicPr>
          <p:nvPr/>
        </p:nvPicPr>
        <p:blipFill rotWithShape="1">
          <a:blip r:embed="rId5">
            <a:extLst>
              <a:ext uri="{28A0092B-C50C-407E-A947-70E740481C1C}">
                <a14:useLocalDpi xmlns:a14="http://schemas.microsoft.com/office/drawing/2010/main" val="0"/>
              </a:ext>
            </a:extLst>
          </a:blip>
          <a:srcRect t="2160" r="9783" b="11922"/>
          <a:stretch/>
        </p:blipFill>
        <p:spPr>
          <a:xfrm>
            <a:off x="279919" y="655093"/>
            <a:ext cx="7884368" cy="4323995"/>
          </a:xfrm>
          <a:prstGeom prst="rect">
            <a:avLst/>
          </a:prstGeom>
          <a:effectLst>
            <a:softEdge rad="127000"/>
          </a:effectLst>
        </p:spPr>
      </p:pic>
      <p:sp>
        <p:nvSpPr>
          <p:cNvPr id="3" name="TextBox 2">
            <a:extLst>
              <a:ext uri="{FF2B5EF4-FFF2-40B4-BE49-F238E27FC236}">
                <a16:creationId xmlns:a16="http://schemas.microsoft.com/office/drawing/2014/main" id="{45E89566-81CE-023F-B59D-880A6A029348}"/>
              </a:ext>
            </a:extLst>
          </p:cNvPr>
          <p:cNvSpPr txBox="1"/>
          <p:nvPr/>
        </p:nvSpPr>
        <p:spPr>
          <a:xfrm>
            <a:off x="279919" y="5128380"/>
            <a:ext cx="11779692" cy="1323439"/>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We believe meaningfully engaging and co-producing with our children and young people will help build mental health services fit for the future. As a result, the CYP Mental Health Advisory Group, Nothing About Us Without Us, was launched. </a:t>
            </a:r>
          </a:p>
          <a:p>
            <a:endParaRPr lang="en-GB" sz="1600" dirty="0">
              <a:solidFill>
                <a:schemeClr val="bg1"/>
              </a:solidFill>
              <a:latin typeface="Arial" panose="020B0604020202020204" pitchFamily="34" charset="0"/>
              <a:cs typeface="Arial" panose="020B0604020202020204" pitchFamily="34" charset="0"/>
            </a:endParaRPr>
          </a:p>
          <a:p>
            <a:r>
              <a:rPr lang="en-GB" sz="1600" dirty="0">
                <a:solidFill>
                  <a:schemeClr val="bg1"/>
                </a:solidFill>
                <a:latin typeface="Arial" panose="020B0604020202020204" pitchFamily="34" charset="0"/>
                <a:cs typeface="Arial" panose="020B0604020202020204" pitchFamily="34" charset="0"/>
              </a:rPr>
              <a:t>At ICB level, the large group meets every six months. Each sub-system also has its own advisory group which meets more regularly and allows members to help shape their mental health services on a more local footing. </a:t>
            </a:r>
          </a:p>
        </p:txBody>
      </p:sp>
    </p:spTree>
    <p:extLst>
      <p:ext uri="{BB962C8B-B14F-4D97-AF65-F5344CB8AC3E}">
        <p14:creationId xmlns:p14="http://schemas.microsoft.com/office/powerpoint/2010/main" val="2834177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Content Placeholder 4" descr="Background pattern&#10;&#10;Description automatically generated with medium confidence">
            <a:extLst>
              <a:ext uri="{FF2B5EF4-FFF2-40B4-BE49-F238E27FC236}">
                <a16:creationId xmlns:a16="http://schemas.microsoft.com/office/drawing/2014/main" id="{4C6449D8-1BAA-44E2-9827-529C3A62CC9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190413" cy="6856413"/>
          </a:xfrm>
        </p:spPr>
      </p:pic>
      <p:sp>
        <p:nvSpPr>
          <p:cNvPr id="4098" name="Title 1">
            <a:extLst>
              <a:ext uri="{FF2B5EF4-FFF2-40B4-BE49-F238E27FC236}">
                <a16:creationId xmlns:a16="http://schemas.microsoft.com/office/drawing/2014/main" id="{A0121B20-FC1F-4435-B47D-1607CFD16E0F}"/>
              </a:ext>
            </a:extLst>
          </p:cNvPr>
          <p:cNvSpPr>
            <a:spLocks noGrp="1" noChangeArrowheads="1"/>
          </p:cNvSpPr>
          <p:nvPr>
            <p:ph type="title"/>
          </p:nvPr>
        </p:nvSpPr>
        <p:spPr>
          <a:xfrm>
            <a:off x="386764" y="3948752"/>
            <a:ext cx="5099444" cy="2488773"/>
          </a:xfrm>
        </p:spPr>
        <p:txBody>
          <a:bodyPr>
            <a:noAutofit/>
          </a:bodyPr>
          <a:lstStyle/>
          <a:p>
            <a:pPr>
              <a:lnSpc>
                <a:spcPct val="100000"/>
              </a:lnSpc>
            </a:pPr>
            <a:r>
              <a:rPr lang="en-GB" b="1" dirty="0">
                <a:solidFill>
                  <a:schemeClr val="bg1"/>
                </a:solidFill>
                <a:latin typeface="Arial" panose="020B0604020202020204" pitchFamily="34" charset="0"/>
                <a:cs typeface="Arial" panose="020B0604020202020204" pitchFamily="34" charset="0"/>
              </a:rPr>
              <a:t>115</a:t>
            </a:r>
            <a:r>
              <a:rPr lang="en-GB" sz="2000" b="1" dirty="0">
                <a:solidFill>
                  <a:schemeClr val="bg1"/>
                </a:solidFill>
                <a:latin typeface="Arial" panose="020B0604020202020204" pitchFamily="34" charset="0"/>
                <a:cs typeface="Arial" panose="020B0604020202020204" pitchFamily="34" charset="0"/>
              </a:rPr>
              <a:t> Organisations at place supported to improve engagement and co-production</a:t>
            </a:r>
            <a:br>
              <a:rPr lang="en-US" altLang="en-US" sz="4000" dirty="0">
                <a:solidFill>
                  <a:schemeClr val="bg1"/>
                </a:solidFill>
                <a:latin typeface="+mn-lt"/>
                <a:cs typeface="Arial" panose="020B0604020202020204" pitchFamily="34" charset="0"/>
              </a:rPr>
            </a:br>
            <a:br>
              <a:rPr lang="en-US" altLang="en-US" sz="2400" dirty="0">
                <a:solidFill>
                  <a:schemeClr val="bg1"/>
                </a:solidFill>
                <a:latin typeface="+mn-lt"/>
                <a:cs typeface="Arial" panose="020B0604020202020204" pitchFamily="34" charset="0"/>
              </a:rPr>
            </a:br>
            <a:r>
              <a:rPr lang="en-GB" b="1" dirty="0">
                <a:solidFill>
                  <a:schemeClr val="bg1"/>
                </a:solidFill>
                <a:latin typeface="Arial" panose="020B0604020202020204" pitchFamily="34" charset="0"/>
                <a:cs typeface="Arial" panose="020B0604020202020204" pitchFamily="34" charset="0"/>
              </a:rPr>
              <a:t>266</a:t>
            </a:r>
            <a:r>
              <a:rPr lang="en-GB" sz="2400" b="1" dirty="0">
                <a:solidFill>
                  <a:schemeClr val="bg1"/>
                </a:solidFill>
                <a:latin typeface="Arial" panose="020B0604020202020204" pitchFamily="34" charset="0"/>
                <a:cs typeface="Arial" panose="020B0604020202020204" pitchFamily="34" charset="0"/>
              </a:rPr>
              <a:t> </a:t>
            </a:r>
            <a:r>
              <a:rPr lang="en-GB" sz="2000" b="1" dirty="0">
                <a:solidFill>
                  <a:schemeClr val="bg1"/>
                </a:solidFill>
                <a:latin typeface="Arial" panose="020B0604020202020204" pitchFamily="34" charset="0"/>
                <a:ea typeface="+mn-ea"/>
                <a:cs typeface="Arial" panose="020B0604020202020204" pitchFamily="34" charset="0"/>
              </a:rPr>
              <a:t>Professionals on the network, representing a range of roles, specialisms, services and sectors across all 6 places.</a:t>
            </a:r>
            <a:br>
              <a:rPr lang="en-GB" sz="2000" b="1" dirty="0">
                <a:solidFill>
                  <a:schemeClr val="bg1"/>
                </a:solidFill>
                <a:latin typeface="Arial" panose="020B0604020202020204" pitchFamily="34" charset="0"/>
                <a:ea typeface="+mn-ea"/>
                <a:cs typeface="Arial" panose="020B0604020202020204" pitchFamily="34" charset="0"/>
              </a:rPr>
            </a:br>
            <a:br>
              <a:rPr lang="en-US" altLang="en-US" sz="2000" b="1" dirty="0">
                <a:solidFill>
                  <a:schemeClr val="bg1"/>
                </a:solidFill>
                <a:latin typeface="Arial" panose="020B0604020202020204" pitchFamily="34" charset="0"/>
                <a:ea typeface="+mn-ea"/>
                <a:cs typeface="Arial" panose="020B0604020202020204" pitchFamily="34" charset="0"/>
              </a:rPr>
            </a:br>
            <a:br>
              <a:rPr lang="en-US" altLang="en-US" sz="2400" dirty="0">
                <a:solidFill>
                  <a:schemeClr val="bg1"/>
                </a:solidFill>
                <a:latin typeface="+mn-lt"/>
                <a:cs typeface="Arial" panose="020B0604020202020204" pitchFamily="34" charset="0"/>
              </a:rPr>
            </a:br>
            <a:br>
              <a:rPr lang="en-US" altLang="en-US" sz="2400" dirty="0">
                <a:solidFill>
                  <a:schemeClr val="bg1"/>
                </a:solidFill>
                <a:latin typeface="+mn-lt"/>
                <a:cs typeface="Arial" panose="020B0604020202020204" pitchFamily="34" charset="0"/>
              </a:rPr>
            </a:br>
            <a:br>
              <a:rPr lang="en-US" altLang="en-US" sz="2400" dirty="0">
                <a:solidFill>
                  <a:schemeClr val="bg1"/>
                </a:solidFill>
                <a:latin typeface="+mn-lt"/>
                <a:cs typeface="Arial" panose="020B0604020202020204" pitchFamily="34" charset="0"/>
              </a:rPr>
            </a:br>
            <a:endParaRPr lang="en-US" altLang="en-US" sz="2400" dirty="0">
              <a:solidFill>
                <a:schemeClr val="bg1"/>
              </a:solidFill>
              <a:latin typeface="+mn-lt"/>
              <a:cs typeface="Arial" panose="020B0604020202020204" pitchFamily="34" charset="0"/>
            </a:endParaRPr>
          </a:p>
        </p:txBody>
      </p:sp>
      <p:pic>
        <p:nvPicPr>
          <p:cNvPr id="4099" name="Picture 7">
            <a:extLst>
              <a:ext uri="{FF2B5EF4-FFF2-40B4-BE49-F238E27FC236}">
                <a16:creationId xmlns:a16="http://schemas.microsoft.com/office/drawing/2014/main" id="{F0F7A7E7-DF5B-40AF-A626-1BED7D90D0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7931" y="158665"/>
            <a:ext cx="186213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Subtitle 2">
            <a:extLst>
              <a:ext uri="{FF2B5EF4-FFF2-40B4-BE49-F238E27FC236}">
                <a16:creationId xmlns:a16="http://schemas.microsoft.com/office/drawing/2014/main" id="{1A51FD9F-8BDF-4E4D-B83C-235F553C87F7}"/>
              </a:ext>
            </a:extLst>
          </p:cNvPr>
          <p:cNvSpPr>
            <a:spLocks noGrp="1" noChangeArrowheads="1"/>
          </p:cNvSpPr>
          <p:nvPr/>
        </p:nvSpPr>
        <p:spPr bwMode="auto">
          <a:xfrm>
            <a:off x="1524000" y="3330575"/>
            <a:ext cx="91440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n-US" altLang="en-US" sz="2000">
              <a:solidFill>
                <a:srgbClr val="34B0E4"/>
              </a:solidFill>
              <a:latin typeface="FRUTIGER-ROMAN" pitchFamily="2" charset="0"/>
            </a:endParaRPr>
          </a:p>
        </p:txBody>
      </p:sp>
      <p:sp>
        <p:nvSpPr>
          <p:cNvPr id="2" name="TextBox 1">
            <a:extLst>
              <a:ext uri="{FF2B5EF4-FFF2-40B4-BE49-F238E27FC236}">
                <a16:creationId xmlns:a16="http://schemas.microsoft.com/office/drawing/2014/main" id="{75397016-4495-024F-27D5-BE9541A6CD97}"/>
              </a:ext>
            </a:extLst>
          </p:cNvPr>
          <p:cNvSpPr txBox="1"/>
          <p:nvPr/>
        </p:nvSpPr>
        <p:spPr>
          <a:xfrm>
            <a:off x="211931" y="109848"/>
            <a:ext cx="11250152" cy="446276"/>
          </a:xfrm>
          <a:prstGeom prst="rect">
            <a:avLst/>
          </a:prstGeom>
          <a:noFill/>
        </p:spPr>
        <p:txBody>
          <a:bodyPr wrap="square" rtlCol="0">
            <a:spAutoFit/>
          </a:bodyPr>
          <a:lstStyle/>
          <a:p>
            <a:r>
              <a:rPr lang="en-GB" sz="2300" b="1" dirty="0">
                <a:solidFill>
                  <a:schemeClr val="bg1"/>
                </a:solidFill>
                <a:latin typeface="Arial" panose="020B0604020202020204" pitchFamily="34" charset="0"/>
                <a:cs typeface="Arial" panose="020B0604020202020204" pitchFamily="34" charset="0"/>
              </a:rPr>
              <a:t>Nothing About Us Without Us – a flourishing and diverse membership</a:t>
            </a:r>
          </a:p>
        </p:txBody>
      </p:sp>
      <p:sp>
        <p:nvSpPr>
          <p:cNvPr id="3" name="TextBox 2">
            <a:extLst>
              <a:ext uri="{FF2B5EF4-FFF2-40B4-BE49-F238E27FC236}">
                <a16:creationId xmlns:a16="http://schemas.microsoft.com/office/drawing/2014/main" id="{82B0783B-8AD6-AE82-9778-8A1E3015C58C}"/>
              </a:ext>
            </a:extLst>
          </p:cNvPr>
          <p:cNvSpPr txBox="1"/>
          <p:nvPr/>
        </p:nvSpPr>
        <p:spPr>
          <a:xfrm>
            <a:off x="386764" y="742916"/>
            <a:ext cx="5150366" cy="1692771"/>
          </a:xfrm>
          <a:prstGeom prst="rect">
            <a:avLst/>
          </a:prstGeom>
          <a:noFill/>
        </p:spPr>
        <p:txBody>
          <a:bodyPr wrap="square" rtlCol="0">
            <a:spAutoFit/>
          </a:bodyPr>
          <a:lstStyle/>
          <a:p>
            <a:r>
              <a:rPr lang="en-GB" sz="4400" b="1" dirty="0">
                <a:solidFill>
                  <a:schemeClr val="bg1"/>
                </a:solidFill>
                <a:latin typeface="Arial" panose="020B0604020202020204" pitchFamily="34" charset="0"/>
                <a:cs typeface="Arial" panose="020B0604020202020204" pitchFamily="34" charset="0"/>
              </a:rPr>
              <a:t>246</a:t>
            </a:r>
            <a:r>
              <a:rPr lang="en-GB" sz="2000" b="1" dirty="0">
                <a:solidFill>
                  <a:schemeClr val="bg1"/>
                </a:solidFill>
                <a:latin typeface="Arial" panose="020B0604020202020204" pitchFamily="34" charset="0"/>
                <a:cs typeface="Arial" panose="020B0604020202020204" pitchFamily="34" charset="0"/>
              </a:rPr>
              <a:t> Children and Young People with lived experience, representative of a diverse range of needs and communities across Humber and North Yorkshire</a:t>
            </a:r>
          </a:p>
        </p:txBody>
      </p:sp>
      <p:pic>
        <p:nvPicPr>
          <p:cNvPr id="8" name="Content Placeholder 4">
            <a:extLst>
              <a:ext uri="{FF2B5EF4-FFF2-40B4-BE49-F238E27FC236}">
                <a16:creationId xmlns:a16="http://schemas.microsoft.com/office/drawing/2014/main" id="{181F7DF5-DAB6-AC2D-2FCB-2682B6DB8DA9}"/>
              </a:ext>
            </a:extLst>
          </p:cNvPr>
          <p:cNvPicPr>
            <a:picLocks noChangeAspect="1"/>
          </p:cNvPicPr>
          <p:nvPr/>
        </p:nvPicPr>
        <p:blipFill rotWithShape="1">
          <a:blip r:embed="rId5"/>
          <a:srcRect l="81688" t="60760" r="3870" b="13564"/>
          <a:stretch/>
        </p:blipFill>
        <p:spPr>
          <a:xfrm>
            <a:off x="5803105" y="730838"/>
            <a:ext cx="6002131" cy="6002131"/>
          </a:xfrm>
          <a:prstGeom prst="rect">
            <a:avLst/>
          </a:prstGeom>
        </p:spPr>
      </p:pic>
      <p:sp>
        <p:nvSpPr>
          <p:cNvPr id="10" name="TextBox 9">
            <a:extLst>
              <a:ext uri="{FF2B5EF4-FFF2-40B4-BE49-F238E27FC236}">
                <a16:creationId xmlns:a16="http://schemas.microsoft.com/office/drawing/2014/main" id="{AE823839-95F0-59C2-DFD0-99AD7664A6C3}"/>
              </a:ext>
            </a:extLst>
          </p:cNvPr>
          <p:cNvSpPr txBox="1"/>
          <p:nvPr/>
        </p:nvSpPr>
        <p:spPr>
          <a:xfrm>
            <a:off x="6033220" y="1140724"/>
            <a:ext cx="1090615" cy="738664"/>
          </a:xfrm>
          <a:prstGeom prst="rect">
            <a:avLst/>
          </a:prstGeom>
          <a:noFill/>
        </p:spPr>
        <p:txBody>
          <a:bodyPr wrap="square" rtlCol="0">
            <a:spAutoFit/>
          </a:bodyPr>
          <a:lstStyle/>
          <a:p>
            <a:pPr algn="ctr"/>
            <a:r>
              <a:rPr lang="en-GB" sz="1400" dirty="0">
                <a:solidFill>
                  <a:schemeClr val="bg1"/>
                </a:solidFill>
                <a:effectLst>
                  <a:outerShdw blurRad="50800" dist="50800" dir="5400000" algn="ctr" rotWithShape="0">
                    <a:schemeClr val="bg2">
                      <a:lumMod val="25000"/>
                    </a:schemeClr>
                  </a:outerShdw>
                </a:effectLst>
                <a:latin typeface="Arial Rounded MT Bold" panose="020F0704030504030204" pitchFamily="34" charset="0"/>
                <a:cs typeface="Arial" panose="020B0604020202020204" pitchFamily="34" charset="0"/>
              </a:rPr>
              <a:t>CYP from all 6 places </a:t>
            </a:r>
          </a:p>
        </p:txBody>
      </p:sp>
      <p:sp>
        <p:nvSpPr>
          <p:cNvPr id="11" name="TextBox 10">
            <a:extLst>
              <a:ext uri="{FF2B5EF4-FFF2-40B4-BE49-F238E27FC236}">
                <a16:creationId xmlns:a16="http://schemas.microsoft.com/office/drawing/2014/main" id="{03A51E70-3BD5-0816-C57B-AA3C7927ACC0}"/>
              </a:ext>
            </a:extLst>
          </p:cNvPr>
          <p:cNvSpPr txBox="1"/>
          <p:nvPr/>
        </p:nvSpPr>
        <p:spPr>
          <a:xfrm>
            <a:off x="10256243" y="1366297"/>
            <a:ext cx="857250" cy="647211"/>
          </a:xfrm>
          <a:prstGeom prst="rect">
            <a:avLst/>
          </a:prstGeom>
          <a:noFill/>
        </p:spPr>
        <p:txBody>
          <a:bodyPr wrap="square" rtlCol="0">
            <a:spAutoFit/>
          </a:bodyPr>
          <a:lstStyle/>
          <a:p>
            <a:endParaRPr lang="en-GB" dirty="0"/>
          </a:p>
        </p:txBody>
      </p:sp>
      <p:sp>
        <p:nvSpPr>
          <p:cNvPr id="12" name="TextBox 11">
            <a:extLst>
              <a:ext uri="{FF2B5EF4-FFF2-40B4-BE49-F238E27FC236}">
                <a16:creationId xmlns:a16="http://schemas.microsoft.com/office/drawing/2014/main" id="{2746B45C-19EF-27A0-8DC5-F8377F47D26B}"/>
              </a:ext>
            </a:extLst>
          </p:cNvPr>
          <p:cNvSpPr txBox="1"/>
          <p:nvPr/>
        </p:nvSpPr>
        <p:spPr>
          <a:xfrm>
            <a:off x="10277562" y="1042595"/>
            <a:ext cx="1273493" cy="954107"/>
          </a:xfrm>
          <a:prstGeom prst="rect">
            <a:avLst/>
          </a:prstGeom>
          <a:noFill/>
        </p:spPr>
        <p:txBody>
          <a:bodyPr wrap="square" rtlCol="0">
            <a:spAutoFit/>
          </a:bodyPr>
          <a:lstStyle/>
          <a:p>
            <a:pPr algn="ctr"/>
            <a:r>
              <a:rPr lang="en-GB" sz="1400" dirty="0">
                <a:solidFill>
                  <a:schemeClr val="bg1"/>
                </a:solidFill>
                <a:effectLst>
                  <a:outerShdw blurRad="50800" dist="50800" dir="5400000" algn="ctr" rotWithShape="0">
                    <a:schemeClr val="bg2">
                      <a:lumMod val="25000"/>
                    </a:schemeClr>
                  </a:outerShdw>
                </a:effectLst>
                <a:latin typeface="Arial Rounded MT Bold" panose="020F0704030504030204" pitchFamily="34" charset="0"/>
                <a:cs typeface="Arial" panose="020B0604020202020204" pitchFamily="34" charset="0"/>
              </a:rPr>
              <a:t>CYP from rural and remote areas</a:t>
            </a:r>
          </a:p>
        </p:txBody>
      </p:sp>
      <p:sp>
        <p:nvSpPr>
          <p:cNvPr id="13" name="TextBox 12">
            <a:extLst>
              <a:ext uri="{FF2B5EF4-FFF2-40B4-BE49-F238E27FC236}">
                <a16:creationId xmlns:a16="http://schemas.microsoft.com/office/drawing/2014/main" id="{EA54EFFE-3933-FC41-C1F7-39F80BAC3CFE}"/>
              </a:ext>
            </a:extLst>
          </p:cNvPr>
          <p:cNvSpPr txBox="1"/>
          <p:nvPr/>
        </p:nvSpPr>
        <p:spPr>
          <a:xfrm rot="21430793">
            <a:off x="7584252" y="966644"/>
            <a:ext cx="1019175" cy="954107"/>
          </a:xfrm>
          <a:prstGeom prst="rect">
            <a:avLst/>
          </a:prstGeom>
          <a:noFill/>
        </p:spPr>
        <p:txBody>
          <a:bodyPr wrap="square" rtlCol="0">
            <a:spAutoFit/>
          </a:bodyPr>
          <a:lstStyle/>
          <a:p>
            <a:r>
              <a:rPr lang="en-GB" sz="1400" dirty="0">
                <a:solidFill>
                  <a:schemeClr val="bg1"/>
                </a:solidFill>
                <a:effectLst>
                  <a:outerShdw blurRad="50800" dist="50800" dir="5400000" algn="ctr" rotWithShape="0">
                    <a:schemeClr val="bg2">
                      <a:lumMod val="25000"/>
                    </a:schemeClr>
                  </a:outerShdw>
                </a:effectLst>
                <a:latin typeface="Arial Rounded MT Bold" panose="020F0704030504030204" pitchFamily="34" charset="0"/>
                <a:cs typeface="Arial" panose="020B0604020202020204" pitchFamily="34" charset="0"/>
              </a:rPr>
              <a:t>CYP aged</a:t>
            </a:r>
          </a:p>
          <a:p>
            <a:r>
              <a:rPr lang="en-GB" sz="1400" dirty="0">
                <a:solidFill>
                  <a:schemeClr val="bg1"/>
                </a:solidFill>
                <a:effectLst>
                  <a:outerShdw blurRad="50800" dist="50800" dir="5400000" algn="ctr" rotWithShape="0">
                    <a:schemeClr val="bg2">
                      <a:lumMod val="25000"/>
                    </a:schemeClr>
                  </a:outerShdw>
                </a:effectLst>
                <a:latin typeface="Arial Rounded MT Bold" panose="020F0704030504030204" pitchFamily="34" charset="0"/>
                <a:cs typeface="Arial" panose="020B0604020202020204" pitchFamily="34" charset="0"/>
              </a:rPr>
              <a:t>       10</a:t>
            </a:r>
          </a:p>
          <a:p>
            <a:r>
              <a:rPr lang="en-GB" sz="1400" dirty="0">
                <a:solidFill>
                  <a:schemeClr val="bg1"/>
                </a:solidFill>
                <a:effectLst>
                  <a:outerShdw blurRad="50800" dist="50800" dir="5400000" algn="ctr" rotWithShape="0">
                    <a:schemeClr val="bg2">
                      <a:lumMod val="25000"/>
                    </a:schemeClr>
                  </a:outerShdw>
                </a:effectLst>
                <a:latin typeface="Arial Rounded MT Bold" panose="020F0704030504030204" pitchFamily="34" charset="0"/>
                <a:cs typeface="Arial" panose="020B0604020202020204" pitchFamily="34" charset="0"/>
              </a:rPr>
              <a:t>        to</a:t>
            </a:r>
          </a:p>
          <a:p>
            <a:r>
              <a:rPr lang="en-GB" sz="1400" dirty="0">
                <a:solidFill>
                  <a:schemeClr val="bg1"/>
                </a:solidFill>
                <a:effectLst>
                  <a:outerShdw blurRad="50800" dist="50800" dir="5400000" algn="ctr" rotWithShape="0">
                    <a:schemeClr val="bg2">
                      <a:lumMod val="25000"/>
                    </a:schemeClr>
                  </a:outerShdw>
                </a:effectLst>
                <a:latin typeface="Arial Rounded MT Bold" panose="020F0704030504030204" pitchFamily="34" charset="0"/>
                <a:cs typeface="Arial" panose="020B0604020202020204" pitchFamily="34" charset="0"/>
              </a:rPr>
              <a:t>        25</a:t>
            </a:r>
          </a:p>
        </p:txBody>
      </p:sp>
      <p:sp>
        <p:nvSpPr>
          <p:cNvPr id="14" name="TextBox 13">
            <a:extLst>
              <a:ext uri="{FF2B5EF4-FFF2-40B4-BE49-F238E27FC236}">
                <a16:creationId xmlns:a16="http://schemas.microsoft.com/office/drawing/2014/main" id="{4701F1FE-E8DF-4D13-D480-0C55EEB3DD6F}"/>
              </a:ext>
            </a:extLst>
          </p:cNvPr>
          <p:cNvSpPr txBox="1"/>
          <p:nvPr/>
        </p:nvSpPr>
        <p:spPr>
          <a:xfrm rot="367757">
            <a:off x="8939806" y="965437"/>
            <a:ext cx="1010923" cy="1015663"/>
          </a:xfrm>
          <a:prstGeom prst="rect">
            <a:avLst/>
          </a:prstGeom>
          <a:noFill/>
        </p:spPr>
        <p:txBody>
          <a:bodyPr wrap="square" rtlCol="0">
            <a:spAutoFit/>
          </a:bodyPr>
          <a:lstStyle/>
          <a:p>
            <a:r>
              <a:rPr lang="en-GB" sz="1400" dirty="0">
                <a:solidFill>
                  <a:schemeClr val="bg1"/>
                </a:solidFill>
                <a:effectLst>
                  <a:outerShdw blurRad="50800" dist="50800" dir="5400000" algn="ctr" rotWithShape="0">
                    <a:schemeClr val="bg2">
                      <a:lumMod val="25000"/>
                    </a:schemeClr>
                  </a:outerShdw>
                </a:effectLst>
                <a:latin typeface="Arial Rounded MT Bold" panose="020F0704030504030204" pitchFamily="34" charset="0"/>
                <a:cs typeface="Arial" panose="020B0604020202020204" pitchFamily="34" charset="0"/>
              </a:rPr>
              <a:t>CYP from</a:t>
            </a:r>
          </a:p>
          <a:p>
            <a:r>
              <a:rPr lang="en-GB" sz="1400" dirty="0">
                <a:solidFill>
                  <a:schemeClr val="bg1"/>
                </a:solidFill>
                <a:effectLst>
                  <a:outerShdw blurRad="50800" dist="50800" dir="5400000" algn="ctr" rotWithShape="0">
                    <a:schemeClr val="bg2">
                      <a:lumMod val="25000"/>
                    </a:schemeClr>
                  </a:outerShdw>
                </a:effectLst>
                <a:latin typeface="Arial Rounded MT Bold" panose="020F0704030504030204" pitchFamily="34" charset="0"/>
                <a:cs typeface="Arial" panose="020B0604020202020204" pitchFamily="34" charset="0"/>
              </a:rPr>
              <a:t>urban  </a:t>
            </a:r>
          </a:p>
          <a:p>
            <a:r>
              <a:rPr lang="en-GB" sz="1400" dirty="0">
                <a:solidFill>
                  <a:schemeClr val="bg1"/>
                </a:solidFill>
                <a:effectLst>
                  <a:outerShdw blurRad="50800" dist="50800" dir="5400000" algn="ctr" rotWithShape="0">
                    <a:schemeClr val="bg2">
                      <a:lumMod val="25000"/>
                    </a:schemeClr>
                  </a:outerShdw>
                </a:effectLst>
                <a:latin typeface="Arial Rounded MT Bold" panose="020F0704030504030204" pitchFamily="34" charset="0"/>
                <a:cs typeface="Arial" panose="020B0604020202020204" pitchFamily="34" charset="0"/>
              </a:rPr>
              <a:t>areas        </a:t>
            </a:r>
          </a:p>
          <a:p>
            <a:endParaRPr lang="en-GB" dirty="0"/>
          </a:p>
        </p:txBody>
      </p:sp>
      <p:sp>
        <p:nvSpPr>
          <p:cNvPr id="15" name="TextBox 14">
            <a:extLst>
              <a:ext uri="{FF2B5EF4-FFF2-40B4-BE49-F238E27FC236}">
                <a16:creationId xmlns:a16="http://schemas.microsoft.com/office/drawing/2014/main" id="{B6FE12C1-0821-FAE4-3B4B-55CBFD9480EB}"/>
              </a:ext>
            </a:extLst>
          </p:cNvPr>
          <p:cNvSpPr txBox="1"/>
          <p:nvPr/>
        </p:nvSpPr>
        <p:spPr>
          <a:xfrm rot="21312686">
            <a:off x="7403096" y="2712700"/>
            <a:ext cx="1190625" cy="523220"/>
          </a:xfrm>
          <a:prstGeom prst="rect">
            <a:avLst/>
          </a:prstGeom>
          <a:noFill/>
        </p:spPr>
        <p:txBody>
          <a:bodyPr wrap="square" rtlCol="0">
            <a:spAutoFit/>
          </a:bodyPr>
          <a:lstStyle/>
          <a:p>
            <a:pPr algn="ctr"/>
            <a:r>
              <a:rPr lang="en-GB" sz="1400" dirty="0">
                <a:solidFill>
                  <a:schemeClr val="bg1"/>
                </a:solidFill>
                <a:effectLst>
                  <a:outerShdw blurRad="50800" dist="50800" dir="5400000" algn="ctr" rotWithShape="0">
                    <a:schemeClr val="bg2">
                      <a:lumMod val="25000"/>
                    </a:schemeClr>
                  </a:outerShdw>
                </a:effectLst>
                <a:latin typeface="Arial Rounded MT Bold" panose="020F0704030504030204" pitchFamily="34" charset="0"/>
                <a:cs typeface="Arial" panose="020B0604020202020204" pitchFamily="34" charset="0"/>
              </a:rPr>
              <a:t>LGBTQ+ </a:t>
            </a:r>
          </a:p>
          <a:p>
            <a:pPr algn="ctr"/>
            <a:r>
              <a:rPr lang="en-GB" sz="1400" dirty="0">
                <a:solidFill>
                  <a:schemeClr val="bg1"/>
                </a:solidFill>
                <a:effectLst>
                  <a:outerShdw blurRad="50800" dist="50800" dir="5400000" algn="ctr" rotWithShape="0">
                    <a:schemeClr val="bg2">
                      <a:lumMod val="25000"/>
                    </a:schemeClr>
                  </a:outerShdw>
                </a:effectLst>
                <a:latin typeface="Arial Rounded MT Bold" panose="020F0704030504030204" pitchFamily="34" charset="0"/>
                <a:cs typeface="Arial" panose="020B0604020202020204" pitchFamily="34" charset="0"/>
              </a:rPr>
              <a:t>CYP</a:t>
            </a:r>
          </a:p>
        </p:txBody>
      </p:sp>
      <p:sp>
        <p:nvSpPr>
          <p:cNvPr id="16" name="TextBox 15">
            <a:extLst>
              <a:ext uri="{FF2B5EF4-FFF2-40B4-BE49-F238E27FC236}">
                <a16:creationId xmlns:a16="http://schemas.microsoft.com/office/drawing/2014/main" id="{EF71E041-F6BB-0DEE-80C3-D2683CACE27B}"/>
              </a:ext>
            </a:extLst>
          </p:cNvPr>
          <p:cNvSpPr txBox="1"/>
          <p:nvPr/>
        </p:nvSpPr>
        <p:spPr>
          <a:xfrm rot="199204">
            <a:off x="5987112" y="2467053"/>
            <a:ext cx="1076697" cy="1169551"/>
          </a:xfrm>
          <a:prstGeom prst="rect">
            <a:avLst/>
          </a:prstGeom>
          <a:noFill/>
        </p:spPr>
        <p:txBody>
          <a:bodyPr wrap="square" rtlCol="0">
            <a:spAutoFit/>
          </a:bodyPr>
          <a:lstStyle/>
          <a:p>
            <a:r>
              <a:rPr lang="en-GB" sz="1400" dirty="0">
                <a:solidFill>
                  <a:schemeClr val="bg1"/>
                </a:solidFill>
                <a:effectLst>
                  <a:outerShdw blurRad="50800" dist="50800" dir="5400000" algn="ctr" rotWithShape="0">
                    <a:schemeClr val="bg2">
                      <a:lumMod val="25000"/>
                    </a:schemeClr>
                  </a:outerShdw>
                </a:effectLst>
                <a:latin typeface="Arial Rounded MT Bold" panose="020F0704030504030204" pitchFamily="34" charset="0"/>
                <a:cs typeface="Arial" panose="020B0604020202020204" pitchFamily="34" charset="0"/>
              </a:rPr>
              <a:t>CYP </a:t>
            </a:r>
          </a:p>
          <a:p>
            <a:r>
              <a:rPr lang="en-GB" sz="1400" dirty="0">
                <a:solidFill>
                  <a:schemeClr val="bg1"/>
                </a:solidFill>
                <a:effectLst>
                  <a:outerShdw blurRad="50800" dist="50800" dir="5400000" algn="ctr" rotWithShape="0">
                    <a:schemeClr val="bg2">
                      <a:lumMod val="25000"/>
                    </a:schemeClr>
                  </a:outerShdw>
                </a:effectLst>
                <a:latin typeface="Arial Rounded MT Bold" panose="020F0704030504030204" pitchFamily="34" charset="0"/>
                <a:cs typeface="Arial" panose="020B0604020202020204" pitchFamily="34" charset="0"/>
              </a:rPr>
              <a:t>with mental health needs</a:t>
            </a:r>
          </a:p>
        </p:txBody>
      </p:sp>
      <p:sp>
        <p:nvSpPr>
          <p:cNvPr id="18" name="TextBox 17">
            <a:extLst>
              <a:ext uri="{FF2B5EF4-FFF2-40B4-BE49-F238E27FC236}">
                <a16:creationId xmlns:a16="http://schemas.microsoft.com/office/drawing/2014/main" id="{9ED13AA3-721E-99A6-E21F-1913F04EE024}"/>
              </a:ext>
            </a:extLst>
          </p:cNvPr>
          <p:cNvSpPr txBox="1"/>
          <p:nvPr/>
        </p:nvSpPr>
        <p:spPr>
          <a:xfrm rot="21056746">
            <a:off x="10357809" y="2965371"/>
            <a:ext cx="1091993" cy="523220"/>
          </a:xfrm>
          <a:prstGeom prst="rect">
            <a:avLst/>
          </a:prstGeom>
          <a:noFill/>
        </p:spPr>
        <p:txBody>
          <a:bodyPr wrap="square">
            <a:spAutoFit/>
          </a:bodyPr>
          <a:lstStyle/>
          <a:p>
            <a:pPr algn="ctr"/>
            <a:r>
              <a:rPr lang="en-GB" sz="1350" dirty="0">
                <a:solidFill>
                  <a:schemeClr val="bg1"/>
                </a:solidFill>
                <a:effectLst>
                  <a:outerShdw blurRad="50800" dist="50800" dir="5400000" algn="ctr" rotWithShape="0">
                    <a:schemeClr val="bg2">
                      <a:lumMod val="25000"/>
                    </a:schemeClr>
                  </a:outerShdw>
                </a:effectLst>
                <a:latin typeface="Arial Rounded MT Bold" panose="020F0704030504030204" pitchFamily="34" charset="0"/>
                <a:cs typeface="Arial" panose="020B0604020202020204" pitchFamily="34" charset="0"/>
              </a:rPr>
              <a:t>CYP with</a:t>
            </a:r>
            <a:endParaRPr lang="en-GB" sz="1350" dirty="0">
              <a:ln>
                <a:solidFill>
                  <a:schemeClr val="accent1"/>
                </a:solidFill>
              </a:ln>
              <a:solidFill>
                <a:schemeClr val="bg1"/>
              </a:solidFill>
              <a:effectLst>
                <a:outerShdw blurRad="50800" dist="50800" dir="5400000" algn="ctr" rotWithShape="0">
                  <a:schemeClr val="bg2">
                    <a:lumMod val="25000"/>
                  </a:schemeClr>
                </a:outerShdw>
              </a:effectLst>
              <a:latin typeface="Arial Rounded MT Bold" panose="020F0704030504030204" pitchFamily="34" charset="0"/>
              <a:cs typeface="Arial" panose="020B0604020202020204" pitchFamily="34" charset="0"/>
            </a:endParaRPr>
          </a:p>
          <a:p>
            <a:pPr algn="ctr"/>
            <a:r>
              <a:rPr lang="en-GB" sz="1350" dirty="0">
                <a:solidFill>
                  <a:schemeClr val="bg1"/>
                </a:solidFill>
                <a:effectLst>
                  <a:outerShdw blurRad="50800" dist="50800" dir="5400000" algn="ctr" rotWithShape="0">
                    <a:schemeClr val="bg2">
                      <a:lumMod val="25000"/>
                    </a:schemeClr>
                  </a:outerShdw>
                </a:effectLst>
                <a:latin typeface="Arial Rounded MT Bold" panose="020F0704030504030204" pitchFamily="34" charset="0"/>
                <a:cs typeface="Arial" panose="020B0604020202020204" pitchFamily="34" charset="0"/>
              </a:rPr>
              <a:t>SEND</a:t>
            </a:r>
            <a:endParaRPr lang="en-GB" sz="1350" dirty="0">
              <a:solidFill>
                <a:schemeClr val="bg1"/>
              </a:solidFill>
              <a:effectLst>
                <a:outerShdw blurRad="50800" dist="50800" dir="5400000" algn="ctr" rotWithShape="0">
                  <a:schemeClr val="bg2">
                    <a:lumMod val="25000"/>
                  </a:schemeClr>
                </a:outerShdw>
              </a:effectLst>
            </a:endParaRPr>
          </a:p>
        </p:txBody>
      </p:sp>
      <p:sp>
        <p:nvSpPr>
          <p:cNvPr id="19" name="TextBox 18">
            <a:extLst>
              <a:ext uri="{FF2B5EF4-FFF2-40B4-BE49-F238E27FC236}">
                <a16:creationId xmlns:a16="http://schemas.microsoft.com/office/drawing/2014/main" id="{3136A8DD-C52D-8B05-DFD7-E6B3EC7BCB1E}"/>
              </a:ext>
            </a:extLst>
          </p:cNvPr>
          <p:cNvSpPr txBox="1"/>
          <p:nvPr/>
        </p:nvSpPr>
        <p:spPr>
          <a:xfrm rot="21447640">
            <a:off x="5844261" y="4237930"/>
            <a:ext cx="1542417" cy="507831"/>
          </a:xfrm>
          <a:prstGeom prst="rect">
            <a:avLst/>
          </a:prstGeom>
          <a:noFill/>
        </p:spPr>
        <p:txBody>
          <a:bodyPr wrap="square" rtlCol="0">
            <a:spAutoFit/>
          </a:bodyPr>
          <a:lstStyle/>
          <a:p>
            <a:pPr algn="ctr"/>
            <a:r>
              <a:rPr lang="en-GB" sz="1350" dirty="0">
                <a:solidFill>
                  <a:schemeClr val="bg1"/>
                </a:solidFill>
                <a:effectLst>
                  <a:outerShdw blurRad="50800" dist="50800" dir="5400000" algn="ctr" rotWithShape="0">
                    <a:schemeClr val="bg2">
                      <a:lumMod val="25000"/>
                    </a:schemeClr>
                  </a:outerShdw>
                </a:effectLst>
                <a:latin typeface="Arial Rounded MT Bold" panose="020F0704030504030204" pitchFamily="34" charset="0"/>
                <a:cs typeface="Arial" panose="020B0604020202020204" pitchFamily="34" charset="0"/>
              </a:rPr>
              <a:t>Neurodivergent CYP</a:t>
            </a:r>
            <a:endParaRPr lang="en-GB" sz="1350" dirty="0"/>
          </a:p>
        </p:txBody>
      </p:sp>
      <p:sp>
        <p:nvSpPr>
          <p:cNvPr id="21" name="TextBox 20">
            <a:extLst>
              <a:ext uri="{FF2B5EF4-FFF2-40B4-BE49-F238E27FC236}">
                <a16:creationId xmlns:a16="http://schemas.microsoft.com/office/drawing/2014/main" id="{B20F74D9-9C88-2AEC-2F3C-788ECA170F60}"/>
              </a:ext>
            </a:extLst>
          </p:cNvPr>
          <p:cNvSpPr txBox="1"/>
          <p:nvPr/>
        </p:nvSpPr>
        <p:spPr>
          <a:xfrm>
            <a:off x="7318524" y="3681176"/>
            <a:ext cx="1325391" cy="715581"/>
          </a:xfrm>
          <a:prstGeom prst="rect">
            <a:avLst/>
          </a:prstGeom>
          <a:noFill/>
        </p:spPr>
        <p:txBody>
          <a:bodyPr wrap="square">
            <a:spAutoFit/>
          </a:bodyPr>
          <a:lstStyle/>
          <a:p>
            <a:pPr algn="ctr"/>
            <a:r>
              <a:rPr lang="en-GB" sz="1350" dirty="0">
                <a:solidFill>
                  <a:schemeClr val="bg1"/>
                </a:solidFill>
                <a:effectLst>
                  <a:outerShdw blurRad="50800" dist="50800" dir="5400000" algn="ctr" rotWithShape="0">
                    <a:schemeClr val="bg2">
                      <a:lumMod val="25000"/>
                    </a:schemeClr>
                  </a:outerShdw>
                </a:effectLst>
                <a:latin typeface="Arial Rounded MT Bold" panose="020F0704030504030204" pitchFamily="34" charset="0"/>
                <a:cs typeface="Arial" panose="020B0604020202020204" pitchFamily="34" charset="0"/>
              </a:rPr>
              <a:t>Care</a:t>
            </a:r>
          </a:p>
          <a:p>
            <a:pPr algn="ctr"/>
            <a:r>
              <a:rPr lang="en-GB" sz="1350" dirty="0">
                <a:solidFill>
                  <a:schemeClr val="bg1"/>
                </a:solidFill>
                <a:effectLst>
                  <a:outerShdw blurRad="50800" dist="50800" dir="5400000" algn="ctr" rotWithShape="0">
                    <a:schemeClr val="bg2">
                      <a:lumMod val="25000"/>
                    </a:schemeClr>
                  </a:outerShdw>
                </a:effectLst>
                <a:latin typeface="Arial Rounded MT Bold" panose="020F0704030504030204" pitchFamily="34" charset="0"/>
                <a:cs typeface="Arial" panose="020B0604020202020204" pitchFamily="34" charset="0"/>
              </a:rPr>
              <a:t>Experienced </a:t>
            </a:r>
          </a:p>
          <a:p>
            <a:pPr algn="ctr"/>
            <a:r>
              <a:rPr lang="en-GB" sz="1350" dirty="0">
                <a:solidFill>
                  <a:schemeClr val="bg1"/>
                </a:solidFill>
                <a:effectLst>
                  <a:outerShdw blurRad="50800" dist="50800" dir="5400000" algn="ctr" rotWithShape="0">
                    <a:schemeClr val="bg2">
                      <a:lumMod val="25000"/>
                    </a:schemeClr>
                  </a:outerShdw>
                </a:effectLst>
                <a:latin typeface="Arial Rounded MT Bold" panose="020F0704030504030204" pitchFamily="34" charset="0"/>
                <a:cs typeface="Arial" panose="020B0604020202020204" pitchFamily="34" charset="0"/>
              </a:rPr>
              <a:t>CYP</a:t>
            </a:r>
          </a:p>
        </p:txBody>
      </p:sp>
      <p:sp>
        <p:nvSpPr>
          <p:cNvPr id="23" name="TextBox 22">
            <a:extLst>
              <a:ext uri="{FF2B5EF4-FFF2-40B4-BE49-F238E27FC236}">
                <a16:creationId xmlns:a16="http://schemas.microsoft.com/office/drawing/2014/main" id="{568F9CDA-FB0D-F6BA-5153-AE538817448B}"/>
              </a:ext>
            </a:extLst>
          </p:cNvPr>
          <p:cNvSpPr txBox="1"/>
          <p:nvPr/>
        </p:nvSpPr>
        <p:spPr>
          <a:xfrm>
            <a:off x="8720821" y="2524996"/>
            <a:ext cx="1488538" cy="1123384"/>
          </a:xfrm>
          <a:prstGeom prst="rect">
            <a:avLst/>
          </a:prstGeom>
          <a:noFill/>
        </p:spPr>
        <p:txBody>
          <a:bodyPr wrap="square">
            <a:spAutoFit/>
          </a:bodyPr>
          <a:lstStyle/>
          <a:p>
            <a:pPr algn="ctr"/>
            <a:r>
              <a:rPr lang="en-GB" sz="1350" dirty="0">
                <a:solidFill>
                  <a:schemeClr val="bg1"/>
                </a:solidFill>
                <a:effectLst>
                  <a:outerShdw blurRad="50800" dist="50800" dir="5400000" algn="ctr" rotWithShape="0">
                    <a:schemeClr val="bg2">
                      <a:lumMod val="25000"/>
                    </a:schemeClr>
                  </a:outerShdw>
                </a:effectLst>
                <a:latin typeface="Arial Rounded MT Bold" panose="020F0704030504030204" pitchFamily="34" charset="0"/>
                <a:cs typeface="Arial" panose="020B0604020202020204" pitchFamily="34" charset="0"/>
              </a:rPr>
              <a:t>Young Carers</a:t>
            </a:r>
          </a:p>
          <a:p>
            <a:pPr algn="ctr"/>
            <a:endParaRPr lang="en-GB" sz="700" dirty="0">
              <a:solidFill>
                <a:schemeClr val="bg1"/>
              </a:solidFill>
              <a:effectLst>
                <a:outerShdw blurRad="50800" dist="50800" dir="5400000" algn="ctr" rotWithShape="0">
                  <a:schemeClr val="bg2">
                    <a:lumMod val="25000"/>
                  </a:schemeClr>
                </a:outerShdw>
              </a:effectLst>
              <a:latin typeface="Arial Rounded MT Bold" panose="020F0704030504030204" pitchFamily="34" charset="0"/>
              <a:cs typeface="Arial" panose="020B0604020202020204" pitchFamily="34" charset="0"/>
            </a:endParaRPr>
          </a:p>
          <a:p>
            <a:pPr algn="ctr"/>
            <a:r>
              <a:rPr lang="en-GB" sz="1350" dirty="0">
                <a:solidFill>
                  <a:schemeClr val="bg1"/>
                </a:solidFill>
                <a:effectLst>
                  <a:outerShdw blurRad="50800" dist="50800" dir="5400000" algn="ctr" rotWithShape="0">
                    <a:schemeClr val="bg2">
                      <a:lumMod val="25000"/>
                    </a:schemeClr>
                  </a:outerShdw>
                </a:effectLst>
                <a:latin typeface="Arial Rounded MT Bold" panose="020F0704030504030204" pitchFamily="34" charset="0"/>
                <a:cs typeface="Arial" panose="020B0604020202020204" pitchFamily="34" charset="0"/>
              </a:rPr>
              <a:t>and</a:t>
            </a:r>
          </a:p>
          <a:p>
            <a:pPr algn="ctr"/>
            <a:endParaRPr lang="en-GB" sz="600" dirty="0">
              <a:solidFill>
                <a:schemeClr val="bg1"/>
              </a:solidFill>
              <a:effectLst>
                <a:outerShdw blurRad="50800" dist="50800" dir="5400000" algn="ctr" rotWithShape="0">
                  <a:schemeClr val="bg2">
                    <a:lumMod val="25000"/>
                  </a:schemeClr>
                </a:outerShdw>
              </a:effectLst>
              <a:latin typeface="Arial Rounded MT Bold" panose="020F0704030504030204" pitchFamily="34" charset="0"/>
              <a:cs typeface="Arial" panose="020B0604020202020204" pitchFamily="34" charset="0"/>
            </a:endParaRPr>
          </a:p>
          <a:p>
            <a:pPr algn="ctr"/>
            <a:r>
              <a:rPr lang="en-GB" sz="1350" dirty="0">
                <a:solidFill>
                  <a:schemeClr val="bg1"/>
                </a:solidFill>
                <a:effectLst>
                  <a:outerShdw blurRad="50800" dist="50800" dir="5400000" algn="ctr" rotWithShape="0">
                    <a:schemeClr val="bg2">
                      <a:lumMod val="25000"/>
                    </a:schemeClr>
                  </a:outerShdw>
                </a:effectLst>
                <a:latin typeface="Arial Rounded MT Bold" panose="020F0704030504030204" pitchFamily="34" charset="0"/>
                <a:cs typeface="Arial" panose="020B0604020202020204" pitchFamily="34" charset="0"/>
              </a:rPr>
              <a:t>Young </a:t>
            </a:r>
          </a:p>
          <a:p>
            <a:pPr algn="ctr"/>
            <a:r>
              <a:rPr lang="en-GB" sz="1350" dirty="0">
                <a:solidFill>
                  <a:schemeClr val="bg1"/>
                </a:solidFill>
                <a:effectLst>
                  <a:outerShdw blurRad="50800" dist="50800" dir="5400000" algn="ctr" rotWithShape="0">
                    <a:schemeClr val="bg2">
                      <a:lumMod val="25000"/>
                    </a:schemeClr>
                  </a:outerShdw>
                </a:effectLst>
                <a:latin typeface="Arial Rounded MT Bold" panose="020F0704030504030204" pitchFamily="34" charset="0"/>
                <a:cs typeface="Arial" panose="020B0604020202020204" pitchFamily="34" charset="0"/>
              </a:rPr>
              <a:t>Adult Carers</a:t>
            </a:r>
          </a:p>
        </p:txBody>
      </p:sp>
      <p:sp>
        <p:nvSpPr>
          <p:cNvPr id="24" name="TextBox 23">
            <a:extLst>
              <a:ext uri="{FF2B5EF4-FFF2-40B4-BE49-F238E27FC236}">
                <a16:creationId xmlns:a16="http://schemas.microsoft.com/office/drawing/2014/main" id="{C1B7F55D-D57E-62CC-D5E7-FA4E8329B10C}"/>
              </a:ext>
            </a:extLst>
          </p:cNvPr>
          <p:cNvSpPr txBox="1"/>
          <p:nvPr/>
        </p:nvSpPr>
        <p:spPr>
          <a:xfrm>
            <a:off x="6008156" y="5489132"/>
            <a:ext cx="1239657" cy="1169551"/>
          </a:xfrm>
          <a:prstGeom prst="rect">
            <a:avLst/>
          </a:prstGeom>
          <a:noFill/>
        </p:spPr>
        <p:txBody>
          <a:bodyPr wrap="square" rtlCol="0">
            <a:spAutoFit/>
          </a:bodyPr>
          <a:lstStyle/>
          <a:p>
            <a:r>
              <a:rPr lang="en-GB" sz="1350" dirty="0">
                <a:solidFill>
                  <a:schemeClr val="bg1"/>
                </a:solidFill>
                <a:effectLst>
                  <a:outerShdw blurRad="50800" dist="50800" dir="5400000" algn="ctr" rotWithShape="0">
                    <a:schemeClr val="bg2">
                      <a:lumMod val="25000"/>
                    </a:schemeClr>
                  </a:outerShdw>
                </a:effectLst>
                <a:latin typeface="Arial Rounded MT Bold" panose="020F0704030504030204" pitchFamily="34" charset="0"/>
                <a:cs typeface="Arial" panose="020B0604020202020204" pitchFamily="34" charset="0"/>
              </a:rPr>
              <a:t>CYP </a:t>
            </a:r>
          </a:p>
          <a:p>
            <a:r>
              <a:rPr lang="en-GB" sz="1350" dirty="0">
                <a:solidFill>
                  <a:schemeClr val="bg1"/>
                </a:solidFill>
                <a:effectLst>
                  <a:outerShdw blurRad="50800" dist="50800" dir="5400000" algn="ctr" rotWithShape="0">
                    <a:schemeClr val="bg2">
                      <a:lumMod val="25000"/>
                    </a:schemeClr>
                  </a:outerShdw>
                </a:effectLst>
                <a:latin typeface="Arial Rounded MT Bold" panose="020F0704030504030204" pitchFamily="34" charset="0"/>
                <a:cs typeface="Arial" panose="020B0604020202020204" pitchFamily="34" charset="0"/>
              </a:rPr>
              <a:t>with limiting long-term health condition</a:t>
            </a:r>
            <a:endParaRPr lang="en-GB" sz="1350" dirty="0">
              <a:solidFill>
                <a:schemeClr val="bg1"/>
              </a:solidFill>
              <a:effectLst>
                <a:outerShdw blurRad="50800" dist="50800" dir="5400000" algn="ctr" rotWithShape="0">
                  <a:schemeClr val="bg2">
                    <a:lumMod val="25000"/>
                  </a:schemeClr>
                </a:outerShdw>
              </a:effectLst>
            </a:endParaRPr>
          </a:p>
        </p:txBody>
      </p:sp>
      <p:sp>
        <p:nvSpPr>
          <p:cNvPr id="26" name="TextBox 25">
            <a:extLst>
              <a:ext uri="{FF2B5EF4-FFF2-40B4-BE49-F238E27FC236}">
                <a16:creationId xmlns:a16="http://schemas.microsoft.com/office/drawing/2014/main" id="{2210DF86-EE3A-A42D-EBF2-15C84FDE9A8D}"/>
              </a:ext>
            </a:extLst>
          </p:cNvPr>
          <p:cNvSpPr txBox="1"/>
          <p:nvPr/>
        </p:nvSpPr>
        <p:spPr>
          <a:xfrm rot="21340551">
            <a:off x="10305072" y="5332172"/>
            <a:ext cx="1359968" cy="1346522"/>
          </a:xfrm>
          <a:prstGeom prst="rect">
            <a:avLst/>
          </a:prstGeom>
          <a:noFill/>
        </p:spPr>
        <p:txBody>
          <a:bodyPr wrap="square">
            <a:spAutoFit/>
          </a:bodyPr>
          <a:lstStyle/>
          <a:p>
            <a:r>
              <a:rPr lang="en-GB" sz="1350" dirty="0">
                <a:solidFill>
                  <a:schemeClr val="bg1"/>
                </a:solidFill>
                <a:effectLst>
                  <a:outerShdw blurRad="50800" dist="50800" dir="5400000" algn="ctr" rotWithShape="0">
                    <a:schemeClr val="bg2">
                      <a:lumMod val="25000"/>
                    </a:schemeClr>
                  </a:outerShdw>
                </a:effectLst>
                <a:latin typeface="Arial Rounded MT Bold" panose="020F0704030504030204" pitchFamily="34" charset="0"/>
                <a:cs typeface="Arial" panose="020B0604020202020204" pitchFamily="34" charset="0"/>
              </a:rPr>
              <a:t>CYP involved in / at risk of</a:t>
            </a:r>
          </a:p>
          <a:p>
            <a:r>
              <a:rPr lang="en-GB" sz="1350" dirty="0">
                <a:solidFill>
                  <a:schemeClr val="bg1"/>
                </a:solidFill>
                <a:effectLst>
                  <a:outerShdw blurRad="50800" dist="50800" dir="5400000" algn="ctr" rotWithShape="0">
                    <a:schemeClr val="bg2">
                      <a:lumMod val="25000"/>
                    </a:schemeClr>
                  </a:outerShdw>
                </a:effectLst>
                <a:latin typeface="Arial Rounded MT Bold" panose="020F0704030504030204" pitchFamily="34" charset="0"/>
                <a:cs typeface="Arial" panose="020B0604020202020204" pitchFamily="34" charset="0"/>
              </a:rPr>
              <a:t>entering </a:t>
            </a:r>
          </a:p>
          <a:p>
            <a:r>
              <a:rPr lang="en-GB" sz="1350" dirty="0">
                <a:solidFill>
                  <a:schemeClr val="bg1"/>
                </a:solidFill>
                <a:effectLst>
                  <a:outerShdw blurRad="50800" dist="50800" dir="5400000" algn="ctr" rotWithShape="0">
                    <a:schemeClr val="bg2">
                      <a:lumMod val="25000"/>
                    </a:schemeClr>
                  </a:outerShdw>
                </a:effectLst>
                <a:latin typeface="Arial Rounded MT Bold" panose="020F0704030504030204" pitchFamily="34" charset="0"/>
                <a:cs typeface="Arial" panose="020B0604020202020204" pitchFamily="34" charset="0"/>
              </a:rPr>
              <a:t>Youth Justice System</a:t>
            </a:r>
          </a:p>
          <a:p>
            <a:endParaRPr lang="en-GB" sz="1400" dirty="0">
              <a:solidFill>
                <a:schemeClr val="bg1"/>
              </a:solidFill>
              <a:effectLst>
                <a:outerShdw blurRad="50800" dist="50800" dir="5400000" algn="ctr" rotWithShape="0">
                  <a:schemeClr val="bg2">
                    <a:lumMod val="25000"/>
                  </a:schemeClr>
                </a:outerShdw>
              </a:effectLst>
            </a:endParaRPr>
          </a:p>
        </p:txBody>
      </p:sp>
      <p:sp>
        <p:nvSpPr>
          <p:cNvPr id="28" name="TextBox 27">
            <a:extLst>
              <a:ext uri="{FF2B5EF4-FFF2-40B4-BE49-F238E27FC236}">
                <a16:creationId xmlns:a16="http://schemas.microsoft.com/office/drawing/2014/main" id="{79AF1C34-15FA-FE85-3C6B-29FFD49F7EE0}"/>
              </a:ext>
            </a:extLst>
          </p:cNvPr>
          <p:cNvSpPr txBox="1"/>
          <p:nvPr/>
        </p:nvSpPr>
        <p:spPr>
          <a:xfrm>
            <a:off x="8793264" y="5290733"/>
            <a:ext cx="1239657" cy="1169551"/>
          </a:xfrm>
          <a:prstGeom prst="rect">
            <a:avLst/>
          </a:prstGeom>
          <a:noFill/>
        </p:spPr>
        <p:txBody>
          <a:bodyPr wrap="square">
            <a:spAutoFit/>
          </a:bodyPr>
          <a:lstStyle/>
          <a:p>
            <a:r>
              <a:rPr lang="en-GB" sz="1350" dirty="0">
                <a:solidFill>
                  <a:schemeClr val="bg1"/>
                </a:solidFill>
                <a:effectLst>
                  <a:outerShdw blurRad="76200" dist="50800" dir="5400000" algn="ctr" rotWithShape="0">
                    <a:schemeClr val="bg2">
                      <a:lumMod val="25000"/>
                    </a:schemeClr>
                  </a:outerShdw>
                </a:effectLst>
                <a:latin typeface="Arial Rounded MT Bold" panose="020F0704030504030204" pitchFamily="34" charset="0"/>
                <a:cs typeface="Arial" panose="020B0604020202020204" pitchFamily="34" charset="0"/>
              </a:rPr>
              <a:t>CYP </a:t>
            </a:r>
          </a:p>
          <a:p>
            <a:r>
              <a:rPr lang="en-GB" sz="1350" dirty="0">
                <a:solidFill>
                  <a:schemeClr val="bg1"/>
                </a:solidFill>
                <a:effectLst>
                  <a:outerShdw blurRad="76200" dist="50800" dir="5400000" algn="ctr" rotWithShape="0">
                    <a:schemeClr val="bg2">
                      <a:lumMod val="25000"/>
                    </a:schemeClr>
                  </a:outerShdw>
                </a:effectLst>
                <a:latin typeface="Arial Rounded MT Bold" panose="020F0704030504030204" pitchFamily="34" charset="0"/>
                <a:cs typeface="Arial" panose="020B0604020202020204" pitchFamily="34" charset="0"/>
              </a:rPr>
              <a:t>from</a:t>
            </a:r>
          </a:p>
          <a:p>
            <a:r>
              <a:rPr lang="en-GB" sz="1350" dirty="0">
                <a:solidFill>
                  <a:schemeClr val="bg1"/>
                </a:solidFill>
                <a:effectLst>
                  <a:outerShdw blurRad="76200" dist="50800" dir="5400000" algn="ctr" rotWithShape="0">
                    <a:schemeClr val="bg2">
                      <a:lumMod val="25000"/>
                    </a:schemeClr>
                  </a:outerShdw>
                </a:effectLst>
                <a:latin typeface="Arial Rounded MT Bold" panose="020F0704030504030204" pitchFamily="34" charset="0"/>
                <a:cs typeface="Arial" panose="020B0604020202020204" pitchFamily="34" charset="0"/>
              </a:rPr>
              <a:t>racially </a:t>
            </a:r>
          </a:p>
          <a:p>
            <a:r>
              <a:rPr lang="en-GB" sz="1350" dirty="0" err="1">
                <a:solidFill>
                  <a:schemeClr val="bg1"/>
                </a:solidFill>
                <a:effectLst>
                  <a:outerShdw blurRad="76200" dist="50800" dir="5400000" algn="ctr" rotWithShape="0">
                    <a:schemeClr val="bg2">
                      <a:lumMod val="25000"/>
                    </a:schemeClr>
                  </a:outerShdw>
                </a:effectLst>
                <a:latin typeface="Arial Rounded MT Bold" panose="020F0704030504030204" pitchFamily="34" charset="0"/>
                <a:cs typeface="Arial" panose="020B0604020202020204" pitchFamily="34" charset="0"/>
              </a:rPr>
              <a:t>minoritised</a:t>
            </a:r>
            <a:endParaRPr lang="en-GB" sz="1350" dirty="0">
              <a:solidFill>
                <a:schemeClr val="bg1"/>
              </a:solidFill>
              <a:effectLst>
                <a:outerShdw blurRad="76200" dist="50800" dir="5400000" algn="ctr" rotWithShape="0">
                  <a:schemeClr val="bg2">
                    <a:lumMod val="25000"/>
                  </a:schemeClr>
                </a:outerShdw>
              </a:effectLst>
              <a:latin typeface="Arial Rounded MT Bold" panose="020F0704030504030204" pitchFamily="34" charset="0"/>
              <a:cs typeface="Arial" panose="020B0604020202020204" pitchFamily="34" charset="0"/>
            </a:endParaRPr>
          </a:p>
          <a:p>
            <a:r>
              <a:rPr lang="en-GB" sz="1350" dirty="0">
                <a:solidFill>
                  <a:schemeClr val="bg1"/>
                </a:solidFill>
                <a:effectLst>
                  <a:outerShdw blurRad="76200" dist="50800" dir="5400000" algn="ctr" rotWithShape="0">
                    <a:schemeClr val="bg2">
                      <a:lumMod val="25000"/>
                    </a:schemeClr>
                  </a:outerShdw>
                </a:effectLst>
                <a:latin typeface="Arial Rounded MT Bold" panose="020F0704030504030204" pitchFamily="34" charset="0"/>
                <a:cs typeface="Arial" panose="020B0604020202020204" pitchFamily="34" charset="0"/>
              </a:rPr>
              <a:t>groups</a:t>
            </a:r>
          </a:p>
        </p:txBody>
      </p:sp>
      <p:sp>
        <p:nvSpPr>
          <p:cNvPr id="32" name="TextBox 31">
            <a:extLst>
              <a:ext uri="{FF2B5EF4-FFF2-40B4-BE49-F238E27FC236}">
                <a16:creationId xmlns:a16="http://schemas.microsoft.com/office/drawing/2014/main" id="{D25D0DA1-E01E-50EC-02F0-81A8BD50A5FE}"/>
              </a:ext>
            </a:extLst>
          </p:cNvPr>
          <p:cNvSpPr txBox="1"/>
          <p:nvPr/>
        </p:nvSpPr>
        <p:spPr>
          <a:xfrm rot="21400971">
            <a:off x="8817648" y="4519021"/>
            <a:ext cx="1450269" cy="507831"/>
          </a:xfrm>
          <a:prstGeom prst="rect">
            <a:avLst/>
          </a:prstGeom>
          <a:noFill/>
        </p:spPr>
        <p:txBody>
          <a:bodyPr wrap="square">
            <a:spAutoFit/>
          </a:bodyPr>
          <a:lstStyle/>
          <a:p>
            <a:r>
              <a:rPr lang="en-GB" sz="1350" dirty="0">
                <a:solidFill>
                  <a:schemeClr val="bg1"/>
                </a:solidFill>
                <a:effectLst>
                  <a:outerShdw blurRad="50800" dist="50800" dir="5400000" algn="ctr" rotWithShape="0">
                    <a:schemeClr val="bg2">
                      <a:lumMod val="25000"/>
                    </a:schemeClr>
                  </a:outerShdw>
                </a:effectLst>
                <a:latin typeface="Arial Rounded MT Bold" panose="020F0704030504030204" pitchFamily="34" charset="0"/>
                <a:cs typeface="Arial" panose="020B0604020202020204" pitchFamily="34" charset="0"/>
              </a:rPr>
              <a:t>Non-verbal CYP</a:t>
            </a:r>
            <a:endParaRPr lang="en-GB" sz="1350" dirty="0">
              <a:solidFill>
                <a:schemeClr val="bg1"/>
              </a:solidFill>
              <a:effectLst>
                <a:outerShdw blurRad="50800" dist="50800" dir="5400000" algn="ctr" rotWithShape="0">
                  <a:schemeClr val="bg2">
                    <a:lumMod val="25000"/>
                  </a:schemeClr>
                </a:outerShdw>
              </a:effectLst>
            </a:endParaRPr>
          </a:p>
        </p:txBody>
      </p:sp>
      <p:sp>
        <p:nvSpPr>
          <p:cNvPr id="34" name="TextBox 33">
            <a:extLst>
              <a:ext uri="{FF2B5EF4-FFF2-40B4-BE49-F238E27FC236}">
                <a16:creationId xmlns:a16="http://schemas.microsoft.com/office/drawing/2014/main" id="{ED388503-D599-20C6-A9E5-7D817DAF1F20}"/>
              </a:ext>
            </a:extLst>
          </p:cNvPr>
          <p:cNvSpPr txBox="1"/>
          <p:nvPr/>
        </p:nvSpPr>
        <p:spPr>
          <a:xfrm rot="387135">
            <a:off x="10153961" y="4128479"/>
            <a:ext cx="1392018" cy="507831"/>
          </a:xfrm>
          <a:prstGeom prst="rect">
            <a:avLst/>
          </a:prstGeom>
          <a:noFill/>
        </p:spPr>
        <p:txBody>
          <a:bodyPr wrap="square">
            <a:spAutoFit/>
          </a:bodyPr>
          <a:lstStyle/>
          <a:p>
            <a:pPr algn="ctr"/>
            <a:r>
              <a:rPr lang="en-GB" sz="1350" dirty="0">
                <a:solidFill>
                  <a:schemeClr val="bg1"/>
                </a:solidFill>
                <a:effectLst>
                  <a:outerShdw blurRad="50800" dist="50800" dir="5400000" algn="ctr" rotWithShape="0">
                    <a:schemeClr val="bg2">
                      <a:lumMod val="25000"/>
                    </a:schemeClr>
                  </a:outerShdw>
                </a:effectLst>
                <a:latin typeface="Arial Rounded MT Bold" panose="020F0704030504030204" pitchFamily="34" charset="0"/>
                <a:cs typeface="Arial" panose="020B0604020202020204" pitchFamily="34" charset="0"/>
              </a:rPr>
              <a:t>Homeless CYP</a:t>
            </a:r>
            <a:endParaRPr lang="en-GB" sz="1350" dirty="0">
              <a:solidFill>
                <a:schemeClr val="bg1"/>
              </a:solidFill>
              <a:effectLst>
                <a:outerShdw blurRad="50800" dist="50800" dir="5400000" algn="ctr" rotWithShape="0">
                  <a:schemeClr val="bg2">
                    <a:lumMod val="25000"/>
                  </a:schemeClr>
                </a:outerShdw>
              </a:effectLst>
            </a:endParaRPr>
          </a:p>
        </p:txBody>
      </p:sp>
      <p:sp>
        <p:nvSpPr>
          <p:cNvPr id="36" name="TextBox 35">
            <a:extLst>
              <a:ext uri="{FF2B5EF4-FFF2-40B4-BE49-F238E27FC236}">
                <a16:creationId xmlns:a16="http://schemas.microsoft.com/office/drawing/2014/main" id="{B04CBEED-7739-5A65-398E-B73708A6CFF4}"/>
              </a:ext>
            </a:extLst>
          </p:cNvPr>
          <p:cNvSpPr txBox="1"/>
          <p:nvPr/>
        </p:nvSpPr>
        <p:spPr>
          <a:xfrm rot="21293219">
            <a:off x="7435607" y="5619441"/>
            <a:ext cx="1361406" cy="923330"/>
          </a:xfrm>
          <a:prstGeom prst="rect">
            <a:avLst/>
          </a:prstGeom>
          <a:noFill/>
        </p:spPr>
        <p:txBody>
          <a:bodyPr wrap="square">
            <a:spAutoFit/>
          </a:bodyPr>
          <a:lstStyle/>
          <a:p>
            <a:pPr algn="ctr"/>
            <a:r>
              <a:rPr lang="en-GB" sz="1350" dirty="0">
                <a:solidFill>
                  <a:schemeClr val="bg1"/>
                </a:solidFill>
                <a:effectLst>
                  <a:outerShdw blurRad="50800" dist="50800" dir="5400000" algn="ctr" rotWithShape="0">
                    <a:schemeClr val="bg2">
                      <a:lumMod val="25000"/>
                    </a:schemeClr>
                  </a:outerShdw>
                </a:effectLst>
                <a:latin typeface="Arial Rounded MT Bold" panose="020F0704030504030204" pitchFamily="34" charset="0"/>
                <a:cs typeface="Arial" panose="020B0604020202020204" pitchFamily="34" charset="0"/>
              </a:rPr>
              <a:t>CYP</a:t>
            </a:r>
          </a:p>
          <a:p>
            <a:pPr algn="ctr"/>
            <a:r>
              <a:rPr lang="en-GB" sz="1350" dirty="0">
                <a:solidFill>
                  <a:schemeClr val="bg1"/>
                </a:solidFill>
                <a:effectLst>
                  <a:outerShdw blurRad="50800" dist="50800" dir="5400000" algn="ctr" rotWithShape="0">
                    <a:schemeClr val="bg2">
                      <a:lumMod val="25000"/>
                    </a:schemeClr>
                  </a:outerShdw>
                </a:effectLst>
                <a:latin typeface="Arial Rounded MT Bold" panose="020F0704030504030204" pitchFamily="34" charset="0"/>
                <a:cs typeface="Arial" panose="020B0604020202020204" pitchFamily="34" charset="0"/>
              </a:rPr>
              <a:t> from</a:t>
            </a:r>
          </a:p>
          <a:p>
            <a:pPr algn="ctr"/>
            <a:r>
              <a:rPr lang="en-GB" sz="1350" dirty="0">
                <a:solidFill>
                  <a:schemeClr val="bg1"/>
                </a:solidFill>
                <a:effectLst>
                  <a:outerShdw blurRad="50800" dist="50800" dir="5400000" algn="ctr" rotWithShape="0">
                    <a:schemeClr val="bg2">
                      <a:lumMod val="25000"/>
                    </a:schemeClr>
                  </a:outerShdw>
                </a:effectLst>
                <a:latin typeface="Arial Rounded MT Bold" panose="020F0704030504030204" pitchFamily="34" charset="0"/>
                <a:cs typeface="Arial" panose="020B0604020202020204" pitchFamily="34" charset="0"/>
              </a:rPr>
              <a:t>Armed Forces </a:t>
            </a:r>
          </a:p>
          <a:p>
            <a:pPr algn="ctr"/>
            <a:r>
              <a:rPr lang="en-GB" sz="1350" dirty="0">
                <a:solidFill>
                  <a:schemeClr val="bg1"/>
                </a:solidFill>
                <a:effectLst>
                  <a:outerShdw blurRad="50800" dist="50800" dir="5400000" algn="ctr" rotWithShape="0">
                    <a:schemeClr val="bg2">
                      <a:lumMod val="25000"/>
                    </a:schemeClr>
                  </a:outerShdw>
                </a:effectLst>
                <a:latin typeface="Arial Rounded MT Bold" panose="020F0704030504030204" pitchFamily="34" charset="0"/>
                <a:cs typeface="Arial" panose="020B0604020202020204" pitchFamily="34" charset="0"/>
              </a:rPr>
              <a:t>families</a:t>
            </a:r>
            <a:endParaRPr lang="en-GB" sz="1350" dirty="0">
              <a:solidFill>
                <a:schemeClr val="bg1"/>
              </a:solidFill>
              <a:effectLst>
                <a:outerShdw blurRad="50800" dist="50800" dir="5400000" algn="ctr" rotWithShape="0">
                  <a:schemeClr val="bg2">
                    <a:lumMod val="25000"/>
                  </a:schemeClr>
                </a:outerShdw>
              </a:effectLst>
            </a:endParaRPr>
          </a:p>
        </p:txBody>
      </p:sp>
    </p:spTree>
    <p:extLst>
      <p:ext uri="{BB962C8B-B14F-4D97-AF65-F5344CB8AC3E}">
        <p14:creationId xmlns:p14="http://schemas.microsoft.com/office/powerpoint/2010/main" val="101247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3">
                                            <p:txEl>
                                              <p:pRg st="0" end="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3">
                                            <p:txEl>
                                              <p:pRg st="2" end="2"/>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3">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8">
                                            <p:txEl>
                                              <p:pRg st="0" end="0"/>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1">
                                            <p:txEl>
                                              <p:pRg st="0" end="0"/>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1">
                                            <p:txEl>
                                              <p:pRg st="1" end="1"/>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24">
                                            <p:txEl>
                                              <p:pRg st="0" end="0"/>
                                            </p:txEl>
                                          </p:spTgt>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6">
                                            <p:txEl>
                                              <p:pRg st="0" end="0"/>
                                            </p:txEl>
                                          </p:spTgt>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36">
                                            <p:txEl>
                                              <p:pRg st="1" end="1"/>
                                            </p:txEl>
                                          </p:spTgt>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36">
                                            <p:txEl>
                                              <p:pRg st="2" end="2"/>
                                            </p:txEl>
                                          </p:spTgt>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36">
                                            <p:txEl>
                                              <p:pRg st="3" end="3"/>
                                            </p:tx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28">
                                            <p:txEl>
                                              <p:pRg st="0" end="0"/>
                                            </p:txEl>
                                          </p:spTgt>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28">
                                            <p:txEl>
                                              <p:pRg st="1" end="1"/>
                                            </p:txEl>
                                          </p:spTgt>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28">
                                            <p:txEl>
                                              <p:pRg st="2" end="2"/>
                                            </p:txEl>
                                          </p:spTgt>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28">
                                            <p:txEl>
                                              <p:pRg st="3" end="3"/>
                                            </p:txEl>
                                          </p:spTgt>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26">
                                            <p:txEl>
                                              <p:pRg st="0" end="0"/>
                                            </p:txEl>
                                          </p:spTgt>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26">
                                            <p:txEl>
                                              <p:pRg st="1" end="1"/>
                                            </p:txEl>
                                          </p:spTgt>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4097" name="Content Placeholder 4" descr="Background pattern&#10;&#10;Description automatically generated with medium confidence">
            <a:extLst>
              <a:ext uri="{FF2B5EF4-FFF2-40B4-BE49-F238E27FC236}">
                <a16:creationId xmlns:a16="http://schemas.microsoft.com/office/drawing/2014/main" id="{4C6449D8-1BAA-44E2-9827-529C3A62CC9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87" y="-178428"/>
            <a:ext cx="12190413" cy="6856413"/>
          </a:xfrm>
        </p:spPr>
      </p:pic>
      <p:sp>
        <p:nvSpPr>
          <p:cNvPr id="4098" name="Title 1">
            <a:extLst>
              <a:ext uri="{FF2B5EF4-FFF2-40B4-BE49-F238E27FC236}">
                <a16:creationId xmlns:a16="http://schemas.microsoft.com/office/drawing/2014/main" id="{A0121B20-FC1F-4435-B47D-1607CFD16E0F}"/>
              </a:ext>
            </a:extLst>
          </p:cNvPr>
          <p:cNvSpPr>
            <a:spLocks noGrp="1" noChangeArrowheads="1"/>
          </p:cNvSpPr>
          <p:nvPr>
            <p:ph type="title"/>
          </p:nvPr>
        </p:nvSpPr>
        <p:spPr>
          <a:xfrm>
            <a:off x="114650" y="3802818"/>
            <a:ext cx="11962700" cy="1325562"/>
          </a:xfrm>
        </p:spPr>
        <p:txBody>
          <a:bodyPr>
            <a:noAutofit/>
          </a:bodyPr>
          <a:lstStyle/>
          <a:p>
            <a:pPr algn="ctr"/>
            <a:br>
              <a:rPr lang="en-US" altLang="en-US" sz="4000" dirty="0">
                <a:solidFill>
                  <a:schemeClr val="bg1"/>
                </a:solidFill>
                <a:latin typeface="+mn-lt"/>
                <a:cs typeface="Arial" panose="020B0604020202020204" pitchFamily="34" charset="0"/>
              </a:rPr>
            </a:br>
            <a:br>
              <a:rPr lang="en-US" altLang="en-US" sz="2400" dirty="0">
                <a:solidFill>
                  <a:schemeClr val="bg1"/>
                </a:solidFill>
                <a:latin typeface="+mn-lt"/>
                <a:cs typeface="Arial" panose="020B0604020202020204" pitchFamily="34" charset="0"/>
              </a:rPr>
            </a:br>
            <a:br>
              <a:rPr lang="en-US" altLang="en-US" sz="2400" dirty="0">
                <a:solidFill>
                  <a:schemeClr val="bg1"/>
                </a:solidFill>
                <a:latin typeface="+mn-lt"/>
                <a:cs typeface="Arial" panose="020B0604020202020204" pitchFamily="34" charset="0"/>
              </a:rPr>
            </a:br>
            <a:br>
              <a:rPr lang="en-US" altLang="en-US" sz="2400" dirty="0">
                <a:solidFill>
                  <a:schemeClr val="bg1"/>
                </a:solidFill>
                <a:latin typeface="+mn-lt"/>
                <a:cs typeface="Arial" panose="020B0604020202020204" pitchFamily="34" charset="0"/>
              </a:rPr>
            </a:br>
            <a:br>
              <a:rPr lang="en-US" altLang="en-US" sz="2400" dirty="0">
                <a:solidFill>
                  <a:schemeClr val="bg1"/>
                </a:solidFill>
                <a:latin typeface="+mn-lt"/>
                <a:cs typeface="Arial" panose="020B0604020202020204" pitchFamily="34" charset="0"/>
              </a:rPr>
            </a:br>
            <a:br>
              <a:rPr lang="en-US" altLang="en-US" sz="2400" dirty="0">
                <a:solidFill>
                  <a:schemeClr val="bg1"/>
                </a:solidFill>
                <a:latin typeface="+mn-lt"/>
                <a:cs typeface="Arial" panose="020B0604020202020204" pitchFamily="34" charset="0"/>
              </a:rPr>
            </a:br>
            <a:endParaRPr lang="en-US" altLang="en-US" sz="2400" dirty="0">
              <a:solidFill>
                <a:schemeClr val="bg1"/>
              </a:solidFill>
              <a:latin typeface="+mn-lt"/>
              <a:cs typeface="Arial" panose="020B0604020202020204" pitchFamily="34" charset="0"/>
            </a:endParaRPr>
          </a:p>
        </p:txBody>
      </p:sp>
      <p:pic>
        <p:nvPicPr>
          <p:cNvPr id="4099" name="Picture 7">
            <a:extLst>
              <a:ext uri="{FF2B5EF4-FFF2-40B4-BE49-F238E27FC236}">
                <a16:creationId xmlns:a16="http://schemas.microsoft.com/office/drawing/2014/main" id="{F0F7A7E7-DF5B-40AF-A626-1BED7D90D0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5874" y="102903"/>
            <a:ext cx="186213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Subtitle 2">
            <a:extLst>
              <a:ext uri="{FF2B5EF4-FFF2-40B4-BE49-F238E27FC236}">
                <a16:creationId xmlns:a16="http://schemas.microsoft.com/office/drawing/2014/main" id="{1A51FD9F-8BDF-4E4D-B83C-235F553C87F7}"/>
              </a:ext>
            </a:extLst>
          </p:cNvPr>
          <p:cNvSpPr>
            <a:spLocks noGrp="1" noChangeArrowheads="1"/>
          </p:cNvSpPr>
          <p:nvPr/>
        </p:nvSpPr>
        <p:spPr bwMode="auto">
          <a:xfrm>
            <a:off x="1524000" y="3330575"/>
            <a:ext cx="91440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n-US" altLang="en-US" sz="2000">
              <a:solidFill>
                <a:srgbClr val="34B0E4"/>
              </a:solidFill>
              <a:latin typeface="FRUTIGER-ROMAN" pitchFamily="2" charset="0"/>
            </a:endParaRPr>
          </a:p>
        </p:txBody>
      </p:sp>
      <p:sp>
        <p:nvSpPr>
          <p:cNvPr id="2" name="TextBox 1">
            <a:extLst>
              <a:ext uri="{FF2B5EF4-FFF2-40B4-BE49-F238E27FC236}">
                <a16:creationId xmlns:a16="http://schemas.microsoft.com/office/drawing/2014/main" id="{4E34D99C-4633-0C00-A4D5-97D350BB1FEB}"/>
              </a:ext>
            </a:extLst>
          </p:cNvPr>
          <p:cNvSpPr txBox="1"/>
          <p:nvPr/>
        </p:nvSpPr>
        <p:spPr>
          <a:xfrm>
            <a:off x="219076" y="704092"/>
            <a:ext cx="11738936" cy="6332503"/>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With our 246 children and young people we have been working together to co-produce: </a:t>
            </a:r>
          </a:p>
          <a:p>
            <a:pPr marL="1200150" lvl="2" indent="-285750">
              <a:spcBef>
                <a:spcPts val="600"/>
              </a:spcBef>
              <a:buFont typeface="Wingdings" panose="05000000000000000000" pitchFamily="2" charset="2"/>
              <a:buChar char="ü"/>
            </a:pPr>
            <a:r>
              <a:rPr lang="en-GB" sz="1300" dirty="0">
                <a:solidFill>
                  <a:schemeClr val="bg1"/>
                </a:solidFill>
                <a:latin typeface="Arial" panose="020B0604020202020204" pitchFamily="34" charset="0"/>
                <a:cs typeface="Arial" panose="020B0604020202020204" pitchFamily="34" charset="0"/>
              </a:rPr>
              <a:t>Improving digital access to mental health support and services</a:t>
            </a:r>
          </a:p>
          <a:p>
            <a:pPr marL="1200150" lvl="2" indent="-285750">
              <a:spcBef>
                <a:spcPts val="600"/>
              </a:spcBef>
              <a:buFont typeface="Wingdings" panose="05000000000000000000" pitchFamily="2" charset="2"/>
              <a:buChar char="ü"/>
            </a:pPr>
            <a:r>
              <a:rPr lang="en-GB" sz="1300" dirty="0">
                <a:solidFill>
                  <a:schemeClr val="bg1"/>
                </a:solidFill>
                <a:latin typeface="Arial" panose="020B0604020202020204" pitchFamily="34" charset="0"/>
                <a:cs typeface="Arial" panose="020B0604020202020204" pitchFamily="34" charset="0"/>
              </a:rPr>
              <a:t>CYP admitted to acute paediatrics with mental health needs </a:t>
            </a:r>
          </a:p>
          <a:p>
            <a:pPr marL="1200150" lvl="2" indent="-285750">
              <a:spcBef>
                <a:spcPts val="600"/>
              </a:spcBef>
              <a:buFont typeface="Wingdings" panose="05000000000000000000" pitchFamily="2" charset="2"/>
              <a:buChar char="ü"/>
            </a:pPr>
            <a:r>
              <a:rPr lang="en-GB" sz="1300" dirty="0">
                <a:solidFill>
                  <a:schemeClr val="bg1"/>
                </a:solidFill>
                <a:latin typeface="Arial" panose="020B0604020202020204" pitchFamily="34" charset="0"/>
                <a:cs typeface="Arial" panose="020B0604020202020204" pitchFamily="34" charset="0"/>
              </a:rPr>
              <a:t>Improving access to mental health support and services</a:t>
            </a:r>
          </a:p>
          <a:p>
            <a:pPr marL="1200150" lvl="2" indent="-285750">
              <a:spcBef>
                <a:spcPts val="600"/>
              </a:spcBef>
              <a:buFont typeface="Wingdings" panose="05000000000000000000" pitchFamily="2" charset="2"/>
              <a:buChar char="ü"/>
            </a:pPr>
            <a:r>
              <a:rPr lang="en-GB" sz="1300" dirty="0">
                <a:solidFill>
                  <a:schemeClr val="bg1"/>
                </a:solidFill>
                <a:latin typeface="Arial" panose="020B0604020202020204" pitchFamily="34" charset="0"/>
                <a:cs typeface="Arial" panose="020B0604020202020204" pitchFamily="34" charset="0"/>
              </a:rPr>
              <a:t>Improving outcome reporting </a:t>
            </a:r>
          </a:p>
          <a:p>
            <a:endParaRPr lang="en-GB" sz="1250" dirty="0">
              <a:solidFill>
                <a:schemeClr val="bg1"/>
              </a:solidFill>
              <a:latin typeface="Arial" panose="020B0604020202020204" pitchFamily="34" charset="0"/>
              <a:cs typeface="Arial" panose="020B0604020202020204" pitchFamily="34" charset="0"/>
            </a:endParaRPr>
          </a:p>
          <a:p>
            <a:endParaRPr lang="en-GB" sz="1400" b="1" dirty="0">
              <a:solidFill>
                <a:schemeClr val="bg1"/>
              </a:solidFill>
              <a:latin typeface="Arial" panose="020B0604020202020204" pitchFamily="34" charset="0"/>
              <a:cs typeface="Arial" panose="020B0604020202020204" pitchFamily="34" charset="0"/>
            </a:endParaRPr>
          </a:p>
          <a:p>
            <a:r>
              <a:rPr lang="en-GB" sz="1400" b="1" dirty="0">
                <a:solidFill>
                  <a:schemeClr val="bg1"/>
                </a:solidFill>
                <a:latin typeface="Arial" panose="020B0604020202020204" pitchFamily="34" charset="0"/>
                <a:cs typeface="Arial" panose="020B0604020202020204" pitchFamily="34" charset="0"/>
              </a:rPr>
              <a:t>Our CYP members have formed 50 recommendations and we have been working with partners at place to provide </a:t>
            </a:r>
            <a:r>
              <a:rPr lang="en-GB" sz="1400" b="1" dirty="0">
                <a:solidFill>
                  <a:schemeClr val="bg1"/>
                </a:solidFill>
                <a:latin typeface="Arial" panose="020B0604020202020204" pitchFamily="34" charset="0"/>
                <a:ea typeface="Calibri" panose="020F0502020204030204" pitchFamily="34" charset="0"/>
                <a:cs typeface="Arial" panose="020B0604020202020204" pitchFamily="34" charset="0"/>
              </a:rPr>
              <a:t>consultancy and advice</a:t>
            </a:r>
            <a:r>
              <a:rPr lang="en-GB" sz="1400" b="1" dirty="0">
                <a:solidFill>
                  <a:schemeClr val="bg1"/>
                </a:solidFill>
                <a:latin typeface="Arial" panose="020B0604020202020204" pitchFamily="34" charset="0"/>
                <a:cs typeface="Arial" panose="020B0604020202020204" pitchFamily="34" charset="0"/>
              </a:rPr>
              <a:t> to support them implement these recommendations. Here are some of the headlines so far…</a:t>
            </a:r>
          </a:p>
          <a:p>
            <a:endParaRPr lang="en-GB" sz="1250" b="1"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300" dirty="0">
                <a:solidFill>
                  <a:schemeClr val="bg1"/>
                </a:solidFill>
                <a:latin typeface="Arial" panose="020B0604020202020204" pitchFamily="34" charset="0"/>
                <a:cs typeface="Arial" panose="020B0604020202020204" pitchFamily="34" charset="0"/>
              </a:rPr>
              <a:t>Working with Mind of My Own to develop an app to ensure improved involvement of children and young people in their own treatment/care plan </a:t>
            </a:r>
          </a:p>
          <a:p>
            <a:endParaRPr lang="en-GB" sz="13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300" dirty="0">
                <a:solidFill>
                  <a:schemeClr val="bg1"/>
                </a:solidFill>
                <a:latin typeface="Arial" panose="020B0604020202020204" pitchFamily="34" charset="0"/>
                <a:cs typeface="Arial" panose="020B0604020202020204" pitchFamily="34" charset="0"/>
              </a:rPr>
              <a:t>We’re working on improved transitions between CYP and adult services – system wide task and finish group to deliver this in line with NICE Quality Standards </a:t>
            </a:r>
          </a:p>
          <a:p>
            <a:endParaRPr lang="en-GB" sz="13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300" dirty="0">
                <a:solidFill>
                  <a:schemeClr val="bg1"/>
                </a:solidFill>
                <a:latin typeface="Arial" panose="020B0604020202020204" pitchFamily="34" charset="0"/>
                <a:cs typeface="Arial" panose="020B0604020202020204" pitchFamily="34" charset="0"/>
              </a:rPr>
              <a:t>We’re producing a suite of  animations to embed lived experience of CYP within staff training. Currently developing with LGBT+ CYP and minoritised ethnic CYP </a:t>
            </a:r>
          </a:p>
          <a:p>
            <a:endParaRPr lang="en-GB" sz="1300" b="1"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300" dirty="0">
                <a:solidFill>
                  <a:schemeClr val="bg1"/>
                </a:solidFill>
                <a:latin typeface="Arial" panose="020B0604020202020204" pitchFamily="34" charset="0"/>
                <a:cs typeface="Arial" panose="020B0604020202020204" pitchFamily="34" charset="0"/>
              </a:rPr>
              <a:t>Development of the Trusted Adult campaign aimed at CYP and non mental health staff working with CYP to improve staff confidence in talking about mental health. This was developed in partnership with the Humberside Police and Crime Commissioner and piloted across Humberside but has now also been used in North Yorkshire and York</a:t>
            </a:r>
          </a:p>
          <a:p>
            <a:pPr marL="285750" indent="-285750">
              <a:buFont typeface="Arial" panose="020B0604020202020204" pitchFamily="34" charset="0"/>
              <a:buChar char="•"/>
            </a:pPr>
            <a:endParaRPr lang="en-GB" sz="13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300" dirty="0">
                <a:solidFill>
                  <a:schemeClr val="bg1"/>
                </a:solidFill>
                <a:latin typeface="Arial" panose="020B0604020202020204" pitchFamily="34" charset="0"/>
                <a:cs typeface="Arial" panose="020B0604020202020204" pitchFamily="34" charset="0"/>
              </a:rPr>
              <a:t>To achieve clear, accessible, and up-to-date information from a trusted source, each of the 6 places has or is developing and promoting CYP friendly webpages, which have been co-produced with our CYP and partners.  Services at place are also developing </a:t>
            </a:r>
            <a:r>
              <a:rPr lang="en-US" sz="1300" dirty="0">
                <a:solidFill>
                  <a:schemeClr val="bg1"/>
                </a:solidFill>
                <a:latin typeface="Arial" panose="020B0604020202020204" pitchFamily="34" charset="0"/>
                <a:ea typeface="Montserrat"/>
                <a:cs typeface="Arial" panose="020B0604020202020204" pitchFamily="34" charset="0"/>
                <a:sym typeface="Montserrat"/>
              </a:rPr>
              <a:t>‘What to Expect’ videos, co-produced with young people so young people know what will happen at their first appointment with a service and avoid unwanted surprises.</a:t>
            </a:r>
          </a:p>
          <a:p>
            <a:endParaRPr lang="en-US" sz="1200" dirty="0">
              <a:solidFill>
                <a:schemeClr val="bg1"/>
              </a:solidFill>
              <a:latin typeface="Arial" panose="020B0604020202020204" pitchFamily="34" charset="0"/>
              <a:ea typeface="Montserrat"/>
              <a:cs typeface="Arial" panose="020B0604020202020204" pitchFamily="34" charset="0"/>
              <a:sym typeface="Montserrat"/>
            </a:endParaRPr>
          </a:p>
          <a:p>
            <a:endParaRPr lang="en-US" sz="1200" dirty="0">
              <a:solidFill>
                <a:schemeClr val="bg1"/>
              </a:solidFill>
              <a:latin typeface="Arial" panose="020B0604020202020204" pitchFamily="34" charset="0"/>
              <a:ea typeface="Montserrat"/>
              <a:cs typeface="Arial" panose="020B0604020202020204" pitchFamily="34" charset="0"/>
              <a:sym typeface="Montserrat"/>
            </a:endParaRPr>
          </a:p>
          <a:p>
            <a:pPr marL="285750" indent="-285750">
              <a:buFont typeface="Arial" panose="020B0604020202020204" pitchFamily="34" charset="0"/>
              <a:buChar char="•"/>
            </a:pPr>
            <a:endParaRPr lang="en-GB" sz="12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50" b="1" dirty="0">
              <a:solidFill>
                <a:schemeClr val="bg1"/>
              </a:solidFill>
              <a:latin typeface="Arial" panose="020B0604020202020204" pitchFamily="34" charset="0"/>
              <a:cs typeface="Arial" panose="020B0604020202020204" pitchFamily="34" charset="0"/>
            </a:endParaRPr>
          </a:p>
          <a:p>
            <a:endParaRPr lang="en-GB" sz="125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6BF3393-285E-9759-42B3-7D7BE935ED08}"/>
              </a:ext>
            </a:extLst>
          </p:cNvPr>
          <p:cNvSpPr txBox="1"/>
          <p:nvPr/>
        </p:nvSpPr>
        <p:spPr>
          <a:xfrm>
            <a:off x="219076" y="122135"/>
            <a:ext cx="10142622" cy="523220"/>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 You said, we did! The headlines so far…</a:t>
            </a:r>
            <a:endParaRPr lang="en-GB" sz="2800" b="1" dirty="0">
              <a:latin typeface="Arial" panose="020B0604020202020204" pitchFamily="34" charset="0"/>
              <a:cs typeface="Arial" panose="020B0604020202020204" pitchFamily="34" charset="0"/>
            </a:endParaRPr>
          </a:p>
        </p:txBody>
      </p:sp>
      <p:pic>
        <p:nvPicPr>
          <p:cNvPr id="5" name="Graphic 4" descr="Stream with solid fill">
            <a:extLst>
              <a:ext uri="{FF2B5EF4-FFF2-40B4-BE49-F238E27FC236}">
                <a16:creationId xmlns:a16="http://schemas.microsoft.com/office/drawing/2014/main" id="{5C7B2863-6A8C-A640-6898-A089D0F4578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4112" y="886024"/>
            <a:ext cx="326185" cy="326185"/>
          </a:xfrm>
          <a:prstGeom prst="rect">
            <a:avLst/>
          </a:prstGeom>
        </p:spPr>
      </p:pic>
      <p:pic>
        <p:nvPicPr>
          <p:cNvPr id="7" name="Graphic 6" descr="Inpatient with solid fill">
            <a:extLst>
              <a:ext uri="{FF2B5EF4-FFF2-40B4-BE49-F238E27FC236}">
                <a16:creationId xmlns:a16="http://schemas.microsoft.com/office/drawing/2014/main" id="{251A2863-3128-581F-32FE-5330F2018C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0996" y="1184553"/>
            <a:ext cx="308525" cy="308525"/>
          </a:xfrm>
          <a:prstGeom prst="rect">
            <a:avLst/>
          </a:prstGeom>
        </p:spPr>
      </p:pic>
      <p:pic>
        <p:nvPicPr>
          <p:cNvPr id="9" name="Graphic 8" descr="Right And Left Brain with solid fill">
            <a:extLst>
              <a:ext uri="{FF2B5EF4-FFF2-40B4-BE49-F238E27FC236}">
                <a16:creationId xmlns:a16="http://schemas.microsoft.com/office/drawing/2014/main" id="{A95FFEB7-6995-D049-8F8B-D30F10B1F1E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8430" y="1505558"/>
            <a:ext cx="326184" cy="326184"/>
          </a:xfrm>
          <a:prstGeom prst="rect">
            <a:avLst/>
          </a:prstGeom>
        </p:spPr>
      </p:pic>
      <p:pic>
        <p:nvPicPr>
          <p:cNvPr id="11" name="Graphic 10" descr="Clipboard Checked with solid fill">
            <a:extLst>
              <a:ext uri="{FF2B5EF4-FFF2-40B4-BE49-F238E27FC236}">
                <a16:creationId xmlns:a16="http://schemas.microsoft.com/office/drawing/2014/main" id="{6F078ADC-AB55-498A-9622-6E5235292CE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90575" y="1840370"/>
            <a:ext cx="314038" cy="314038"/>
          </a:xfrm>
          <a:prstGeom prst="rect">
            <a:avLst/>
          </a:prstGeom>
        </p:spPr>
      </p:pic>
    </p:spTree>
    <p:extLst>
      <p:ext uri="{BB962C8B-B14F-4D97-AF65-F5344CB8AC3E}">
        <p14:creationId xmlns:p14="http://schemas.microsoft.com/office/powerpoint/2010/main" val="108228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p:cTn id="21"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 calcmode="lin" valueType="num">
                                      <p:cBhvr>
                                        <p:cTn id="35"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37" dur="500"/>
                                        <p:tgtEl>
                                          <p:spTgt spid="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3" end="3"/>
                                            </p:txEl>
                                          </p:spTgt>
                                        </p:tgtEl>
                                        <p:attrNameLst>
                                          <p:attrName>style.visibility</p:attrName>
                                        </p:attrNameLst>
                                      </p:cBhvr>
                                      <p:to>
                                        <p:strVal val="visible"/>
                                      </p:to>
                                    </p:set>
                                    <p:anim calcmode="lin" valueType="num">
                                      <p:cBhvr>
                                        <p:cTn id="49"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51" dur="500"/>
                                        <p:tgtEl>
                                          <p:spTgt spid="2">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
                                            <p:txEl>
                                              <p:pRg st="4" end="4"/>
                                            </p:txEl>
                                          </p:spTgt>
                                        </p:tgtEl>
                                        <p:attrNameLst>
                                          <p:attrName>style.visibility</p:attrName>
                                        </p:attrNameLst>
                                      </p:cBhvr>
                                      <p:to>
                                        <p:strVal val="visible"/>
                                      </p:to>
                                    </p:set>
                                    <p:anim calcmode="lin" valueType="num">
                                      <p:cBhvr>
                                        <p:cTn id="63"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64"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65" dur="500"/>
                                        <p:tgtEl>
                                          <p:spTgt spid="2">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2">
                                            <p:txEl>
                                              <p:pRg st="7" end="7"/>
                                            </p:txEl>
                                          </p:spTgt>
                                        </p:tgtEl>
                                        <p:attrNameLst>
                                          <p:attrName>style.visibility</p:attrName>
                                        </p:attrNameLst>
                                      </p:cBhvr>
                                      <p:to>
                                        <p:strVal val="visible"/>
                                      </p:to>
                                    </p:set>
                                    <p:anim calcmode="lin" valueType="num">
                                      <p:cBhvr>
                                        <p:cTn id="70"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71"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72" dur="500"/>
                                        <p:tgtEl>
                                          <p:spTgt spid="2">
                                            <p:txEl>
                                              <p:pRg st="7" end="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2">
                                            <p:txEl>
                                              <p:pRg st="9" end="9"/>
                                            </p:txEl>
                                          </p:spTgt>
                                        </p:tgtEl>
                                        <p:attrNameLst>
                                          <p:attrName>style.visibility</p:attrName>
                                        </p:attrNameLst>
                                      </p:cBhvr>
                                      <p:to>
                                        <p:strVal val="visible"/>
                                      </p:to>
                                    </p:set>
                                    <p:anim calcmode="lin" valueType="num">
                                      <p:cBhvr>
                                        <p:cTn id="77" dur="500" fill="hold"/>
                                        <p:tgtEl>
                                          <p:spTgt spid="2">
                                            <p:txEl>
                                              <p:pRg st="9" end="9"/>
                                            </p:txEl>
                                          </p:spTgt>
                                        </p:tgtEl>
                                        <p:attrNameLst>
                                          <p:attrName>ppt_w</p:attrName>
                                        </p:attrNameLst>
                                      </p:cBhvr>
                                      <p:tavLst>
                                        <p:tav tm="0">
                                          <p:val>
                                            <p:fltVal val="0"/>
                                          </p:val>
                                        </p:tav>
                                        <p:tav tm="100000">
                                          <p:val>
                                            <p:strVal val="#ppt_w"/>
                                          </p:val>
                                        </p:tav>
                                      </p:tavLst>
                                    </p:anim>
                                    <p:anim calcmode="lin" valueType="num">
                                      <p:cBhvr>
                                        <p:cTn id="78" dur="500" fill="hold"/>
                                        <p:tgtEl>
                                          <p:spTgt spid="2">
                                            <p:txEl>
                                              <p:pRg st="9" end="9"/>
                                            </p:txEl>
                                          </p:spTgt>
                                        </p:tgtEl>
                                        <p:attrNameLst>
                                          <p:attrName>ppt_h</p:attrName>
                                        </p:attrNameLst>
                                      </p:cBhvr>
                                      <p:tavLst>
                                        <p:tav tm="0">
                                          <p:val>
                                            <p:fltVal val="0"/>
                                          </p:val>
                                        </p:tav>
                                        <p:tav tm="100000">
                                          <p:val>
                                            <p:strVal val="#ppt_h"/>
                                          </p:val>
                                        </p:tav>
                                      </p:tavLst>
                                    </p:anim>
                                    <p:animEffect transition="in" filter="fade">
                                      <p:cBhvr>
                                        <p:cTn id="79" dur="500"/>
                                        <p:tgtEl>
                                          <p:spTgt spid="2">
                                            <p:txEl>
                                              <p:pRg st="9" end="9"/>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2">
                                            <p:txEl>
                                              <p:pRg st="11" end="11"/>
                                            </p:txEl>
                                          </p:spTgt>
                                        </p:tgtEl>
                                        <p:attrNameLst>
                                          <p:attrName>style.visibility</p:attrName>
                                        </p:attrNameLst>
                                      </p:cBhvr>
                                      <p:to>
                                        <p:strVal val="visible"/>
                                      </p:to>
                                    </p:set>
                                    <p:anim calcmode="lin" valueType="num">
                                      <p:cBhvr>
                                        <p:cTn id="84" dur="500" fill="hold"/>
                                        <p:tgtEl>
                                          <p:spTgt spid="2">
                                            <p:txEl>
                                              <p:pRg st="11" end="11"/>
                                            </p:txEl>
                                          </p:spTgt>
                                        </p:tgtEl>
                                        <p:attrNameLst>
                                          <p:attrName>ppt_w</p:attrName>
                                        </p:attrNameLst>
                                      </p:cBhvr>
                                      <p:tavLst>
                                        <p:tav tm="0">
                                          <p:val>
                                            <p:fltVal val="0"/>
                                          </p:val>
                                        </p:tav>
                                        <p:tav tm="100000">
                                          <p:val>
                                            <p:strVal val="#ppt_w"/>
                                          </p:val>
                                        </p:tav>
                                      </p:tavLst>
                                    </p:anim>
                                    <p:anim calcmode="lin" valueType="num">
                                      <p:cBhvr>
                                        <p:cTn id="85" dur="500" fill="hold"/>
                                        <p:tgtEl>
                                          <p:spTgt spid="2">
                                            <p:txEl>
                                              <p:pRg st="11" end="11"/>
                                            </p:txEl>
                                          </p:spTgt>
                                        </p:tgtEl>
                                        <p:attrNameLst>
                                          <p:attrName>ppt_h</p:attrName>
                                        </p:attrNameLst>
                                      </p:cBhvr>
                                      <p:tavLst>
                                        <p:tav tm="0">
                                          <p:val>
                                            <p:fltVal val="0"/>
                                          </p:val>
                                        </p:tav>
                                        <p:tav tm="100000">
                                          <p:val>
                                            <p:strVal val="#ppt_h"/>
                                          </p:val>
                                        </p:tav>
                                      </p:tavLst>
                                    </p:anim>
                                    <p:animEffect transition="in" filter="fade">
                                      <p:cBhvr>
                                        <p:cTn id="86" dur="500"/>
                                        <p:tgtEl>
                                          <p:spTgt spid="2">
                                            <p:txEl>
                                              <p:pRg st="11" end="1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2">
                                            <p:txEl>
                                              <p:pRg st="13" end="13"/>
                                            </p:txEl>
                                          </p:spTgt>
                                        </p:tgtEl>
                                        <p:attrNameLst>
                                          <p:attrName>style.visibility</p:attrName>
                                        </p:attrNameLst>
                                      </p:cBhvr>
                                      <p:to>
                                        <p:strVal val="visible"/>
                                      </p:to>
                                    </p:set>
                                    <p:anim calcmode="lin" valueType="num">
                                      <p:cBhvr>
                                        <p:cTn id="91" dur="500" fill="hold"/>
                                        <p:tgtEl>
                                          <p:spTgt spid="2">
                                            <p:txEl>
                                              <p:pRg st="13" end="13"/>
                                            </p:txEl>
                                          </p:spTgt>
                                        </p:tgtEl>
                                        <p:attrNameLst>
                                          <p:attrName>ppt_w</p:attrName>
                                        </p:attrNameLst>
                                      </p:cBhvr>
                                      <p:tavLst>
                                        <p:tav tm="0">
                                          <p:val>
                                            <p:fltVal val="0"/>
                                          </p:val>
                                        </p:tav>
                                        <p:tav tm="100000">
                                          <p:val>
                                            <p:strVal val="#ppt_w"/>
                                          </p:val>
                                        </p:tav>
                                      </p:tavLst>
                                    </p:anim>
                                    <p:anim calcmode="lin" valueType="num">
                                      <p:cBhvr>
                                        <p:cTn id="92" dur="500" fill="hold"/>
                                        <p:tgtEl>
                                          <p:spTgt spid="2">
                                            <p:txEl>
                                              <p:pRg st="13" end="13"/>
                                            </p:txEl>
                                          </p:spTgt>
                                        </p:tgtEl>
                                        <p:attrNameLst>
                                          <p:attrName>ppt_h</p:attrName>
                                        </p:attrNameLst>
                                      </p:cBhvr>
                                      <p:tavLst>
                                        <p:tav tm="0">
                                          <p:val>
                                            <p:fltVal val="0"/>
                                          </p:val>
                                        </p:tav>
                                        <p:tav tm="100000">
                                          <p:val>
                                            <p:strVal val="#ppt_h"/>
                                          </p:val>
                                        </p:tav>
                                      </p:tavLst>
                                    </p:anim>
                                    <p:animEffect transition="in" filter="fade">
                                      <p:cBhvr>
                                        <p:cTn id="93" dur="500"/>
                                        <p:tgtEl>
                                          <p:spTgt spid="2">
                                            <p:txEl>
                                              <p:pRg st="13" end="13"/>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2">
                                            <p:txEl>
                                              <p:pRg st="15" end="15"/>
                                            </p:txEl>
                                          </p:spTgt>
                                        </p:tgtEl>
                                        <p:attrNameLst>
                                          <p:attrName>style.visibility</p:attrName>
                                        </p:attrNameLst>
                                      </p:cBhvr>
                                      <p:to>
                                        <p:strVal val="visible"/>
                                      </p:to>
                                    </p:set>
                                    <p:anim calcmode="lin" valueType="num">
                                      <p:cBhvr>
                                        <p:cTn id="98" dur="500" fill="hold"/>
                                        <p:tgtEl>
                                          <p:spTgt spid="2">
                                            <p:txEl>
                                              <p:pRg st="15" end="15"/>
                                            </p:txEl>
                                          </p:spTgt>
                                        </p:tgtEl>
                                        <p:attrNameLst>
                                          <p:attrName>ppt_w</p:attrName>
                                        </p:attrNameLst>
                                      </p:cBhvr>
                                      <p:tavLst>
                                        <p:tav tm="0">
                                          <p:val>
                                            <p:fltVal val="0"/>
                                          </p:val>
                                        </p:tav>
                                        <p:tav tm="100000">
                                          <p:val>
                                            <p:strVal val="#ppt_w"/>
                                          </p:val>
                                        </p:tav>
                                      </p:tavLst>
                                    </p:anim>
                                    <p:anim calcmode="lin" valueType="num">
                                      <p:cBhvr>
                                        <p:cTn id="99" dur="500" fill="hold"/>
                                        <p:tgtEl>
                                          <p:spTgt spid="2">
                                            <p:txEl>
                                              <p:pRg st="15" end="15"/>
                                            </p:txEl>
                                          </p:spTgt>
                                        </p:tgtEl>
                                        <p:attrNameLst>
                                          <p:attrName>ppt_h</p:attrName>
                                        </p:attrNameLst>
                                      </p:cBhvr>
                                      <p:tavLst>
                                        <p:tav tm="0">
                                          <p:val>
                                            <p:fltVal val="0"/>
                                          </p:val>
                                        </p:tav>
                                        <p:tav tm="100000">
                                          <p:val>
                                            <p:strVal val="#ppt_h"/>
                                          </p:val>
                                        </p:tav>
                                      </p:tavLst>
                                    </p:anim>
                                    <p:animEffect transition="in" filter="fade">
                                      <p:cBhvr>
                                        <p:cTn id="100" dur="500"/>
                                        <p:tgtEl>
                                          <p:spTgt spid="2">
                                            <p:txEl>
                                              <p:pRg st="15" end="15"/>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nodeType="clickEffect">
                                  <p:stCondLst>
                                    <p:cond delay="0"/>
                                  </p:stCondLst>
                                  <p:childTnLst>
                                    <p:set>
                                      <p:cBhvr>
                                        <p:cTn id="104" dur="1" fill="hold">
                                          <p:stCondLst>
                                            <p:cond delay="0"/>
                                          </p:stCondLst>
                                        </p:cTn>
                                        <p:tgtEl>
                                          <p:spTgt spid="2">
                                            <p:txEl>
                                              <p:pRg st="17" end="17"/>
                                            </p:txEl>
                                          </p:spTgt>
                                        </p:tgtEl>
                                        <p:attrNameLst>
                                          <p:attrName>style.visibility</p:attrName>
                                        </p:attrNameLst>
                                      </p:cBhvr>
                                      <p:to>
                                        <p:strVal val="visible"/>
                                      </p:to>
                                    </p:set>
                                    <p:anim calcmode="lin" valueType="num">
                                      <p:cBhvr>
                                        <p:cTn id="105" dur="500" fill="hold"/>
                                        <p:tgtEl>
                                          <p:spTgt spid="2">
                                            <p:txEl>
                                              <p:pRg st="17" end="17"/>
                                            </p:txEl>
                                          </p:spTgt>
                                        </p:tgtEl>
                                        <p:attrNameLst>
                                          <p:attrName>ppt_w</p:attrName>
                                        </p:attrNameLst>
                                      </p:cBhvr>
                                      <p:tavLst>
                                        <p:tav tm="0">
                                          <p:val>
                                            <p:fltVal val="0"/>
                                          </p:val>
                                        </p:tav>
                                        <p:tav tm="100000">
                                          <p:val>
                                            <p:strVal val="#ppt_w"/>
                                          </p:val>
                                        </p:tav>
                                      </p:tavLst>
                                    </p:anim>
                                    <p:anim calcmode="lin" valueType="num">
                                      <p:cBhvr>
                                        <p:cTn id="106" dur="500" fill="hold"/>
                                        <p:tgtEl>
                                          <p:spTgt spid="2">
                                            <p:txEl>
                                              <p:pRg st="17" end="17"/>
                                            </p:txEl>
                                          </p:spTgt>
                                        </p:tgtEl>
                                        <p:attrNameLst>
                                          <p:attrName>ppt_h</p:attrName>
                                        </p:attrNameLst>
                                      </p:cBhvr>
                                      <p:tavLst>
                                        <p:tav tm="0">
                                          <p:val>
                                            <p:fltVal val="0"/>
                                          </p:val>
                                        </p:tav>
                                        <p:tav tm="100000">
                                          <p:val>
                                            <p:strVal val="#ppt_h"/>
                                          </p:val>
                                        </p:tav>
                                      </p:tavLst>
                                    </p:anim>
                                    <p:animEffect transition="in" filter="fade">
                                      <p:cBhvr>
                                        <p:cTn id="107"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4097" name="Content Placeholder 4" descr="Background pattern&#10;&#10;Description automatically generated with medium confidence">
            <a:extLst>
              <a:ext uri="{FF2B5EF4-FFF2-40B4-BE49-F238E27FC236}">
                <a16:creationId xmlns:a16="http://schemas.microsoft.com/office/drawing/2014/main" id="{4C6449D8-1BAA-44E2-9827-529C3A62CC9E}"/>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9585" y="-120548"/>
            <a:ext cx="12190413" cy="6856413"/>
          </a:xfrm>
        </p:spPr>
      </p:pic>
      <p:sp>
        <p:nvSpPr>
          <p:cNvPr id="4098" name="Title 1">
            <a:extLst>
              <a:ext uri="{FF2B5EF4-FFF2-40B4-BE49-F238E27FC236}">
                <a16:creationId xmlns:a16="http://schemas.microsoft.com/office/drawing/2014/main" id="{A0121B20-FC1F-4435-B47D-1607CFD16E0F}"/>
              </a:ext>
            </a:extLst>
          </p:cNvPr>
          <p:cNvSpPr>
            <a:spLocks noGrp="1" noChangeArrowheads="1"/>
          </p:cNvSpPr>
          <p:nvPr>
            <p:ph type="title"/>
          </p:nvPr>
        </p:nvSpPr>
        <p:spPr>
          <a:xfrm>
            <a:off x="114650" y="3802818"/>
            <a:ext cx="11962700" cy="1325562"/>
          </a:xfrm>
        </p:spPr>
        <p:txBody>
          <a:bodyPr>
            <a:noAutofit/>
          </a:bodyPr>
          <a:lstStyle/>
          <a:p>
            <a:pPr algn="ctr"/>
            <a:br>
              <a:rPr lang="en-US" altLang="en-US" sz="4000" dirty="0">
                <a:solidFill>
                  <a:schemeClr val="bg1"/>
                </a:solidFill>
                <a:latin typeface="+mn-lt"/>
                <a:cs typeface="Arial" panose="020B0604020202020204" pitchFamily="34" charset="0"/>
              </a:rPr>
            </a:br>
            <a:br>
              <a:rPr lang="en-US" altLang="en-US" sz="2400" dirty="0">
                <a:solidFill>
                  <a:schemeClr val="bg1"/>
                </a:solidFill>
                <a:latin typeface="+mn-lt"/>
                <a:cs typeface="Arial" panose="020B0604020202020204" pitchFamily="34" charset="0"/>
              </a:rPr>
            </a:br>
            <a:br>
              <a:rPr lang="en-US" altLang="en-US" sz="2400" dirty="0">
                <a:solidFill>
                  <a:schemeClr val="bg1"/>
                </a:solidFill>
                <a:latin typeface="+mn-lt"/>
                <a:cs typeface="Arial" panose="020B0604020202020204" pitchFamily="34" charset="0"/>
              </a:rPr>
            </a:br>
            <a:br>
              <a:rPr lang="en-US" altLang="en-US" sz="2400" dirty="0">
                <a:solidFill>
                  <a:schemeClr val="bg1"/>
                </a:solidFill>
                <a:latin typeface="+mn-lt"/>
                <a:cs typeface="Arial" panose="020B0604020202020204" pitchFamily="34" charset="0"/>
              </a:rPr>
            </a:br>
            <a:br>
              <a:rPr lang="en-US" altLang="en-US" sz="2400" dirty="0">
                <a:solidFill>
                  <a:schemeClr val="bg1"/>
                </a:solidFill>
                <a:latin typeface="+mn-lt"/>
                <a:cs typeface="Arial" panose="020B0604020202020204" pitchFamily="34" charset="0"/>
              </a:rPr>
            </a:br>
            <a:br>
              <a:rPr lang="en-US" altLang="en-US" sz="2400" dirty="0">
                <a:solidFill>
                  <a:schemeClr val="bg1"/>
                </a:solidFill>
                <a:latin typeface="+mn-lt"/>
                <a:cs typeface="Arial" panose="020B0604020202020204" pitchFamily="34" charset="0"/>
              </a:rPr>
            </a:br>
            <a:endParaRPr lang="en-US" altLang="en-US" sz="2400" dirty="0">
              <a:solidFill>
                <a:schemeClr val="bg1"/>
              </a:solidFill>
              <a:latin typeface="+mn-lt"/>
              <a:cs typeface="Arial" panose="020B0604020202020204" pitchFamily="34" charset="0"/>
            </a:endParaRPr>
          </a:p>
        </p:txBody>
      </p:sp>
      <p:pic>
        <p:nvPicPr>
          <p:cNvPr id="4099" name="Picture 7">
            <a:extLst>
              <a:ext uri="{FF2B5EF4-FFF2-40B4-BE49-F238E27FC236}">
                <a16:creationId xmlns:a16="http://schemas.microsoft.com/office/drawing/2014/main" id="{F0F7A7E7-DF5B-40AF-A626-1BED7D90D0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95874" y="102903"/>
            <a:ext cx="186213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Subtitle 2">
            <a:extLst>
              <a:ext uri="{FF2B5EF4-FFF2-40B4-BE49-F238E27FC236}">
                <a16:creationId xmlns:a16="http://schemas.microsoft.com/office/drawing/2014/main" id="{1A51FD9F-8BDF-4E4D-B83C-235F553C87F7}"/>
              </a:ext>
            </a:extLst>
          </p:cNvPr>
          <p:cNvSpPr>
            <a:spLocks noGrp="1" noChangeArrowheads="1"/>
          </p:cNvSpPr>
          <p:nvPr/>
        </p:nvSpPr>
        <p:spPr bwMode="auto">
          <a:xfrm>
            <a:off x="1524000" y="3330575"/>
            <a:ext cx="91440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n-US" altLang="en-US" sz="2000">
              <a:solidFill>
                <a:srgbClr val="34B0E4"/>
              </a:solidFill>
              <a:latin typeface="FRUTIGER-ROMAN" pitchFamily="2" charset="0"/>
            </a:endParaRPr>
          </a:p>
        </p:txBody>
      </p:sp>
      <p:sp>
        <p:nvSpPr>
          <p:cNvPr id="3" name="TextBox 2">
            <a:extLst>
              <a:ext uri="{FF2B5EF4-FFF2-40B4-BE49-F238E27FC236}">
                <a16:creationId xmlns:a16="http://schemas.microsoft.com/office/drawing/2014/main" id="{E6BF3393-285E-9759-42B3-7D7BE935ED08}"/>
              </a:ext>
            </a:extLst>
          </p:cNvPr>
          <p:cNvSpPr txBox="1"/>
          <p:nvPr/>
        </p:nvSpPr>
        <p:spPr>
          <a:xfrm>
            <a:off x="219076" y="122135"/>
            <a:ext cx="10142622" cy="646331"/>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 </a:t>
            </a:r>
            <a:r>
              <a:rPr lang="en-GB" sz="3600" b="1" dirty="0">
                <a:solidFill>
                  <a:schemeClr val="bg1"/>
                </a:solidFill>
                <a:latin typeface="Arial" panose="020B0604020202020204" pitchFamily="34" charset="0"/>
                <a:cs typeface="Arial" panose="020B0604020202020204" pitchFamily="34" charset="0"/>
              </a:rPr>
              <a:t>The voice – A life backwards</a:t>
            </a:r>
            <a:endParaRPr lang="en-GB" sz="3600" b="1" dirty="0">
              <a:latin typeface="Arial" panose="020B0604020202020204" pitchFamily="34" charset="0"/>
              <a:cs typeface="Arial" panose="020B0604020202020204" pitchFamily="34" charset="0"/>
            </a:endParaRPr>
          </a:p>
        </p:txBody>
      </p:sp>
      <p:pic>
        <p:nvPicPr>
          <p:cNvPr id="4" name="Online Media 3" title="HYS SpokenWord v1 1">
            <a:hlinkClick r:id="" action="ppaction://media"/>
            <a:extLst>
              <a:ext uri="{FF2B5EF4-FFF2-40B4-BE49-F238E27FC236}">
                <a16:creationId xmlns:a16="http://schemas.microsoft.com/office/drawing/2014/main" id="{E5893091-BC2F-C9AC-6115-49F600C5EA9A}"/>
              </a:ext>
            </a:extLst>
          </p:cNvPr>
          <p:cNvPicPr>
            <a:picLocks noRot="1" noChangeAspect="1"/>
          </p:cNvPicPr>
          <p:nvPr>
            <a:videoFile r:link="rId1"/>
          </p:nvPr>
        </p:nvPicPr>
        <p:blipFill>
          <a:blip r:embed="rId6"/>
          <a:stretch>
            <a:fillRect/>
          </a:stretch>
        </p:blipFill>
        <p:spPr>
          <a:xfrm>
            <a:off x="344067" y="1115613"/>
            <a:ext cx="8195388" cy="4626774"/>
          </a:xfrm>
          <a:prstGeom prst="rect">
            <a:avLst/>
          </a:prstGeom>
        </p:spPr>
      </p:pic>
    </p:spTree>
    <p:extLst>
      <p:ext uri="{BB962C8B-B14F-4D97-AF65-F5344CB8AC3E}">
        <p14:creationId xmlns:p14="http://schemas.microsoft.com/office/powerpoint/2010/main" val="56255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Content Placeholder 4" descr="Background pattern&#10;&#10;Description automatically generated with medium confidence">
            <a:extLst>
              <a:ext uri="{FF2B5EF4-FFF2-40B4-BE49-F238E27FC236}">
                <a16:creationId xmlns:a16="http://schemas.microsoft.com/office/drawing/2014/main" id="{4C6449D8-1BAA-44E2-9827-529C3A62CC9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75" y="0"/>
            <a:ext cx="12190413" cy="6856413"/>
          </a:xfrm>
        </p:spPr>
      </p:pic>
      <p:sp>
        <p:nvSpPr>
          <p:cNvPr id="4098" name="Title 1">
            <a:extLst>
              <a:ext uri="{FF2B5EF4-FFF2-40B4-BE49-F238E27FC236}">
                <a16:creationId xmlns:a16="http://schemas.microsoft.com/office/drawing/2014/main" id="{A0121B20-FC1F-4435-B47D-1607CFD16E0F}"/>
              </a:ext>
            </a:extLst>
          </p:cNvPr>
          <p:cNvSpPr>
            <a:spLocks noGrp="1" noChangeArrowheads="1"/>
          </p:cNvSpPr>
          <p:nvPr>
            <p:ph type="title"/>
          </p:nvPr>
        </p:nvSpPr>
        <p:spPr>
          <a:xfrm>
            <a:off x="114650" y="4986338"/>
            <a:ext cx="11962700" cy="1325562"/>
          </a:xfrm>
        </p:spPr>
        <p:txBody>
          <a:bodyPr>
            <a:noAutofit/>
          </a:bodyPr>
          <a:lstStyle/>
          <a:p>
            <a:pPr algn="ctr"/>
            <a:br>
              <a:rPr lang="en-US" altLang="en-US" sz="4000" dirty="0">
                <a:solidFill>
                  <a:schemeClr val="bg1"/>
                </a:solidFill>
                <a:latin typeface="+mn-lt"/>
                <a:cs typeface="Arial" panose="020B0604020202020204" pitchFamily="34" charset="0"/>
              </a:rPr>
            </a:br>
            <a:br>
              <a:rPr lang="en-US" altLang="en-US" sz="2400" dirty="0">
                <a:solidFill>
                  <a:schemeClr val="bg1"/>
                </a:solidFill>
                <a:latin typeface="+mn-lt"/>
                <a:cs typeface="Arial" panose="020B0604020202020204" pitchFamily="34" charset="0"/>
              </a:rPr>
            </a:br>
            <a:br>
              <a:rPr lang="en-US" altLang="en-US" sz="2400" dirty="0">
                <a:solidFill>
                  <a:schemeClr val="bg1"/>
                </a:solidFill>
                <a:latin typeface="+mn-lt"/>
                <a:cs typeface="Arial" panose="020B0604020202020204" pitchFamily="34" charset="0"/>
              </a:rPr>
            </a:br>
            <a:br>
              <a:rPr lang="en-US" altLang="en-US" sz="2400" dirty="0">
                <a:solidFill>
                  <a:schemeClr val="bg1"/>
                </a:solidFill>
                <a:latin typeface="+mn-lt"/>
                <a:cs typeface="Arial" panose="020B0604020202020204" pitchFamily="34" charset="0"/>
              </a:rPr>
            </a:br>
            <a:br>
              <a:rPr lang="en-US" altLang="en-US" sz="2400" dirty="0">
                <a:solidFill>
                  <a:schemeClr val="bg1"/>
                </a:solidFill>
                <a:latin typeface="+mn-lt"/>
                <a:cs typeface="Arial" panose="020B0604020202020204" pitchFamily="34" charset="0"/>
              </a:rPr>
            </a:br>
            <a:r>
              <a:rPr lang="en-GB"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Our pledge</a:t>
            </a:r>
            <a:br>
              <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GB" sz="1800" i="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 will work collaboratively to ensure that all professionals working across the system with children and young people who have experienced trauma, can be supported to respond appropriately, consistently, and compassionately, so that the support these children and young people receive helps them to thrive</a:t>
            </a:r>
            <a:r>
              <a:rPr lang="en-GB"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a:r>
            <a:br>
              <a:rPr lang="en-GB"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br>
              <a:rPr lang="en-US" altLang="en-US" sz="2400" dirty="0">
                <a:solidFill>
                  <a:schemeClr val="bg1"/>
                </a:solidFill>
                <a:latin typeface="+mn-lt"/>
                <a:cs typeface="Arial" panose="020B0604020202020204" pitchFamily="34" charset="0"/>
              </a:rPr>
            </a:br>
            <a:br>
              <a:rPr lang="en-US" altLang="en-US" sz="2400" dirty="0">
                <a:solidFill>
                  <a:schemeClr val="bg1"/>
                </a:solidFill>
                <a:latin typeface="+mn-lt"/>
                <a:cs typeface="Arial" panose="020B0604020202020204" pitchFamily="34" charset="0"/>
              </a:rPr>
            </a:br>
            <a:endParaRPr lang="en-US" altLang="en-US" sz="2400" dirty="0">
              <a:solidFill>
                <a:schemeClr val="bg1"/>
              </a:solidFill>
              <a:latin typeface="+mn-lt"/>
              <a:cs typeface="Arial" panose="020B0604020202020204" pitchFamily="34" charset="0"/>
            </a:endParaRPr>
          </a:p>
        </p:txBody>
      </p:sp>
      <p:pic>
        <p:nvPicPr>
          <p:cNvPr id="4099" name="Picture 7">
            <a:extLst>
              <a:ext uri="{FF2B5EF4-FFF2-40B4-BE49-F238E27FC236}">
                <a16:creationId xmlns:a16="http://schemas.microsoft.com/office/drawing/2014/main" id="{F0F7A7E7-DF5B-40AF-A626-1BED7D90D0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5832" y="154418"/>
            <a:ext cx="2120468" cy="401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Subtitle 2">
            <a:extLst>
              <a:ext uri="{FF2B5EF4-FFF2-40B4-BE49-F238E27FC236}">
                <a16:creationId xmlns:a16="http://schemas.microsoft.com/office/drawing/2014/main" id="{1A51FD9F-8BDF-4E4D-B83C-235F553C87F7}"/>
              </a:ext>
            </a:extLst>
          </p:cNvPr>
          <p:cNvSpPr>
            <a:spLocks noGrp="1" noChangeArrowheads="1"/>
          </p:cNvSpPr>
          <p:nvPr/>
        </p:nvSpPr>
        <p:spPr bwMode="auto">
          <a:xfrm>
            <a:off x="1524000" y="3330575"/>
            <a:ext cx="91440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n-US" altLang="en-US" sz="2000">
              <a:solidFill>
                <a:srgbClr val="34B0E4"/>
              </a:solidFill>
              <a:latin typeface="FRUTIGER-ROMAN" pitchFamily="2" charset="0"/>
            </a:endParaRPr>
          </a:p>
        </p:txBody>
      </p:sp>
      <p:sp>
        <p:nvSpPr>
          <p:cNvPr id="3" name="TextBox 2">
            <a:extLst>
              <a:ext uri="{FF2B5EF4-FFF2-40B4-BE49-F238E27FC236}">
                <a16:creationId xmlns:a16="http://schemas.microsoft.com/office/drawing/2014/main" id="{1A3A1113-FAA0-1B9D-3AFA-8DA83C9BCFE9}"/>
              </a:ext>
            </a:extLst>
          </p:cNvPr>
          <p:cNvSpPr txBox="1"/>
          <p:nvPr/>
        </p:nvSpPr>
        <p:spPr>
          <a:xfrm>
            <a:off x="114650" y="1118508"/>
            <a:ext cx="11421485" cy="4231928"/>
          </a:xfrm>
          <a:prstGeom prst="rect">
            <a:avLst/>
          </a:prstGeom>
          <a:noFill/>
        </p:spPr>
        <p:txBody>
          <a:bodyPr wrap="square">
            <a:spAutoFit/>
          </a:bodyPr>
          <a:lstStyle/>
          <a:p>
            <a:pPr algn="ctr"/>
            <a:r>
              <a:rPr lang="en-US" altLang="en-US" sz="4000" dirty="0">
                <a:solidFill>
                  <a:srgbClr val="FFFF00"/>
                </a:solidFill>
                <a:latin typeface="+mn-lt"/>
                <a:cs typeface="Arial" panose="020B0604020202020204" pitchFamily="34" charset="0"/>
              </a:rPr>
              <a:t>Children and Young People’s Trauma Informed Care Programme</a:t>
            </a:r>
            <a:br>
              <a:rPr lang="en-US" altLang="en-US" sz="4000" dirty="0">
                <a:solidFill>
                  <a:srgbClr val="FFFF00"/>
                </a:solidFill>
                <a:latin typeface="+mn-lt"/>
                <a:cs typeface="Arial" panose="020B0604020202020204" pitchFamily="34" charset="0"/>
              </a:rPr>
            </a:br>
            <a:br>
              <a:rPr lang="en-US" altLang="en-US" sz="4000" dirty="0">
                <a:solidFill>
                  <a:srgbClr val="FFFF00"/>
                </a:solidFill>
                <a:latin typeface="+mn-lt"/>
                <a:cs typeface="Arial" panose="020B0604020202020204" pitchFamily="34" charset="0"/>
              </a:rPr>
            </a:br>
            <a:r>
              <a:rPr lang="en-US" altLang="en-US" sz="4000" dirty="0">
                <a:solidFill>
                  <a:srgbClr val="FFFF00"/>
                </a:solidFill>
                <a:latin typeface="+mn-lt"/>
                <a:cs typeface="Arial" panose="020B0604020202020204" pitchFamily="34" charset="0"/>
              </a:rPr>
              <a:t>Alison Flack, Programme Director</a:t>
            </a:r>
            <a:br>
              <a:rPr lang="en-US" altLang="en-US" sz="4000" dirty="0">
                <a:solidFill>
                  <a:srgbClr val="FFFF00"/>
                </a:solidFill>
                <a:latin typeface="+mn-lt"/>
                <a:cs typeface="Arial" panose="020B0604020202020204" pitchFamily="34" charset="0"/>
              </a:rPr>
            </a:br>
            <a:r>
              <a:rPr lang="en-US" altLang="en-US" sz="4000" dirty="0">
                <a:solidFill>
                  <a:srgbClr val="FFFF00"/>
                </a:solidFill>
                <a:latin typeface="+mn-lt"/>
                <a:cs typeface="Arial" panose="020B0604020202020204" pitchFamily="34" charset="0"/>
              </a:rPr>
              <a:t>Mental Health, Learning Disabilities and Autism Collaborative</a:t>
            </a:r>
            <a:br>
              <a:rPr lang="en-US" altLang="en-US" sz="1100" dirty="0">
                <a:solidFill>
                  <a:schemeClr val="bg1"/>
                </a:solidFill>
                <a:latin typeface="+mn-lt"/>
                <a:cs typeface="Arial" panose="020B0604020202020204" pitchFamily="34" charset="0"/>
              </a:rPr>
            </a:br>
            <a:br>
              <a:rPr lang="en-US" altLang="en-US" sz="1100" dirty="0">
                <a:solidFill>
                  <a:schemeClr val="bg1"/>
                </a:solidFill>
                <a:latin typeface="+mn-lt"/>
                <a:cs typeface="Arial" panose="020B0604020202020204" pitchFamily="34" charset="0"/>
              </a:rPr>
            </a:b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Content Placeholder 4" descr="Background pattern&#10;&#10;Description automatically generated with medium confidence">
            <a:extLst>
              <a:ext uri="{FF2B5EF4-FFF2-40B4-BE49-F238E27FC236}">
                <a16:creationId xmlns:a16="http://schemas.microsoft.com/office/drawing/2014/main" id="{4C6449D8-1BAA-44E2-9827-529C3A62CC9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175" y="0"/>
            <a:ext cx="12190413" cy="6856413"/>
          </a:xfrm>
        </p:spPr>
      </p:pic>
      <p:pic>
        <p:nvPicPr>
          <p:cNvPr id="4099" name="Picture 7">
            <a:extLst>
              <a:ext uri="{FF2B5EF4-FFF2-40B4-BE49-F238E27FC236}">
                <a16:creationId xmlns:a16="http://schemas.microsoft.com/office/drawing/2014/main" id="{F0F7A7E7-DF5B-40AF-A626-1BED7D90D0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5832" y="154418"/>
            <a:ext cx="2120468" cy="401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Subtitle 2">
            <a:extLst>
              <a:ext uri="{FF2B5EF4-FFF2-40B4-BE49-F238E27FC236}">
                <a16:creationId xmlns:a16="http://schemas.microsoft.com/office/drawing/2014/main" id="{1A51FD9F-8BDF-4E4D-B83C-235F553C87F7}"/>
              </a:ext>
            </a:extLst>
          </p:cNvPr>
          <p:cNvSpPr>
            <a:spLocks noGrp="1" noChangeArrowheads="1"/>
          </p:cNvSpPr>
          <p:nvPr/>
        </p:nvSpPr>
        <p:spPr bwMode="auto">
          <a:xfrm>
            <a:off x="1524000" y="3330575"/>
            <a:ext cx="91440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n-US" altLang="en-US" sz="2000">
              <a:solidFill>
                <a:srgbClr val="34B0E4"/>
              </a:solidFill>
              <a:latin typeface="FRUTIGER-ROMAN" pitchFamily="2" charset="0"/>
            </a:endParaRPr>
          </a:p>
        </p:txBody>
      </p:sp>
      <p:sp>
        <p:nvSpPr>
          <p:cNvPr id="6" name="Title 5">
            <a:extLst>
              <a:ext uri="{FF2B5EF4-FFF2-40B4-BE49-F238E27FC236}">
                <a16:creationId xmlns:a16="http://schemas.microsoft.com/office/drawing/2014/main" id="{5F945D27-FBA6-77DC-4051-8A55526DD163}"/>
              </a:ext>
            </a:extLst>
          </p:cNvPr>
          <p:cNvSpPr>
            <a:spLocks noGrp="1"/>
          </p:cNvSpPr>
          <p:nvPr>
            <p:ph type="title"/>
          </p:nvPr>
        </p:nvSpPr>
        <p:spPr>
          <a:xfrm>
            <a:off x="137160" y="1477857"/>
            <a:ext cx="11216640" cy="5225725"/>
          </a:xfrm>
        </p:spPr>
        <p:txBody>
          <a:bodyPr>
            <a:normAutofit/>
          </a:bodyPr>
          <a:lstStyle/>
          <a:p>
            <a:r>
              <a:rPr lang="en-GB" sz="3600" dirty="0">
                <a:solidFill>
                  <a:schemeClr val="bg1"/>
                </a:solidFill>
                <a:latin typeface="+mn-lt"/>
              </a:rPr>
              <a:t>1.	Improved prevention and early intervention to help </a:t>
            </a:r>
            <a:br>
              <a:rPr lang="en-GB" sz="3600" dirty="0">
                <a:solidFill>
                  <a:schemeClr val="bg1"/>
                </a:solidFill>
                <a:latin typeface="+mn-lt"/>
              </a:rPr>
            </a:br>
            <a:r>
              <a:rPr lang="en-GB" sz="3600" dirty="0">
                <a:solidFill>
                  <a:schemeClr val="bg1"/>
                </a:solidFill>
                <a:latin typeface="+mn-lt"/>
              </a:rPr>
              <a:t>         young people stay healthy and reduce demand on </a:t>
            </a:r>
            <a:br>
              <a:rPr lang="en-GB" sz="3600" dirty="0">
                <a:solidFill>
                  <a:schemeClr val="bg1"/>
                </a:solidFill>
                <a:latin typeface="+mn-lt"/>
              </a:rPr>
            </a:br>
            <a:r>
              <a:rPr lang="en-GB" sz="3600" dirty="0">
                <a:solidFill>
                  <a:schemeClr val="bg1"/>
                </a:solidFill>
                <a:latin typeface="+mn-lt"/>
              </a:rPr>
              <a:t>         clinical services</a:t>
            </a:r>
            <a:br>
              <a:rPr lang="en-GB" sz="3600" dirty="0">
                <a:solidFill>
                  <a:schemeClr val="bg1"/>
                </a:solidFill>
                <a:latin typeface="+mn-lt"/>
              </a:rPr>
            </a:br>
            <a:r>
              <a:rPr lang="en-GB" sz="3600" dirty="0">
                <a:solidFill>
                  <a:schemeClr val="bg1"/>
                </a:solidFill>
                <a:latin typeface="+mn-lt"/>
              </a:rPr>
              <a:t>2.	Improved/expanded access to Mental Health services </a:t>
            </a:r>
            <a:br>
              <a:rPr lang="en-GB" sz="3600" dirty="0">
                <a:solidFill>
                  <a:schemeClr val="bg1"/>
                </a:solidFill>
                <a:latin typeface="+mn-lt"/>
              </a:rPr>
            </a:br>
            <a:r>
              <a:rPr lang="en-GB" sz="3600" dirty="0">
                <a:solidFill>
                  <a:schemeClr val="bg1"/>
                </a:solidFill>
                <a:latin typeface="+mn-lt"/>
              </a:rPr>
              <a:t>         for those who need them</a:t>
            </a:r>
            <a:br>
              <a:rPr lang="en-GB" sz="3600" dirty="0">
                <a:solidFill>
                  <a:schemeClr val="bg1"/>
                </a:solidFill>
                <a:latin typeface="+mn-lt"/>
              </a:rPr>
            </a:br>
            <a:r>
              <a:rPr lang="en-GB" sz="3600" dirty="0">
                <a:solidFill>
                  <a:schemeClr val="bg1"/>
                </a:solidFill>
                <a:latin typeface="+mn-lt"/>
              </a:rPr>
              <a:t>3.	Systems Approach to Trauma Informed Care</a:t>
            </a:r>
            <a:br>
              <a:rPr lang="en-GB" sz="3600" dirty="0">
                <a:solidFill>
                  <a:schemeClr val="bg1"/>
                </a:solidFill>
                <a:latin typeface="+mn-lt"/>
              </a:rPr>
            </a:br>
            <a:r>
              <a:rPr lang="en-GB" sz="3600" dirty="0">
                <a:solidFill>
                  <a:schemeClr val="bg1"/>
                </a:solidFill>
                <a:latin typeface="+mn-lt"/>
              </a:rPr>
              <a:t>4.	Effective management of risk</a:t>
            </a:r>
            <a:br>
              <a:rPr lang="en-GB" sz="3600" dirty="0">
                <a:solidFill>
                  <a:schemeClr val="bg1"/>
                </a:solidFill>
                <a:latin typeface="+mn-lt"/>
              </a:rPr>
            </a:br>
            <a:r>
              <a:rPr lang="en-GB" sz="3600" dirty="0">
                <a:solidFill>
                  <a:schemeClr val="bg1"/>
                </a:solidFill>
                <a:latin typeface="+mn-lt"/>
              </a:rPr>
              <a:t>5.	Improved engagement and co-production with CYP</a:t>
            </a:r>
            <a:br>
              <a:rPr lang="en-GB" sz="3600" dirty="0">
                <a:solidFill>
                  <a:schemeClr val="bg1"/>
                </a:solidFill>
                <a:latin typeface="+mn-lt"/>
              </a:rPr>
            </a:br>
            <a:r>
              <a:rPr lang="en-GB" sz="3600" dirty="0">
                <a:solidFill>
                  <a:schemeClr val="bg1"/>
                </a:solidFill>
                <a:latin typeface="+mn-lt"/>
              </a:rPr>
              <a:t>6.	Workforce development.</a:t>
            </a:r>
          </a:p>
        </p:txBody>
      </p:sp>
      <p:sp>
        <p:nvSpPr>
          <p:cNvPr id="2" name="TextBox 1">
            <a:extLst>
              <a:ext uri="{FF2B5EF4-FFF2-40B4-BE49-F238E27FC236}">
                <a16:creationId xmlns:a16="http://schemas.microsoft.com/office/drawing/2014/main" id="{1B711F11-2246-2FB2-D781-794E0AD00060}"/>
              </a:ext>
            </a:extLst>
          </p:cNvPr>
          <p:cNvSpPr txBox="1"/>
          <p:nvPr/>
        </p:nvSpPr>
        <p:spPr>
          <a:xfrm>
            <a:off x="219060" y="154418"/>
            <a:ext cx="9380132" cy="1569660"/>
          </a:xfrm>
          <a:prstGeom prst="rect">
            <a:avLst/>
          </a:prstGeom>
          <a:solidFill>
            <a:srgbClr val="FFC000"/>
          </a:solidFill>
        </p:spPr>
        <p:txBody>
          <a:bodyPr wrap="square">
            <a:spAutoFit/>
          </a:bodyPr>
          <a:lstStyle/>
          <a:p>
            <a:pPr algn="ctr"/>
            <a:r>
              <a:rPr lang="en-GB" sz="3600" dirty="0"/>
              <a:t>Priorities in our Humber and North Yorkshire </a:t>
            </a:r>
          </a:p>
          <a:p>
            <a:pPr algn="ctr"/>
            <a:r>
              <a:rPr lang="en-GB" sz="3600" dirty="0"/>
              <a:t>CYP Mental Health Strategic Plan</a:t>
            </a:r>
          </a:p>
          <a:p>
            <a:pPr algn="ctr"/>
            <a:r>
              <a:rPr lang="en-GB" sz="2400" dirty="0"/>
              <a:t> </a:t>
            </a:r>
          </a:p>
        </p:txBody>
      </p:sp>
    </p:spTree>
    <p:extLst>
      <p:ext uri="{BB962C8B-B14F-4D97-AF65-F5344CB8AC3E}">
        <p14:creationId xmlns:p14="http://schemas.microsoft.com/office/powerpoint/2010/main" val="591633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Content Placeholder 4" descr="Background pattern&#10;&#10;Description automatically generated with medium confidence">
            <a:extLst>
              <a:ext uri="{FF2B5EF4-FFF2-40B4-BE49-F238E27FC236}">
                <a16:creationId xmlns:a16="http://schemas.microsoft.com/office/drawing/2014/main" id="{4C6449D8-1BAA-44E2-9827-529C3A62CC9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175" y="0"/>
            <a:ext cx="12190413" cy="6856413"/>
          </a:xfrm>
        </p:spPr>
      </p:pic>
      <p:sp>
        <p:nvSpPr>
          <p:cNvPr id="4098" name="Title 1">
            <a:extLst>
              <a:ext uri="{FF2B5EF4-FFF2-40B4-BE49-F238E27FC236}">
                <a16:creationId xmlns:a16="http://schemas.microsoft.com/office/drawing/2014/main" id="{A0121B20-FC1F-4435-B47D-1607CFD16E0F}"/>
              </a:ext>
            </a:extLst>
          </p:cNvPr>
          <p:cNvSpPr>
            <a:spLocks noGrp="1" noChangeArrowheads="1"/>
          </p:cNvSpPr>
          <p:nvPr>
            <p:ph type="title"/>
          </p:nvPr>
        </p:nvSpPr>
        <p:spPr>
          <a:xfrm>
            <a:off x="114650" y="1541124"/>
            <a:ext cx="11962700" cy="3587256"/>
          </a:xfrm>
        </p:spPr>
        <p:txBody>
          <a:bodyPr>
            <a:noAutofit/>
          </a:bodyPr>
          <a:lstStyle/>
          <a:p>
            <a:br>
              <a:rPr lang="en-US" altLang="en-US" sz="4000" dirty="0">
                <a:solidFill>
                  <a:schemeClr val="bg1"/>
                </a:solidFill>
                <a:latin typeface="+mn-lt"/>
                <a:cs typeface="Arial" panose="020B0604020202020204" pitchFamily="34" charset="0"/>
              </a:rPr>
            </a:br>
            <a:br>
              <a:rPr lang="en-US" altLang="en-US" sz="2400" dirty="0">
                <a:solidFill>
                  <a:schemeClr val="bg1"/>
                </a:solidFill>
                <a:latin typeface="+mn-lt"/>
                <a:cs typeface="Arial" panose="020B0604020202020204" pitchFamily="34" charset="0"/>
              </a:rPr>
            </a:br>
            <a:br>
              <a:rPr lang="en-US" altLang="en-US" sz="2400" dirty="0">
                <a:solidFill>
                  <a:schemeClr val="bg1"/>
                </a:solidFill>
                <a:latin typeface="+mn-lt"/>
                <a:cs typeface="Arial" panose="020B0604020202020204" pitchFamily="34" charset="0"/>
              </a:rPr>
            </a:br>
            <a:br>
              <a:rPr lang="en-US" altLang="en-US" sz="2400" dirty="0">
                <a:solidFill>
                  <a:schemeClr val="bg1"/>
                </a:solidFill>
                <a:latin typeface="+mn-lt"/>
                <a:cs typeface="Arial" panose="020B0604020202020204" pitchFamily="34" charset="0"/>
              </a:rPr>
            </a:br>
            <a:br>
              <a:rPr lang="en-US" altLang="en-US" sz="2400" dirty="0">
                <a:solidFill>
                  <a:schemeClr val="bg1"/>
                </a:solidFill>
                <a:latin typeface="+mn-lt"/>
                <a:cs typeface="Arial" panose="020B0604020202020204" pitchFamily="34" charset="0"/>
              </a:rPr>
            </a:br>
            <a:br>
              <a:rPr lang="en-US" altLang="en-US" sz="2400" dirty="0">
                <a:solidFill>
                  <a:schemeClr val="bg1"/>
                </a:solidFill>
                <a:latin typeface="+mn-lt"/>
                <a:cs typeface="Arial" panose="020B0604020202020204" pitchFamily="34" charset="0"/>
              </a:rPr>
            </a:br>
            <a:br>
              <a:rPr lang="en-US" altLang="en-US" sz="2400" dirty="0">
                <a:solidFill>
                  <a:schemeClr val="bg1"/>
                </a:solidFill>
                <a:latin typeface="+mn-lt"/>
                <a:cs typeface="Arial" panose="020B0604020202020204" pitchFamily="34" charset="0"/>
              </a:rPr>
            </a:br>
            <a:br>
              <a:rPr lang="en-US" altLang="en-US" sz="2400" dirty="0">
                <a:solidFill>
                  <a:schemeClr val="bg1"/>
                </a:solidFill>
                <a:latin typeface="+mn-lt"/>
                <a:cs typeface="Arial" panose="020B0604020202020204" pitchFamily="34" charset="0"/>
              </a:rPr>
            </a:br>
            <a:endParaRPr lang="en-US" altLang="en-US" sz="2400" dirty="0">
              <a:solidFill>
                <a:schemeClr val="bg1"/>
              </a:solidFill>
              <a:latin typeface="+mn-lt"/>
              <a:cs typeface="Arial" panose="020B0604020202020204" pitchFamily="34" charset="0"/>
            </a:endParaRPr>
          </a:p>
        </p:txBody>
      </p:sp>
      <p:pic>
        <p:nvPicPr>
          <p:cNvPr id="4099" name="Picture 7">
            <a:extLst>
              <a:ext uri="{FF2B5EF4-FFF2-40B4-BE49-F238E27FC236}">
                <a16:creationId xmlns:a16="http://schemas.microsoft.com/office/drawing/2014/main" id="{F0F7A7E7-DF5B-40AF-A626-1BED7D90D0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7794" y="188894"/>
            <a:ext cx="2643013" cy="5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Subtitle 2">
            <a:extLst>
              <a:ext uri="{FF2B5EF4-FFF2-40B4-BE49-F238E27FC236}">
                <a16:creationId xmlns:a16="http://schemas.microsoft.com/office/drawing/2014/main" id="{1A51FD9F-8BDF-4E4D-B83C-235F553C87F7}"/>
              </a:ext>
            </a:extLst>
          </p:cNvPr>
          <p:cNvSpPr>
            <a:spLocks noGrp="1" noChangeArrowheads="1"/>
          </p:cNvSpPr>
          <p:nvPr/>
        </p:nvSpPr>
        <p:spPr bwMode="auto">
          <a:xfrm>
            <a:off x="1524000" y="3330575"/>
            <a:ext cx="91440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n-US" altLang="en-US" sz="2000">
              <a:solidFill>
                <a:srgbClr val="34B0E4"/>
              </a:solidFill>
              <a:latin typeface="FRUTIGER-ROMAN" pitchFamily="2" charset="0"/>
            </a:endParaRPr>
          </a:p>
        </p:txBody>
      </p:sp>
      <p:pic>
        <p:nvPicPr>
          <p:cNvPr id="6" name="Picture 5">
            <a:extLst>
              <a:ext uri="{FF2B5EF4-FFF2-40B4-BE49-F238E27FC236}">
                <a16:creationId xmlns:a16="http://schemas.microsoft.com/office/drawing/2014/main" id="{FE5129E4-B9E4-2D15-1F49-81FC2C6D382F}"/>
              </a:ext>
            </a:extLst>
          </p:cNvPr>
          <p:cNvPicPr>
            <a:picLocks noChangeAspect="1"/>
          </p:cNvPicPr>
          <p:nvPr/>
        </p:nvPicPr>
        <p:blipFill rotWithShape="1">
          <a:blip r:embed="rId5"/>
          <a:srcRect l="6489" t="17529" r="21207" b="5168"/>
          <a:stretch/>
        </p:blipFill>
        <p:spPr>
          <a:xfrm>
            <a:off x="463034" y="2212392"/>
            <a:ext cx="7191214" cy="4324787"/>
          </a:xfrm>
          <a:prstGeom prst="rect">
            <a:avLst/>
          </a:prstGeom>
        </p:spPr>
      </p:pic>
      <p:sp>
        <p:nvSpPr>
          <p:cNvPr id="7" name="TextBox 6">
            <a:extLst>
              <a:ext uri="{FF2B5EF4-FFF2-40B4-BE49-F238E27FC236}">
                <a16:creationId xmlns:a16="http://schemas.microsoft.com/office/drawing/2014/main" id="{5E55FBA2-2369-EC7C-2F32-D07F30BB58F6}"/>
              </a:ext>
            </a:extLst>
          </p:cNvPr>
          <p:cNvSpPr txBox="1"/>
          <p:nvPr/>
        </p:nvSpPr>
        <p:spPr>
          <a:xfrm>
            <a:off x="2148298" y="155078"/>
            <a:ext cx="5917915" cy="461665"/>
          </a:xfrm>
          <a:prstGeom prst="rect">
            <a:avLst/>
          </a:prstGeom>
          <a:solidFill>
            <a:srgbClr val="FFC000"/>
          </a:solidFill>
        </p:spPr>
        <p:txBody>
          <a:bodyPr wrap="square">
            <a:spAutoFit/>
          </a:bodyPr>
          <a:lstStyle/>
          <a:p>
            <a:pPr algn="ctr"/>
            <a:r>
              <a:rPr lang="en-GB" sz="2400" dirty="0"/>
              <a:t>Our programme </a:t>
            </a:r>
          </a:p>
        </p:txBody>
      </p:sp>
      <p:pic>
        <p:nvPicPr>
          <p:cNvPr id="9" name="Picture 8">
            <a:extLst>
              <a:ext uri="{FF2B5EF4-FFF2-40B4-BE49-F238E27FC236}">
                <a16:creationId xmlns:a16="http://schemas.microsoft.com/office/drawing/2014/main" id="{E8B41239-37FB-D7F2-E97F-E58D491745BD}"/>
              </a:ext>
            </a:extLst>
          </p:cNvPr>
          <p:cNvPicPr>
            <a:picLocks noChangeAspect="1"/>
          </p:cNvPicPr>
          <p:nvPr/>
        </p:nvPicPr>
        <p:blipFill rotWithShape="1">
          <a:blip r:embed="rId6"/>
          <a:srcRect l="7754" t="22471" r="59213" b="12510"/>
          <a:stretch/>
        </p:blipFill>
        <p:spPr>
          <a:xfrm>
            <a:off x="8272430" y="2358387"/>
            <a:ext cx="3642526" cy="4032796"/>
          </a:xfrm>
          <a:prstGeom prst="rect">
            <a:avLst/>
          </a:prstGeom>
        </p:spPr>
      </p:pic>
      <p:sp>
        <p:nvSpPr>
          <p:cNvPr id="10" name="Arrow: Down 9">
            <a:extLst>
              <a:ext uri="{FF2B5EF4-FFF2-40B4-BE49-F238E27FC236}">
                <a16:creationId xmlns:a16="http://schemas.microsoft.com/office/drawing/2014/main" id="{5A689DAD-B54B-7FC5-B0E9-7C3F7B0A24CD}"/>
              </a:ext>
            </a:extLst>
          </p:cNvPr>
          <p:cNvSpPr/>
          <p:nvPr/>
        </p:nvSpPr>
        <p:spPr>
          <a:xfrm>
            <a:off x="1661759" y="1633241"/>
            <a:ext cx="412714" cy="573939"/>
          </a:xfrm>
          <a:prstGeom prst="downArrow">
            <a:avLst/>
          </a:prstGeom>
          <a:solidFill>
            <a:srgbClr val="00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3E6E9120-42AC-E1CC-4F97-7DC54D326DA4}"/>
              </a:ext>
            </a:extLst>
          </p:cNvPr>
          <p:cNvSpPr txBox="1"/>
          <p:nvPr/>
        </p:nvSpPr>
        <p:spPr>
          <a:xfrm>
            <a:off x="0" y="758785"/>
            <a:ext cx="11962700" cy="923330"/>
          </a:xfrm>
          <a:prstGeom prst="rect">
            <a:avLst/>
          </a:prstGeom>
          <a:noFill/>
        </p:spPr>
        <p:txBody>
          <a:bodyPr wrap="square">
            <a:spAutoFit/>
          </a:bodyPr>
          <a:lstStyle/>
          <a:p>
            <a:pPr algn="ctr"/>
            <a:r>
              <a:rPr lang="en-GB" sz="1800" b="1" i="0" u="none" strike="noStrike" baseline="0" dirty="0">
                <a:solidFill>
                  <a:srgbClr val="FFFFFF"/>
                </a:solidFill>
                <a:latin typeface="FrutigerLTPro-Bold"/>
              </a:rPr>
              <a:t>Our Children and Young People’s Trauma Informed Care Programme is a collaboration of partners from across our six places within Humber and North Yorkshire. The model aims to build on the existing infrastructure to strengthen pathways and  work collaboratively while testing new models of delivery to improve outcomes</a:t>
            </a:r>
            <a:endParaRPr lang="en-GB" dirty="0"/>
          </a:p>
        </p:txBody>
      </p:sp>
      <p:sp>
        <p:nvSpPr>
          <p:cNvPr id="14" name="Arrow: Down 13">
            <a:extLst>
              <a:ext uri="{FF2B5EF4-FFF2-40B4-BE49-F238E27FC236}">
                <a16:creationId xmlns:a16="http://schemas.microsoft.com/office/drawing/2014/main" id="{25101A21-6265-636B-674C-1BEB3ACECBD4}"/>
              </a:ext>
            </a:extLst>
          </p:cNvPr>
          <p:cNvSpPr/>
          <p:nvPr/>
        </p:nvSpPr>
        <p:spPr>
          <a:xfrm>
            <a:off x="5672105" y="1631412"/>
            <a:ext cx="412714" cy="573939"/>
          </a:xfrm>
          <a:prstGeom prst="downArrow">
            <a:avLst/>
          </a:prstGeom>
          <a:solidFill>
            <a:srgbClr val="00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Down 14">
            <a:extLst>
              <a:ext uri="{FF2B5EF4-FFF2-40B4-BE49-F238E27FC236}">
                <a16:creationId xmlns:a16="http://schemas.microsoft.com/office/drawing/2014/main" id="{CAE5CFCC-90C6-349C-7922-1804FC8E470B}"/>
              </a:ext>
            </a:extLst>
          </p:cNvPr>
          <p:cNvSpPr/>
          <p:nvPr/>
        </p:nvSpPr>
        <p:spPr>
          <a:xfrm>
            <a:off x="10002245" y="1537187"/>
            <a:ext cx="412714" cy="573939"/>
          </a:xfrm>
          <a:prstGeom prst="downArrow">
            <a:avLst/>
          </a:prstGeom>
          <a:solidFill>
            <a:srgbClr val="00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3686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7408</TotalTime>
  <Words>2189</Words>
  <Application>Microsoft Office PowerPoint</Application>
  <PresentationFormat>Widescreen</PresentationFormat>
  <Paragraphs>275</Paragraphs>
  <Slides>18</Slides>
  <Notes>17</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Arial Rounded MT Bold</vt:lpstr>
      <vt:lpstr>AstounderSquaredLCBB</vt:lpstr>
      <vt:lpstr>Calibri</vt:lpstr>
      <vt:lpstr>Calibri Light</vt:lpstr>
      <vt:lpstr>FrutigerLTPro-Bold</vt:lpstr>
      <vt:lpstr>FRUTIGER-ROMAN</vt:lpstr>
      <vt:lpstr>MarkerFelt-Thin</vt:lpstr>
      <vt:lpstr>Wingdings</vt:lpstr>
      <vt:lpstr>Office Theme</vt:lpstr>
      <vt:lpstr>      </vt:lpstr>
      <vt:lpstr>Setting the scene…</vt:lpstr>
      <vt:lpstr>      </vt:lpstr>
      <vt:lpstr>115 Organisations at place supported to improve engagement and co-production  266 Professionals on the network, representing a range of roles, specialisms, services and sectors across all 6 places.     </vt:lpstr>
      <vt:lpstr>      </vt:lpstr>
      <vt:lpstr>      </vt:lpstr>
      <vt:lpstr>     Our pledge We will work collaboratively to ensure that all professionals working across the system with children and young people who have experienced trauma, can be supported to respond appropriately, consistently, and compassionately, so that the support these children and young people receive helps them to thrive.   </vt:lpstr>
      <vt:lpstr>1. Improved prevention and early intervention to help           young people stay healthy and reduce demand on           clinical services 2. Improved/expanded access to Mental Health services           for those who need them 3. Systems Approach to Trauma Informed Care 4. Effective management of risk 5. Improved engagement and co-production with CYP 6. Workforce development.</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 More information about the HNY CYP Trauma Informed Care programme including our annual reports and case studies  can be found here:   https://humberandnorthyorkshire.org.uk/children-and-young-peoples-trauma-informed-care-programme/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Informed Leadership Part 1</dc:title>
  <dc:creator>WINFIELD, Katy (HUMBER TEACHING NHS FOUNDATION TRUST)</dc:creator>
  <cp:lastModifiedBy>HAZEBROEK, Anja (NHS HUMBER AND NORTH YORKSHIRE ICB - 02Y)</cp:lastModifiedBy>
  <cp:revision>66</cp:revision>
  <dcterms:created xsi:type="dcterms:W3CDTF">2023-03-08T10:50:46Z</dcterms:created>
  <dcterms:modified xsi:type="dcterms:W3CDTF">2024-09-03T15:11:02Z</dcterms:modified>
</cp:coreProperties>
</file>