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376" r:id="rId5"/>
    <p:sldId id="377" r:id="rId6"/>
    <p:sldId id="2147476158" r:id="rId7"/>
    <p:sldId id="2147476159" r:id="rId8"/>
    <p:sldId id="256" r:id="rId9"/>
    <p:sldId id="2147476160" r:id="rId10"/>
    <p:sldId id="2147476314" r:id="rId11"/>
    <p:sldId id="2147476298" r:id="rId12"/>
    <p:sldId id="2147476317" r:id="rId13"/>
    <p:sldId id="2147476296" r:id="rId14"/>
    <p:sldId id="2147476300" r:id="rId15"/>
    <p:sldId id="2147476308" r:id="rId16"/>
    <p:sldId id="2147476294" r:id="rId17"/>
    <p:sldId id="2147476246" r:id="rId18"/>
    <p:sldId id="2147476248" r:id="rId19"/>
    <p:sldId id="2147476249" r:id="rId20"/>
    <p:sldId id="2147476124" r:id="rId21"/>
    <p:sldId id="2147476274" r:id="rId22"/>
    <p:sldId id="2147476275" r:id="rId23"/>
    <p:sldId id="2147476276" r:id="rId24"/>
    <p:sldId id="2147476277" r:id="rId25"/>
    <p:sldId id="2147476278" r:id="rId26"/>
    <p:sldId id="2147476179" r:id="rId27"/>
    <p:sldId id="2147476182" r:id="rId28"/>
    <p:sldId id="2147476183" r:id="rId29"/>
    <p:sldId id="27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86B28F-3B94-3DCA-781F-47CA45E9FFC6}" name="O'BRIEN, James (NHS HUMBER AND NORTH YORKSHIRE ICB - 42D)" initials="OJ(HANYI4" userId="S::james.obrien10@nhs.net::e0160518-f70c-4b6e-a029-57972f4fdb4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EF3F2"/>
    <a:srgbClr val="EBBCA7"/>
    <a:srgbClr val="EBECE7"/>
    <a:srgbClr val="F1D7E8"/>
    <a:srgbClr val="D5EB74"/>
    <a:srgbClr val="E2D286"/>
    <a:srgbClr val="D5ECD5"/>
    <a:srgbClr val="FAEFE0"/>
    <a:srgbClr val="EDECED"/>
    <a:srgbClr val="E8F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7D5A66-7897-4126-A0B9-8F191BCF169D}" v="2" dt="2024-12-02T11:58:22.1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444"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FFEY, Shaun (NHS HUMBER AND NORTH YORKSHIRE ICB - 03Q)" userId="75d37470-d346-411a-b141-4ffbc892846b" providerId="ADAL" clId="{0CB368C2-2A12-435F-AB7A-DCC9100ADBE8}"/>
    <pc:docChg chg="modSld">
      <pc:chgData name="BOFFEY, Shaun (NHS HUMBER AND NORTH YORKSHIRE ICB - 03Q)" userId="75d37470-d346-411a-b141-4ffbc892846b" providerId="ADAL" clId="{0CB368C2-2A12-435F-AB7A-DCC9100ADBE8}" dt="2024-12-03T08:27:07.312" v="39" actId="6549"/>
      <pc:docMkLst>
        <pc:docMk/>
      </pc:docMkLst>
      <pc:sldChg chg="modSp mod">
        <pc:chgData name="BOFFEY, Shaun (NHS HUMBER AND NORTH YORKSHIRE ICB - 03Q)" userId="75d37470-d346-411a-b141-4ffbc892846b" providerId="ADAL" clId="{0CB368C2-2A12-435F-AB7A-DCC9100ADBE8}" dt="2024-12-03T08:01:16.330" v="26" actId="20577"/>
        <pc:sldMkLst>
          <pc:docMk/>
          <pc:sldMk cId="0" sldId="376"/>
        </pc:sldMkLst>
        <pc:spChg chg="mod">
          <ac:chgData name="BOFFEY, Shaun (NHS HUMBER AND NORTH YORKSHIRE ICB - 03Q)" userId="75d37470-d346-411a-b141-4ffbc892846b" providerId="ADAL" clId="{0CB368C2-2A12-435F-AB7A-DCC9100ADBE8}" dt="2024-12-03T08:00:27.972" v="4" actId="20577"/>
          <ac:spMkLst>
            <pc:docMk/>
            <pc:sldMk cId="0" sldId="376"/>
            <ac:spMk id="6" creationId="{873439A7-6514-44C0-95FD-717C879BBC50}"/>
          </ac:spMkLst>
        </pc:spChg>
        <pc:spChg chg="mod">
          <ac:chgData name="BOFFEY, Shaun (NHS HUMBER AND NORTH YORKSHIRE ICB - 03Q)" userId="75d37470-d346-411a-b141-4ffbc892846b" providerId="ADAL" clId="{0CB368C2-2A12-435F-AB7A-DCC9100ADBE8}" dt="2024-12-03T08:01:16.330" v="26" actId="20577"/>
          <ac:spMkLst>
            <pc:docMk/>
            <pc:sldMk cId="0" sldId="376"/>
            <ac:spMk id="21" creationId="{D7086F84-4F7B-4848-B324-D54FB856E2BC}"/>
          </ac:spMkLst>
        </pc:spChg>
      </pc:sldChg>
      <pc:sldChg chg="modSp mod">
        <pc:chgData name="BOFFEY, Shaun (NHS HUMBER AND NORTH YORKSHIRE ICB - 03Q)" userId="75d37470-d346-411a-b141-4ffbc892846b" providerId="ADAL" clId="{0CB368C2-2A12-435F-AB7A-DCC9100ADBE8}" dt="2024-12-03T08:15:29.967" v="28" actId="20577"/>
        <pc:sldMkLst>
          <pc:docMk/>
          <pc:sldMk cId="3565483365" sldId="2147476294"/>
        </pc:sldMkLst>
        <pc:spChg chg="mod">
          <ac:chgData name="BOFFEY, Shaun (NHS HUMBER AND NORTH YORKSHIRE ICB - 03Q)" userId="75d37470-d346-411a-b141-4ffbc892846b" providerId="ADAL" clId="{0CB368C2-2A12-435F-AB7A-DCC9100ADBE8}" dt="2024-12-03T08:15:29.967" v="28" actId="20577"/>
          <ac:spMkLst>
            <pc:docMk/>
            <pc:sldMk cId="3565483365" sldId="2147476294"/>
            <ac:spMk id="8" creationId="{4AE3F81A-EEAC-D24B-628D-5F5E97036291}"/>
          </ac:spMkLst>
        </pc:spChg>
      </pc:sldChg>
      <pc:sldChg chg="modSp mod">
        <pc:chgData name="BOFFEY, Shaun (NHS HUMBER AND NORTH YORKSHIRE ICB - 03Q)" userId="75d37470-d346-411a-b141-4ffbc892846b" providerId="ADAL" clId="{0CB368C2-2A12-435F-AB7A-DCC9100ADBE8}" dt="2024-12-03T08:27:07.312" v="39" actId="6549"/>
        <pc:sldMkLst>
          <pc:docMk/>
          <pc:sldMk cId="3074036794" sldId="2147476314"/>
        </pc:sldMkLst>
        <pc:spChg chg="mod">
          <ac:chgData name="BOFFEY, Shaun (NHS HUMBER AND NORTH YORKSHIRE ICB - 03Q)" userId="75d37470-d346-411a-b141-4ffbc892846b" providerId="ADAL" clId="{0CB368C2-2A12-435F-AB7A-DCC9100ADBE8}" dt="2024-12-03T08:27:07.312" v="39" actId="6549"/>
          <ac:spMkLst>
            <pc:docMk/>
            <pc:sldMk cId="3074036794" sldId="2147476314"/>
            <ac:spMk id="8" creationId="{93445CE2-F271-733F-9203-D0C10D82375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6A0CEE-D066-45A8-BD64-CCE69025559E}" type="datetimeFigureOut">
              <a:rPr lang="en-GB" smtClean="0"/>
              <a:t>03/12/2024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830E7C-3053-4BB8-A586-4AA135FE5F0E}" type="slidenum">
              <a:rPr lang="en-GB" smtClean="0"/>
              <a:t>‹#›</a:t>
            </a:fld>
            <a:endParaRPr lang="en-GB"/>
          </a:p>
        </p:txBody>
      </p:sp>
    </p:spTree>
    <p:extLst>
      <p:ext uri="{BB962C8B-B14F-4D97-AF65-F5344CB8AC3E}">
        <p14:creationId xmlns:p14="http://schemas.microsoft.com/office/powerpoint/2010/main" val="378010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a:t>textbox</a:t>
            </a:r>
            <a:endParaRPr/>
          </a:p>
          <a:p>
            <a:r>
              <a:rPr b="0"/>
              <a:t>No alt text provided</a:t>
            </a:r>
            <a:endParaRPr/>
          </a:p>
          <a:p>
            <a:endParaRPr/>
          </a:p>
          <a:p>
            <a:r>
              <a:rPr b="1"/>
              <a:t>image</a:t>
            </a:r>
            <a:endParaRPr/>
          </a:p>
          <a:p>
            <a:r>
              <a:rPr b="0"/>
              <a:t>No alt text provided</a:t>
            </a:r>
            <a:endParaRPr/>
          </a:p>
          <a:p>
            <a:endParaRPr/>
          </a:p>
          <a:p>
            <a:r>
              <a:rPr b="1"/>
              <a:t>image</a:t>
            </a:r>
            <a:endParaRPr/>
          </a:p>
          <a:p>
            <a:r>
              <a:rPr b="0"/>
              <a:t>No alt text provided</a:t>
            </a:r>
            <a:endParaRPr/>
          </a:p>
          <a:p>
            <a:endParaRPr/>
          </a:p>
          <a:p>
            <a:r>
              <a:rPr b="1"/>
              <a:t>shape</a:t>
            </a:r>
            <a:endParaRPr/>
          </a:p>
          <a:p>
            <a:r>
              <a:rPr b="0"/>
              <a:t>No alt text provided</a:t>
            </a:r>
            <a:endParaRPr/>
          </a:p>
          <a:p>
            <a:endParaRPr/>
          </a:p>
          <a:p>
            <a:r>
              <a:rPr b="1"/>
              <a:t>shape</a:t>
            </a:r>
            <a:endParaRPr/>
          </a:p>
          <a:p>
            <a:r>
              <a:rPr b="0"/>
              <a:t>No alt text provided</a:t>
            </a:r>
            <a:endParaRPr/>
          </a:p>
          <a:p>
            <a:endParaRPr/>
          </a:p>
        </p:txBody>
      </p:sp>
    </p:spTree>
    <p:extLst>
      <p:ext uri="{BB962C8B-B14F-4D97-AF65-F5344CB8AC3E}">
        <p14:creationId xmlns:p14="http://schemas.microsoft.com/office/powerpoint/2010/main" val="3248316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Table subject to change depending on what detail is needed.</a:t>
            </a:r>
          </a:p>
          <a:p>
            <a:r>
              <a:rPr lang="en-GB"/>
              <a:t>Consider keeping the original table for this slide and change the table header to the dark blue for consistency.</a:t>
            </a:r>
          </a:p>
        </p:txBody>
      </p:sp>
      <p:sp>
        <p:nvSpPr>
          <p:cNvPr id="4" name="Slide Number Placeholder 3"/>
          <p:cNvSpPr>
            <a:spLocks noGrp="1"/>
          </p:cNvSpPr>
          <p:nvPr>
            <p:ph type="sldNum" sz="quarter" idx="5"/>
          </p:nvPr>
        </p:nvSpPr>
        <p:spPr/>
        <p:txBody>
          <a:bodyPr/>
          <a:lstStyle/>
          <a:p>
            <a:fld id="{D376E706-400C-4AE1-901F-6C969653DF42}" type="slidenum">
              <a:rPr lang="en-GB" smtClean="0"/>
              <a:t>14</a:t>
            </a:fld>
            <a:endParaRPr lang="en-GB"/>
          </a:p>
        </p:txBody>
      </p:sp>
    </p:spTree>
    <p:extLst>
      <p:ext uri="{BB962C8B-B14F-4D97-AF65-F5344CB8AC3E}">
        <p14:creationId xmlns:p14="http://schemas.microsoft.com/office/powerpoint/2010/main" val="1043270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Table subject to change depending on what detail is needed.</a:t>
            </a:r>
          </a:p>
          <a:p>
            <a:r>
              <a:rPr lang="en-GB"/>
              <a:t>Consider keeping the original table for this slide and change the table header to the dark blue for consistency.</a:t>
            </a:r>
          </a:p>
        </p:txBody>
      </p:sp>
      <p:sp>
        <p:nvSpPr>
          <p:cNvPr id="4" name="Slide Number Placeholder 3"/>
          <p:cNvSpPr>
            <a:spLocks noGrp="1"/>
          </p:cNvSpPr>
          <p:nvPr>
            <p:ph type="sldNum" sz="quarter" idx="5"/>
          </p:nvPr>
        </p:nvSpPr>
        <p:spPr/>
        <p:txBody>
          <a:bodyPr/>
          <a:lstStyle/>
          <a:p>
            <a:fld id="{D376E706-400C-4AE1-901F-6C969653DF42}" type="slidenum">
              <a:rPr lang="en-GB" smtClean="0"/>
              <a:t>15</a:t>
            </a:fld>
            <a:endParaRPr lang="en-GB"/>
          </a:p>
        </p:txBody>
      </p:sp>
    </p:spTree>
    <p:extLst>
      <p:ext uri="{BB962C8B-B14F-4D97-AF65-F5344CB8AC3E}">
        <p14:creationId xmlns:p14="http://schemas.microsoft.com/office/powerpoint/2010/main" val="1809470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Table subject to change depending on what detail is needed.</a:t>
            </a:r>
          </a:p>
          <a:p>
            <a:r>
              <a:rPr lang="en-GB"/>
              <a:t>Consider keeping the original table for this slide and change the table header to the dark blue for consistency.</a:t>
            </a:r>
          </a:p>
        </p:txBody>
      </p:sp>
      <p:sp>
        <p:nvSpPr>
          <p:cNvPr id="4" name="Slide Number Placeholder 3"/>
          <p:cNvSpPr>
            <a:spLocks noGrp="1"/>
          </p:cNvSpPr>
          <p:nvPr>
            <p:ph type="sldNum" sz="quarter" idx="5"/>
          </p:nvPr>
        </p:nvSpPr>
        <p:spPr/>
        <p:txBody>
          <a:bodyPr/>
          <a:lstStyle/>
          <a:p>
            <a:fld id="{D376E706-400C-4AE1-901F-6C969653DF42}" type="slidenum">
              <a:rPr lang="en-GB" smtClean="0"/>
              <a:t>16</a:t>
            </a:fld>
            <a:endParaRPr lang="en-GB"/>
          </a:p>
        </p:txBody>
      </p:sp>
    </p:spTree>
    <p:extLst>
      <p:ext uri="{BB962C8B-B14F-4D97-AF65-F5344CB8AC3E}">
        <p14:creationId xmlns:p14="http://schemas.microsoft.com/office/powerpoint/2010/main" val="4263515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a:t>textbox</a:t>
            </a:r>
            <a:endParaRPr/>
          </a:p>
          <a:p>
            <a:r>
              <a:rPr b="0"/>
              <a:t>No alt text provided</a:t>
            </a:r>
            <a:endParaRPr/>
          </a:p>
          <a:p>
            <a:endParaRPr/>
          </a:p>
          <a:p>
            <a:r>
              <a:rPr b="1"/>
              <a:t>image</a:t>
            </a:r>
            <a:endParaRPr/>
          </a:p>
          <a:p>
            <a:r>
              <a:rPr b="0"/>
              <a:t>No alt text provided</a:t>
            </a:r>
            <a:endParaRPr/>
          </a:p>
          <a:p>
            <a:endParaRPr/>
          </a:p>
          <a:p>
            <a:r>
              <a:rPr b="1"/>
              <a:t>image</a:t>
            </a:r>
            <a:endParaRPr/>
          </a:p>
          <a:p>
            <a:r>
              <a:rPr b="0"/>
              <a:t>No alt text provided</a:t>
            </a:r>
            <a:endParaRPr/>
          </a:p>
          <a:p>
            <a:endParaRPr/>
          </a:p>
          <a:p>
            <a:r>
              <a:rPr b="1"/>
              <a:t>shape</a:t>
            </a:r>
            <a:endParaRPr/>
          </a:p>
          <a:p>
            <a:r>
              <a:rPr b="0"/>
              <a:t>No alt text provided</a:t>
            </a:r>
            <a:endParaRPr/>
          </a:p>
          <a:p>
            <a:endParaRPr/>
          </a:p>
          <a:p>
            <a:r>
              <a:rPr b="1"/>
              <a:t>shape</a:t>
            </a:r>
            <a:endParaRPr/>
          </a:p>
          <a:p>
            <a:r>
              <a:rPr b="0"/>
              <a:t>No alt text provided</a:t>
            </a:r>
            <a:endParaRPr/>
          </a:p>
          <a:p>
            <a:endParaRPr/>
          </a:p>
        </p:txBody>
      </p:sp>
    </p:spTree>
    <p:extLst>
      <p:ext uri="{BB962C8B-B14F-4D97-AF65-F5344CB8AC3E}">
        <p14:creationId xmlns:p14="http://schemas.microsoft.com/office/powerpoint/2010/main" val="3987557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2830E7C-3053-4BB8-A586-4AA135FE5F0E}" type="slidenum">
              <a:rPr lang="en-GB" smtClean="0"/>
              <a:t>25</a:t>
            </a:fld>
            <a:endParaRPr lang="en-GB"/>
          </a:p>
        </p:txBody>
      </p:sp>
    </p:spTree>
    <p:extLst>
      <p:ext uri="{BB962C8B-B14F-4D97-AF65-F5344CB8AC3E}">
        <p14:creationId xmlns:p14="http://schemas.microsoft.com/office/powerpoint/2010/main" val="2027397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2830E7C-3053-4BB8-A586-4AA135FE5F0E}" type="slidenum">
              <a:rPr lang="en-GB" smtClean="0"/>
              <a:t>6</a:t>
            </a:fld>
            <a:endParaRPr lang="en-GB"/>
          </a:p>
        </p:txBody>
      </p:sp>
    </p:spTree>
    <p:extLst>
      <p:ext uri="{BB962C8B-B14F-4D97-AF65-F5344CB8AC3E}">
        <p14:creationId xmlns:p14="http://schemas.microsoft.com/office/powerpoint/2010/main" val="1876806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Table subject to change depending on what detail is needed.</a:t>
            </a:r>
          </a:p>
          <a:p>
            <a:r>
              <a:rPr lang="en-GB"/>
              <a:t>Consider keeping the original table for this slide and change the table header to the dark blue for consistency.</a:t>
            </a:r>
          </a:p>
        </p:txBody>
      </p:sp>
      <p:sp>
        <p:nvSpPr>
          <p:cNvPr id="4" name="Slide Number Placeholder 3"/>
          <p:cNvSpPr>
            <a:spLocks noGrp="1"/>
          </p:cNvSpPr>
          <p:nvPr>
            <p:ph type="sldNum" sz="quarter" idx="5"/>
          </p:nvPr>
        </p:nvSpPr>
        <p:spPr/>
        <p:txBody>
          <a:bodyPr/>
          <a:lstStyle/>
          <a:p>
            <a:fld id="{D376E706-400C-4AE1-901F-6C969653DF42}" type="slidenum">
              <a:rPr lang="en-GB" smtClean="0"/>
              <a:t>7</a:t>
            </a:fld>
            <a:endParaRPr lang="en-GB"/>
          </a:p>
        </p:txBody>
      </p:sp>
    </p:spTree>
    <p:extLst>
      <p:ext uri="{BB962C8B-B14F-4D97-AF65-F5344CB8AC3E}">
        <p14:creationId xmlns:p14="http://schemas.microsoft.com/office/powerpoint/2010/main" val="3384554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Table subject to change depending on what detail is needed.</a:t>
            </a:r>
          </a:p>
          <a:p>
            <a:r>
              <a:rPr lang="en-GB"/>
              <a:t>Consider keeping the original table for this slide and change the table header to the dark blue for consistency.</a:t>
            </a:r>
          </a:p>
        </p:txBody>
      </p:sp>
      <p:sp>
        <p:nvSpPr>
          <p:cNvPr id="4" name="Slide Number Placeholder 3"/>
          <p:cNvSpPr>
            <a:spLocks noGrp="1"/>
          </p:cNvSpPr>
          <p:nvPr>
            <p:ph type="sldNum" sz="quarter" idx="5"/>
          </p:nvPr>
        </p:nvSpPr>
        <p:spPr/>
        <p:txBody>
          <a:bodyPr/>
          <a:lstStyle/>
          <a:p>
            <a:fld id="{D376E706-400C-4AE1-901F-6C969653DF42}" type="slidenum">
              <a:rPr lang="en-GB" smtClean="0"/>
              <a:t>8</a:t>
            </a:fld>
            <a:endParaRPr lang="en-GB"/>
          </a:p>
        </p:txBody>
      </p:sp>
    </p:spTree>
    <p:extLst>
      <p:ext uri="{BB962C8B-B14F-4D97-AF65-F5344CB8AC3E}">
        <p14:creationId xmlns:p14="http://schemas.microsoft.com/office/powerpoint/2010/main" val="2696439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Table subject to change depending on what detail is needed.</a:t>
            </a:r>
          </a:p>
          <a:p>
            <a:r>
              <a:rPr lang="en-GB"/>
              <a:t>Consider keeping the original table for this slide and change the table header to the dark blue for consistency.</a:t>
            </a:r>
          </a:p>
        </p:txBody>
      </p:sp>
      <p:sp>
        <p:nvSpPr>
          <p:cNvPr id="4" name="Slide Number Placeholder 3"/>
          <p:cNvSpPr>
            <a:spLocks noGrp="1"/>
          </p:cNvSpPr>
          <p:nvPr>
            <p:ph type="sldNum" sz="quarter" idx="5"/>
          </p:nvPr>
        </p:nvSpPr>
        <p:spPr/>
        <p:txBody>
          <a:bodyPr/>
          <a:lstStyle/>
          <a:p>
            <a:fld id="{D376E706-400C-4AE1-901F-6C969653DF42}" type="slidenum">
              <a:rPr lang="en-GB" smtClean="0"/>
              <a:t>9</a:t>
            </a:fld>
            <a:endParaRPr lang="en-GB"/>
          </a:p>
        </p:txBody>
      </p:sp>
    </p:spTree>
    <p:extLst>
      <p:ext uri="{BB962C8B-B14F-4D97-AF65-F5344CB8AC3E}">
        <p14:creationId xmlns:p14="http://schemas.microsoft.com/office/powerpoint/2010/main" val="3143385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Table subject to change depending on what detail is needed.</a:t>
            </a:r>
          </a:p>
          <a:p>
            <a:r>
              <a:rPr lang="en-GB"/>
              <a:t>Consider keeping the original table for this slide and change the table header to the dark blue for consistency.</a:t>
            </a:r>
          </a:p>
        </p:txBody>
      </p:sp>
      <p:sp>
        <p:nvSpPr>
          <p:cNvPr id="4" name="Slide Number Placeholder 3"/>
          <p:cNvSpPr>
            <a:spLocks noGrp="1"/>
          </p:cNvSpPr>
          <p:nvPr>
            <p:ph type="sldNum" sz="quarter" idx="5"/>
          </p:nvPr>
        </p:nvSpPr>
        <p:spPr/>
        <p:txBody>
          <a:bodyPr/>
          <a:lstStyle/>
          <a:p>
            <a:fld id="{D376E706-400C-4AE1-901F-6C969653DF42}" type="slidenum">
              <a:rPr lang="en-GB" smtClean="0"/>
              <a:t>10</a:t>
            </a:fld>
            <a:endParaRPr lang="en-GB"/>
          </a:p>
        </p:txBody>
      </p:sp>
    </p:spTree>
    <p:extLst>
      <p:ext uri="{BB962C8B-B14F-4D97-AF65-F5344CB8AC3E}">
        <p14:creationId xmlns:p14="http://schemas.microsoft.com/office/powerpoint/2010/main" val="2860986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Table subject to change depending on what detail is needed.</a:t>
            </a:r>
          </a:p>
          <a:p>
            <a:r>
              <a:rPr lang="en-GB"/>
              <a:t>Consider keeping the original table for this slide and change the table header to the dark blue for consistency.</a:t>
            </a:r>
          </a:p>
        </p:txBody>
      </p:sp>
      <p:sp>
        <p:nvSpPr>
          <p:cNvPr id="4" name="Slide Number Placeholder 3"/>
          <p:cNvSpPr>
            <a:spLocks noGrp="1"/>
          </p:cNvSpPr>
          <p:nvPr>
            <p:ph type="sldNum" sz="quarter" idx="5"/>
          </p:nvPr>
        </p:nvSpPr>
        <p:spPr/>
        <p:txBody>
          <a:bodyPr/>
          <a:lstStyle/>
          <a:p>
            <a:fld id="{D376E706-400C-4AE1-901F-6C969653DF42}" type="slidenum">
              <a:rPr lang="en-GB" smtClean="0"/>
              <a:t>11</a:t>
            </a:fld>
            <a:endParaRPr lang="en-GB"/>
          </a:p>
        </p:txBody>
      </p:sp>
    </p:spTree>
    <p:extLst>
      <p:ext uri="{BB962C8B-B14F-4D97-AF65-F5344CB8AC3E}">
        <p14:creationId xmlns:p14="http://schemas.microsoft.com/office/powerpoint/2010/main" val="2317235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Table subject to change depending on what detail is needed.</a:t>
            </a:r>
          </a:p>
          <a:p>
            <a:r>
              <a:rPr lang="en-GB"/>
              <a:t>Consider keeping the original table for this slide and change the table header to the dark blue for consistency.</a:t>
            </a:r>
          </a:p>
        </p:txBody>
      </p:sp>
      <p:sp>
        <p:nvSpPr>
          <p:cNvPr id="4" name="Slide Number Placeholder 3"/>
          <p:cNvSpPr>
            <a:spLocks noGrp="1"/>
          </p:cNvSpPr>
          <p:nvPr>
            <p:ph type="sldNum" sz="quarter" idx="5"/>
          </p:nvPr>
        </p:nvSpPr>
        <p:spPr/>
        <p:txBody>
          <a:bodyPr/>
          <a:lstStyle/>
          <a:p>
            <a:fld id="{D376E706-400C-4AE1-901F-6C969653DF42}" type="slidenum">
              <a:rPr lang="en-GB" smtClean="0"/>
              <a:t>12</a:t>
            </a:fld>
            <a:endParaRPr lang="en-GB"/>
          </a:p>
        </p:txBody>
      </p:sp>
    </p:spTree>
    <p:extLst>
      <p:ext uri="{BB962C8B-B14F-4D97-AF65-F5344CB8AC3E}">
        <p14:creationId xmlns:p14="http://schemas.microsoft.com/office/powerpoint/2010/main" val="1286863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Table subject to change depending on what detail is needed.</a:t>
            </a:r>
          </a:p>
          <a:p>
            <a:r>
              <a:rPr lang="en-GB"/>
              <a:t>Consider keeping the original table for this slide and change the table header to the dark blue for consistency.</a:t>
            </a:r>
          </a:p>
        </p:txBody>
      </p:sp>
      <p:sp>
        <p:nvSpPr>
          <p:cNvPr id="4" name="Slide Number Placeholder 3"/>
          <p:cNvSpPr>
            <a:spLocks noGrp="1"/>
          </p:cNvSpPr>
          <p:nvPr>
            <p:ph type="sldNum" sz="quarter" idx="5"/>
          </p:nvPr>
        </p:nvSpPr>
        <p:spPr/>
        <p:txBody>
          <a:bodyPr/>
          <a:lstStyle/>
          <a:p>
            <a:fld id="{D376E706-400C-4AE1-901F-6C969653DF42}" type="slidenum">
              <a:rPr lang="en-GB" smtClean="0"/>
              <a:t>13</a:t>
            </a:fld>
            <a:endParaRPr lang="en-GB"/>
          </a:p>
        </p:txBody>
      </p:sp>
    </p:spTree>
    <p:extLst>
      <p:ext uri="{BB962C8B-B14F-4D97-AF65-F5344CB8AC3E}">
        <p14:creationId xmlns:p14="http://schemas.microsoft.com/office/powerpoint/2010/main" val="3382775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0FBD9-0A1A-4F06-289D-3EA221A6F0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AF54C21-1CE6-6A56-2138-0B7F5F3342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BE91488-19E7-0C69-ECEB-4CF26F8E1288}"/>
              </a:ext>
            </a:extLst>
          </p:cNvPr>
          <p:cNvSpPr>
            <a:spLocks noGrp="1"/>
          </p:cNvSpPr>
          <p:nvPr>
            <p:ph type="dt" sz="half" idx="10"/>
          </p:nvPr>
        </p:nvSpPr>
        <p:spPr/>
        <p:txBody>
          <a:bodyPr/>
          <a:lstStyle/>
          <a:p>
            <a:fld id="{CE13E7D0-89A0-40C3-923E-4B54BAF1A920}" type="datetimeFigureOut">
              <a:rPr lang="en-GB" smtClean="0"/>
              <a:t>03/12/2024</a:t>
            </a:fld>
            <a:endParaRPr lang="en-GB"/>
          </a:p>
        </p:txBody>
      </p:sp>
      <p:sp>
        <p:nvSpPr>
          <p:cNvPr id="5" name="Footer Placeholder 4">
            <a:extLst>
              <a:ext uri="{FF2B5EF4-FFF2-40B4-BE49-F238E27FC236}">
                <a16:creationId xmlns:a16="http://schemas.microsoft.com/office/drawing/2014/main" id="{776932B7-A346-00DB-1075-BB23A01B43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E7E713-4712-5FB2-0845-CCF31D969FBA}"/>
              </a:ext>
            </a:extLst>
          </p:cNvPr>
          <p:cNvSpPr>
            <a:spLocks noGrp="1"/>
          </p:cNvSpPr>
          <p:nvPr>
            <p:ph type="sldNum" sz="quarter" idx="12"/>
          </p:nvPr>
        </p:nvSpPr>
        <p:spPr/>
        <p:txBody>
          <a:bodyPr/>
          <a:lstStyle/>
          <a:p>
            <a:fld id="{F0102FC5-EA94-4F15-8E63-6B2AD5C839D3}" type="slidenum">
              <a:rPr lang="en-GB" smtClean="0"/>
              <a:t>‹#›</a:t>
            </a:fld>
            <a:endParaRPr lang="en-GB"/>
          </a:p>
        </p:txBody>
      </p:sp>
    </p:spTree>
    <p:extLst>
      <p:ext uri="{BB962C8B-B14F-4D97-AF65-F5344CB8AC3E}">
        <p14:creationId xmlns:p14="http://schemas.microsoft.com/office/powerpoint/2010/main" val="647994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E465F-8892-7B6C-438F-2E6C46168F6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AE3649-0777-1454-B73E-F546AB97AF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0F9866-0217-A19F-8EF7-4896D07BC63C}"/>
              </a:ext>
            </a:extLst>
          </p:cNvPr>
          <p:cNvSpPr>
            <a:spLocks noGrp="1"/>
          </p:cNvSpPr>
          <p:nvPr>
            <p:ph type="dt" sz="half" idx="10"/>
          </p:nvPr>
        </p:nvSpPr>
        <p:spPr/>
        <p:txBody>
          <a:bodyPr/>
          <a:lstStyle/>
          <a:p>
            <a:fld id="{CE13E7D0-89A0-40C3-923E-4B54BAF1A920}" type="datetimeFigureOut">
              <a:rPr lang="en-GB" smtClean="0"/>
              <a:t>03/12/2024</a:t>
            </a:fld>
            <a:endParaRPr lang="en-GB"/>
          </a:p>
        </p:txBody>
      </p:sp>
      <p:sp>
        <p:nvSpPr>
          <p:cNvPr id="5" name="Footer Placeholder 4">
            <a:extLst>
              <a:ext uri="{FF2B5EF4-FFF2-40B4-BE49-F238E27FC236}">
                <a16:creationId xmlns:a16="http://schemas.microsoft.com/office/drawing/2014/main" id="{6F211C3C-7B4A-7CA6-FDD2-B735DE8D70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BD07EC-0DEB-0A87-1657-61FBCF890ECD}"/>
              </a:ext>
            </a:extLst>
          </p:cNvPr>
          <p:cNvSpPr>
            <a:spLocks noGrp="1"/>
          </p:cNvSpPr>
          <p:nvPr>
            <p:ph type="sldNum" sz="quarter" idx="12"/>
          </p:nvPr>
        </p:nvSpPr>
        <p:spPr/>
        <p:txBody>
          <a:bodyPr/>
          <a:lstStyle/>
          <a:p>
            <a:fld id="{F0102FC5-EA94-4F15-8E63-6B2AD5C839D3}" type="slidenum">
              <a:rPr lang="en-GB" smtClean="0"/>
              <a:t>‹#›</a:t>
            </a:fld>
            <a:endParaRPr lang="en-GB"/>
          </a:p>
        </p:txBody>
      </p:sp>
    </p:spTree>
    <p:extLst>
      <p:ext uri="{BB962C8B-B14F-4D97-AF65-F5344CB8AC3E}">
        <p14:creationId xmlns:p14="http://schemas.microsoft.com/office/powerpoint/2010/main" val="2483591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89864C-DA2E-2439-4BB6-E9E0FD77E69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4507A50-29A3-DE69-88EC-EA2DD9B5B2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E9651C-B58C-76DE-0E5C-C50944280D27}"/>
              </a:ext>
            </a:extLst>
          </p:cNvPr>
          <p:cNvSpPr>
            <a:spLocks noGrp="1"/>
          </p:cNvSpPr>
          <p:nvPr>
            <p:ph type="dt" sz="half" idx="10"/>
          </p:nvPr>
        </p:nvSpPr>
        <p:spPr/>
        <p:txBody>
          <a:bodyPr/>
          <a:lstStyle/>
          <a:p>
            <a:fld id="{CE13E7D0-89A0-40C3-923E-4B54BAF1A920}" type="datetimeFigureOut">
              <a:rPr lang="en-GB" smtClean="0"/>
              <a:t>03/12/2024</a:t>
            </a:fld>
            <a:endParaRPr lang="en-GB"/>
          </a:p>
        </p:txBody>
      </p:sp>
      <p:sp>
        <p:nvSpPr>
          <p:cNvPr id="5" name="Footer Placeholder 4">
            <a:extLst>
              <a:ext uri="{FF2B5EF4-FFF2-40B4-BE49-F238E27FC236}">
                <a16:creationId xmlns:a16="http://schemas.microsoft.com/office/drawing/2014/main" id="{C4074450-D6C5-C506-96AC-BB41C90422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A2553E-6E4C-E69E-A285-518AE34E07F4}"/>
              </a:ext>
            </a:extLst>
          </p:cNvPr>
          <p:cNvSpPr>
            <a:spLocks noGrp="1"/>
          </p:cNvSpPr>
          <p:nvPr>
            <p:ph type="sldNum" sz="quarter" idx="12"/>
          </p:nvPr>
        </p:nvSpPr>
        <p:spPr/>
        <p:txBody>
          <a:bodyPr/>
          <a:lstStyle/>
          <a:p>
            <a:fld id="{F0102FC5-EA94-4F15-8E63-6B2AD5C839D3}" type="slidenum">
              <a:rPr lang="en-GB" smtClean="0"/>
              <a:t>‹#›</a:t>
            </a:fld>
            <a:endParaRPr lang="en-GB"/>
          </a:p>
        </p:txBody>
      </p:sp>
    </p:spTree>
    <p:extLst>
      <p:ext uri="{BB962C8B-B14F-4D97-AF65-F5344CB8AC3E}">
        <p14:creationId xmlns:p14="http://schemas.microsoft.com/office/powerpoint/2010/main" val="3658455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6DCA4-2CD3-2367-868F-1B0DFB35019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3CAFA6-AC87-38F6-1BB5-80B023B659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70A372-2BA8-6D22-ED13-4C2676FE8107}"/>
              </a:ext>
            </a:extLst>
          </p:cNvPr>
          <p:cNvSpPr>
            <a:spLocks noGrp="1"/>
          </p:cNvSpPr>
          <p:nvPr>
            <p:ph type="dt" sz="half" idx="10"/>
          </p:nvPr>
        </p:nvSpPr>
        <p:spPr/>
        <p:txBody>
          <a:bodyPr/>
          <a:lstStyle/>
          <a:p>
            <a:fld id="{CE13E7D0-89A0-40C3-923E-4B54BAF1A920}" type="datetimeFigureOut">
              <a:rPr lang="en-GB" smtClean="0"/>
              <a:t>03/12/2024</a:t>
            </a:fld>
            <a:endParaRPr lang="en-GB"/>
          </a:p>
        </p:txBody>
      </p:sp>
      <p:sp>
        <p:nvSpPr>
          <p:cNvPr id="5" name="Footer Placeholder 4">
            <a:extLst>
              <a:ext uri="{FF2B5EF4-FFF2-40B4-BE49-F238E27FC236}">
                <a16:creationId xmlns:a16="http://schemas.microsoft.com/office/drawing/2014/main" id="{42203822-D3F2-D924-C297-9631D14098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51AE27-3166-3244-197D-5D4D3B3AED0E}"/>
              </a:ext>
            </a:extLst>
          </p:cNvPr>
          <p:cNvSpPr>
            <a:spLocks noGrp="1"/>
          </p:cNvSpPr>
          <p:nvPr>
            <p:ph type="sldNum" sz="quarter" idx="12"/>
          </p:nvPr>
        </p:nvSpPr>
        <p:spPr/>
        <p:txBody>
          <a:bodyPr/>
          <a:lstStyle/>
          <a:p>
            <a:fld id="{F0102FC5-EA94-4F15-8E63-6B2AD5C839D3}" type="slidenum">
              <a:rPr lang="en-GB" smtClean="0"/>
              <a:t>‹#›</a:t>
            </a:fld>
            <a:endParaRPr lang="en-GB"/>
          </a:p>
        </p:txBody>
      </p:sp>
    </p:spTree>
    <p:extLst>
      <p:ext uri="{BB962C8B-B14F-4D97-AF65-F5344CB8AC3E}">
        <p14:creationId xmlns:p14="http://schemas.microsoft.com/office/powerpoint/2010/main" val="2210307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E0732-F8BE-56B3-9F23-7BB11AFE3B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FFD72B-3925-DE1A-3F53-5BD3DCEDE0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4D4221-ACB2-71A9-A96D-0AEE668BE415}"/>
              </a:ext>
            </a:extLst>
          </p:cNvPr>
          <p:cNvSpPr>
            <a:spLocks noGrp="1"/>
          </p:cNvSpPr>
          <p:nvPr>
            <p:ph type="dt" sz="half" idx="10"/>
          </p:nvPr>
        </p:nvSpPr>
        <p:spPr/>
        <p:txBody>
          <a:bodyPr/>
          <a:lstStyle/>
          <a:p>
            <a:fld id="{CE13E7D0-89A0-40C3-923E-4B54BAF1A920}" type="datetimeFigureOut">
              <a:rPr lang="en-GB" smtClean="0"/>
              <a:t>03/12/2024</a:t>
            </a:fld>
            <a:endParaRPr lang="en-GB"/>
          </a:p>
        </p:txBody>
      </p:sp>
      <p:sp>
        <p:nvSpPr>
          <p:cNvPr id="5" name="Footer Placeholder 4">
            <a:extLst>
              <a:ext uri="{FF2B5EF4-FFF2-40B4-BE49-F238E27FC236}">
                <a16:creationId xmlns:a16="http://schemas.microsoft.com/office/drawing/2014/main" id="{DCFCDBA8-EA4D-B833-48F7-8D3D668420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F30CA3-8496-84B6-ECDD-FDB56DE41C42}"/>
              </a:ext>
            </a:extLst>
          </p:cNvPr>
          <p:cNvSpPr>
            <a:spLocks noGrp="1"/>
          </p:cNvSpPr>
          <p:nvPr>
            <p:ph type="sldNum" sz="quarter" idx="12"/>
          </p:nvPr>
        </p:nvSpPr>
        <p:spPr/>
        <p:txBody>
          <a:bodyPr/>
          <a:lstStyle/>
          <a:p>
            <a:fld id="{F0102FC5-EA94-4F15-8E63-6B2AD5C839D3}" type="slidenum">
              <a:rPr lang="en-GB" smtClean="0"/>
              <a:t>‹#›</a:t>
            </a:fld>
            <a:endParaRPr lang="en-GB"/>
          </a:p>
        </p:txBody>
      </p:sp>
    </p:spTree>
    <p:extLst>
      <p:ext uri="{BB962C8B-B14F-4D97-AF65-F5344CB8AC3E}">
        <p14:creationId xmlns:p14="http://schemas.microsoft.com/office/powerpoint/2010/main" val="3239085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7FDA8-3BE8-6766-5E84-029B241DAC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A057DA-19A9-AAC4-0F0C-20DFD7BA1B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E428965-6FA3-DE31-135F-C2007F45B1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B9A5040-C552-C824-9B68-96D2CA387C70}"/>
              </a:ext>
            </a:extLst>
          </p:cNvPr>
          <p:cNvSpPr>
            <a:spLocks noGrp="1"/>
          </p:cNvSpPr>
          <p:nvPr>
            <p:ph type="dt" sz="half" idx="10"/>
          </p:nvPr>
        </p:nvSpPr>
        <p:spPr/>
        <p:txBody>
          <a:bodyPr/>
          <a:lstStyle/>
          <a:p>
            <a:fld id="{CE13E7D0-89A0-40C3-923E-4B54BAF1A920}" type="datetimeFigureOut">
              <a:rPr lang="en-GB" smtClean="0"/>
              <a:t>03/12/2024</a:t>
            </a:fld>
            <a:endParaRPr lang="en-GB"/>
          </a:p>
        </p:txBody>
      </p:sp>
      <p:sp>
        <p:nvSpPr>
          <p:cNvPr id="6" name="Footer Placeholder 5">
            <a:extLst>
              <a:ext uri="{FF2B5EF4-FFF2-40B4-BE49-F238E27FC236}">
                <a16:creationId xmlns:a16="http://schemas.microsoft.com/office/drawing/2014/main" id="{E2999487-1BCC-665F-9B47-12DB2125C0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911823-BA41-21D3-DBB8-03CFCAB6B2AF}"/>
              </a:ext>
            </a:extLst>
          </p:cNvPr>
          <p:cNvSpPr>
            <a:spLocks noGrp="1"/>
          </p:cNvSpPr>
          <p:nvPr>
            <p:ph type="sldNum" sz="quarter" idx="12"/>
          </p:nvPr>
        </p:nvSpPr>
        <p:spPr/>
        <p:txBody>
          <a:bodyPr/>
          <a:lstStyle/>
          <a:p>
            <a:fld id="{F0102FC5-EA94-4F15-8E63-6B2AD5C839D3}" type="slidenum">
              <a:rPr lang="en-GB" smtClean="0"/>
              <a:t>‹#›</a:t>
            </a:fld>
            <a:endParaRPr lang="en-GB"/>
          </a:p>
        </p:txBody>
      </p:sp>
    </p:spTree>
    <p:extLst>
      <p:ext uri="{BB962C8B-B14F-4D97-AF65-F5344CB8AC3E}">
        <p14:creationId xmlns:p14="http://schemas.microsoft.com/office/powerpoint/2010/main" val="3523799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3B047-983C-0865-49E0-3DAB3F80D68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FF32E4C-CC74-8557-56CD-6702DD68A6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C43A2A-B299-AE4B-A5D0-5E5BDF0802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2EFEA3E-ED56-DF3D-5006-A99D649095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099FF7-20D8-4FD6-54C6-7FE6E2A4C3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0F39EDB-A522-9323-E6AB-203D7E20D592}"/>
              </a:ext>
            </a:extLst>
          </p:cNvPr>
          <p:cNvSpPr>
            <a:spLocks noGrp="1"/>
          </p:cNvSpPr>
          <p:nvPr>
            <p:ph type="dt" sz="half" idx="10"/>
          </p:nvPr>
        </p:nvSpPr>
        <p:spPr/>
        <p:txBody>
          <a:bodyPr/>
          <a:lstStyle/>
          <a:p>
            <a:fld id="{CE13E7D0-89A0-40C3-923E-4B54BAF1A920}" type="datetimeFigureOut">
              <a:rPr lang="en-GB" smtClean="0"/>
              <a:t>03/12/2024</a:t>
            </a:fld>
            <a:endParaRPr lang="en-GB"/>
          </a:p>
        </p:txBody>
      </p:sp>
      <p:sp>
        <p:nvSpPr>
          <p:cNvPr id="8" name="Footer Placeholder 7">
            <a:extLst>
              <a:ext uri="{FF2B5EF4-FFF2-40B4-BE49-F238E27FC236}">
                <a16:creationId xmlns:a16="http://schemas.microsoft.com/office/drawing/2014/main" id="{326F87E1-8150-E5A9-B7EB-7F2359ABD62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60E2A52-10F5-A1D4-E3A9-251536B70825}"/>
              </a:ext>
            </a:extLst>
          </p:cNvPr>
          <p:cNvSpPr>
            <a:spLocks noGrp="1"/>
          </p:cNvSpPr>
          <p:nvPr>
            <p:ph type="sldNum" sz="quarter" idx="12"/>
          </p:nvPr>
        </p:nvSpPr>
        <p:spPr/>
        <p:txBody>
          <a:bodyPr/>
          <a:lstStyle/>
          <a:p>
            <a:fld id="{F0102FC5-EA94-4F15-8E63-6B2AD5C839D3}" type="slidenum">
              <a:rPr lang="en-GB" smtClean="0"/>
              <a:t>‹#›</a:t>
            </a:fld>
            <a:endParaRPr lang="en-GB"/>
          </a:p>
        </p:txBody>
      </p:sp>
    </p:spTree>
    <p:extLst>
      <p:ext uri="{BB962C8B-B14F-4D97-AF65-F5344CB8AC3E}">
        <p14:creationId xmlns:p14="http://schemas.microsoft.com/office/powerpoint/2010/main" val="403610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E8DAD-6E7A-1158-CB16-57B72235EA0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AC570D8-23DE-286E-4561-14A08F3697C0}"/>
              </a:ext>
            </a:extLst>
          </p:cNvPr>
          <p:cNvSpPr>
            <a:spLocks noGrp="1"/>
          </p:cNvSpPr>
          <p:nvPr>
            <p:ph type="dt" sz="half" idx="10"/>
          </p:nvPr>
        </p:nvSpPr>
        <p:spPr/>
        <p:txBody>
          <a:bodyPr/>
          <a:lstStyle/>
          <a:p>
            <a:fld id="{CE13E7D0-89A0-40C3-923E-4B54BAF1A920}" type="datetimeFigureOut">
              <a:rPr lang="en-GB" smtClean="0"/>
              <a:t>03/12/2024</a:t>
            </a:fld>
            <a:endParaRPr lang="en-GB"/>
          </a:p>
        </p:txBody>
      </p:sp>
      <p:sp>
        <p:nvSpPr>
          <p:cNvPr id="4" name="Footer Placeholder 3">
            <a:extLst>
              <a:ext uri="{FF2B5EF4-FFF2-40B4-BE49-F238E27FC236}">
                <a16:creationId xmlns:a16="http://schemas.microsoft.com/office/drawing/2014/main" id="{30B6945A-8613-6C00-B705-F346F2E0150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A14F058-9840-AD4F-D137-B67987EF3580}"/>
              </a:ext>
            </a:extLst>
          </p:cNvPr>
          <p:cNvSpPr>
            <a:spLocks noGrp="1"/>
          </p:cNvSpPr>
          <p:nvPr>
            <p:ph type="sldNum" sz="quarter" idx="12"/>
          </p:nvPr>
        </p:nvSpPr>
        <p:spPr/>
        <p:txBody>
          <a:bodyPr/>
          <a:lstStyle/>
          <a:p>
            <a:fld id="{F0102FC5-EA94-4F15-8E63-6B2AD5C839D3}" type="slidenum">
              <a:rPr lang="en-GB" smtClean="0"/>
              <a:t>‹#›</a:t>
            </a:fld>
            <a:endParaRPr lang="en-GB"/>
          </a:p>
        </p:txBody>
      </p:sp>
    </p:spTree>
    <p:extLst>
      <p:ext uri="{BB962C8B-B14F-4D97-AF65-F5344CB8AC3E}">
        <p14:creationId xmlns:p14="http://schemas.microsoft.com/office/powerpoint/2010/main" val="339406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D2225B-2A96-FE4E-8053-8683FFBBFC25}"/>
              </a:ext>
            </a:extLst>
          </p:cNvPr>
          <p:cNvSpPr>
            <a:spLocks noGrp="1"/>
          </p:cNvSpPr>
          <p:nvPr>
            <p:ph type="dt" sz="half" idx="10"/>
          </p:nvPr>
        </p:nvSpPr>
        <p:spPr/>
        <p:txBody>
          <a:bodyPr/>
          <a:lstStyle/>
          <a:p>
            <a:fld id="{CE13E7D0-89A0-40C3-923E-4B54BAF1A920}" type="datetimeFigureOut">
              <a:rPr lang="en-GB" smtClean="0"/>
              <a:t>03/12/2024</a:t>
            </a:fld>
            <a:endParaRPr lang="en-GB"/>
          </a:p>
        </p:txBody>
      </p:sp>
      <p:sp>
        <p:nvSpPr>
          <p:cNvPr id="3" name="Footer Placeholder 2">
            <a:extLst>
              <a:ext uri="{FF2B5EF4-FFF2-40B4-BE49-F238E27FC236}">
                <a16:creationId xmlns:a16="http://schemas.microsoft.com/office/drawing/2014/main" id="{C6FE43C7-2291-D1B3-5BE9-B9626BE578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EB9CC36-DBA3-891C-CA70-AEC5015C08C9}"/>
              </a:ext>
            </a:extLst>
          </p:cNvPr>
          <p:cNvSpPr>
            <a:spLocks noGrp="1"/>
          </p:cNvSpPr>
          <p:nvPr>
            <p:ph type="sldNum" sz="quarter" idx="12"/>
          </p:nvPr>
        </p:nvSpPr>
        <p:spPr/>
        <p:txBody>
          <a:bodyPr/>
          <a:lstStyle/>
          <a:p>
            <a:fld id="{F0102FC5-EA94-4F15-8E63-6B2AD5C839D3}" type="slidenum">
              <a:rPr lang="en-GB" smtClean="0"/>
              <a:t>‹#›</a:t>
            </a:fld>
            <a:endParaRPr lang="en-GB"/>
          </a:p>
        </p:txBody>
      </p:sp>
    </p:spTree>
    <p:extLst>
      <p:ext uri="{BB962C8B-B14F-4D97-AF65-F5344CB8AC3E}">
        <p14:creationId xmlns:p14="http://schemas.microsoft.com/office/powerpoint/2010/main" val="2960404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DB46D-55B8-D0E2-B0A8-384BE82ECA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BB08B1E-1EED-C8A8-1434-910C30064B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D30FA57-8BCD-5C64-B649-26AB7E8B74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128159-1F61-7502-79A1-330DA259D26C}"/>
              </a:ext>
            </a:extLst>
          </p:cNvPr>
          <p:cNvSpPr>
            <a:spLocks noGrp="1"/>
          </p:cNvSpPr>
          <p:nvPr>
            <p:ph type="dt" sz="half" idx="10"/>
          </p:nvPr>
        </p:nvSpPr>
        <p:spPr/>
        <p:txBody>
          <a:bodyPr/>
          <a:lstStyle/>
          <a:p>
            <a:fld id="{CE13E7D0-89A0-40C3-923E-4B54BAF1A920}" type="datetimeFigureOut">
              <a:rPr lang="en-GB" smtClean="0"/>
              <a:t>03/12/2024</a:t>
            </a:fld>
            <a:endParaRPr lang="en-GB"/>
          </a:p>
        </p:txBody>
      </p:sp>
      <p:sp>
        <p:nvSpPr>
          <p:cNvPr id="6" name="Footer Placeholder 5">
            <a:extLst>
              <a:ext uri="{FF2B5EF4-FFF2-40B4-BE49-F238E27FC236}">
                <a16:creationId xmlns:a16="http://schemas.microsoft.com/office/drawing/2014/main" id="{EA64F3F4-FA8E-3A42-9996-1CF4B9904C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E76E84-76D2-D4CE-0B3D-6D40CE8C976A}"/>
              </a:ext>
            </a:extLst>
          </p:cNvPr>
          <p:cNvSpPr>
            <a:spLocks noGrp="1"/>
          </p:cNvSpPr>
          <p:nvPr>
            <p:ph type="sldNum" sz="quarter" idx="12"/>
          </p:nvPr>
        </p:nvSpPr>
        <p:spPr/>
        <p:txBody>
          <a:bodyPr/>
          <a:lstStyle/>
          <a:p>
            <a:fld id="{F0102FC5-EA94-4F15-8E63-6B2AD5C839D3}" type="slidenum">
              <a:rPr lang="en-GB" smtClean="0"/>
              <a:t>‹#›</a:t>
            </a:fld>
            <a:endParaRPr lang="en-GB"/>
          </a:p>
        </p:txBody>
      </p:sp>
    </p:spTree>
    <p:extLst>
      <p:ext uri="{BB962C8B-B14F-4D97-AF65-F5344CB8AC3E}">
        <p14:creationId xmlns:p14="http://schemas.microsoft.com/office/powerpoint/2010/main" val="2898560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20F39-0993-2ECB-0440-70BFB26BE8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FEDEA5D-35AA-9D25-790D-04B7C33884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D955FCD-F08E-DE7B-B90D-1BDE11ABAB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80C335-6F11-48B3-7464-3AAF9EAA66A9}"/>
              </a:ext>
            </a:extLst>
          </p:cNvPr>
          <p:cNvSpPr>
            <a:spLocks noGrp="1"/>
          </p:cNvSpPr>
          <p:nvPr>
            <p:ph type="dt" sz="half" idx="10"/>
          </p:nvPr>
        </p:nvSpPr>
        <p:spPr/>
        <p:txBody>
          <a:bodyPr/>
          <a:lstStyle/>
          <a:p>
            <a:fld id="{CE13E7D0-89A0-40C3-923E-4B54BAF1A920}" type="datetimeFigureOut">
              <a:rPr lang="en-GB" smtClean="0"/>
              <a:t>03/12/2024</a:t>
            </a:fld>
            <a:endParaRPr lang="en-GB"/>
          </a:p>
        </p:txBody>
      </p:sp>
      <p:sp>
        <p:nvSpPr>
          <p:cNvPr id="6" name="Footer Placeholder 5">
            <a:extLst>
              <a:ext uri="{FF2B5EF4-FFF2-40B4-BE49-F238E27FC236}">
                <a16:creationId xmlns:a16="http://schemas.microsoft.com/office/drawing/2014/main" id="{CB0BCB9D-864C-B54D-5AA7-DB8CDFB0D1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712E03-0811-66C1-652A-3A4EC4F326C5}"/>
              </a:ext>
            </a:extLst>
          </p:cNvPr>
          <p:cNvSpPr>
            <a:spLocks noGrp="1"/>
          </p:cNvSpPr>
          <p:nvPr>
            <p:ph type="sldNum" sz="quarter" idx="12"/>
          </p:nvPr>
        </p:nvSpPr>
        <p:spPr/>
        <p:txBody>
          <a:bodyPr/>
          <a:lstStyle/>
          <a:p>
            <a:fld id="{F0102FC5-EA94-4F15-8E63-6B2AD5C839D3}" type="slidenum">
              <a:rPr lang="en-GB" smtClean="0"/>
              <a:t>‹#›</a:t>
            </a:fld>
            <a:endParaRPr lang="en-GB"/>
          </a:p>
        </p:txBody>
      </p:sp>
    </p:spTree>
    <p:extLst>
      <p:ext uri="{BB962C8B-B14F-4D97-AF65-F5344CB8AC3E}">
        <p14:creationId xmlns:p14="http://schemas.microsoft.com/office/powerpoint/2010/main" val="384050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A79F7B-72D9-6133-1E88-2960541432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BFE97E-A24A-A77A-597B-E7AD317A3E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EECCF1-4DF4-9BBB-2A1F-71BAA5D1FF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13E7D0-89A0-40C3-923E-4B54BAF1A920}" type="datetimeFigureOut">
              <a:rPr lang="en-GB" smtClean="0"/>
              <a:t>03/12/2024</a:t>
            </a:fld>
            <a:endParaRPr lang="en-GB"/>
          </a:p>
        </p:txBody>
      </p:sp>
      <p:sp>
        <p:nvSpPr>
          <p:cNvPr id="5" name="Footer Placeholder 4">
            <a:extLst>
              <a:ext uri="{FF2B5EF4-FFF2-40B4-BE49-F238E27FC236}">
                <a16:creationId xmlns:a16="http://schemas.microsoft.com/office/drawing/2014/main" id="{7D4D2ABF-09B4-1F10-94D6-C00475467C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209C47B-F08F-37D0-12A0-9A9C38EF48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102FC5-EA94-4F15-8E63-6B2AD5C839D3}" type="slidenum">
              <a:rPr lang="en-GB" smtClean="0"/>
              <a:t>‹#›</a:t>
            </a:fld>
            <a:endParaRPr lang="en-GB"/>
          </a:p>
        </p:txBody>
      </p:sp>
    </p:spTree>
    <p:extLst>
      <p:ext uri="{BB962C8B-B14F-4D97-AF65-F5344CB8AC3E}">
        <p14:creationId xmlns:p14="http://schemas.microsoft.com/office/powerpoint/2010/main" val="3941925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hyperlink" Target="https://hellorayo.co.uk/hits-radio/north-yorkshire/news/north-yorkshire-breast-cance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bbc.co.uk/news/articles/czrm6dd8ye1o" TargetMode="External"/><Relationship Id="rId5" Type="http://schemas.openxmlformats.org/officeDocument/2006/relationships/hyperlink" Target="https://hnycanceralliance.org.uk/you-can-play-humber-and-north-yorkshire-cancer-alliances-giant-snakes-and-ladders-game-this-breast-cancer-awareness-month/" TargetMode="Externa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2350807e-5e91-4803-98a0-4b811a6f375e/?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Content Placeholder 4" descr="Background pattern&#10;&#10;Description automatically generated with medium confidence">
            <a:extLst>
              <a:ext uri="{FF2B5EF4-FFF2-40B4-BE49-F238E27FC236}">
                <a16:creationId xmlns:a16="http://schemas.microsoft.com/office/drawing/2014/main" id="{3F0204CA-5772-40DB-A0EE-1D8FB76D295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175" y="-606"/>
            <a:ext cx="12190413" cy="6856413"/>
          </a:xfrm>
        </p:spPr>
      </p:pic>
      <p:sp>
        <p:nvSpPr>
          <p:cNvPr id="17412" name="Subtitle 2">
            <a:extLst>
              <a:ext uri="{FF2B5EF4-FFF2-40B4-BE49-F238E27FC236}">
                <a16:creationId xmlns:a16="http://schemas.microsoft.com/office/drawing/2014/main" id="{8FFEFEF6-D236-4046-9B03-FEF60506504C}"/>
              </a:ext>
            </a:extLst>
          </p:cNvPr>
          <p:cNvSpPr>
            <a:spLocks noGrp="1" noChangeArrowheads="1"/>
          </p:cNvSpPr>
          <p:nvPr/>
        </p:nvSpPr>
        <p:spPr bwMode="auto">
          <a:xfrm>
            <a:off x="1524000" y="3330575"/>
            <a:ext cx="91440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000" b="0" i="0" u="none" strike="noStrike" kern="1200" cap="none" spc="0" normalizeH="0" baseline="0" noProof="0">
              <a:ln>
                <a:noFill/>
              </a:ln>
              <a:solidFill>
                <a:srgbClr val="34B0E4"/>
              </a:solidFill>
              <a:effectLst/>
              <a:uLnTx/>
              <a:uFillTx/>
              <a:latin typeface="Arial" panose="020B0604020202020204" pitchFamily="34" charset="0"/>
              <a:ea typeface="+mn-ea"/>
              <a:cs typeface="Arial" panose="020B0604020202020204" pitchFamily="34" charset="0"/>
            </a:endParaRPr>
          </a:p>
        </p:txBody>
      </p:sp>
      <p:sp>
        <p:nvSpPr>
          <p:cNvPr id="6" name="Title 1">
            <a:extLst>
              <a:ext uri="{FF2B5EF4-FFF2-40B4-BE49-F238E27FC236}">
                <a16:creationId xmlns:a16="http://schemas.microsoft.com/office/drawing/2014/main" id="{873439A7-6514-44C0-95FD-717C879BBC50}"/>
              </a:ext>
            </a:extLst>
          </p:cNvPr>
          <p:cNvSpPr>
            <a:spLocks noGrp="1"/>
          </p:cNvSpPr>
          <p:nvPr>
            <p:ph type="title"/>
          </p:nvPr>
        </p:nvSpPr>
        <p:spPr>
          <a:xfrm>
            <a:off x="319405" y="2742842"/>
            <a:ext cx="11484610" cy="1325563"/>
          </a:xfrm>
        </p:spPr>
        <p:txBody>
          <a:bodyPr>
            <a:normAutofit fontScale="90000"/>
          </a:bodyPr>
          <a:lstStyle/>
          <a:p>
            <a:r>
              <a:rPr lang="en-GB" dirty="0">
                <a:solidFill>
                  <a:schemeClr val="bg1"/>
                </a:solidFill>
                <a:latin typeface="Arial" panose="020B0604020202020204" pitchFamily="34" charset="0"/>
                <a:cs typeface="Arial" panose="020B0604020202020204" pitchFamily="34" charset="0"/>
              </a:rPr>
              <a:t>ICB – Board </a:t>
            </a:r>
            <a:br>
              <a:rPr lang="en-GB" dirty="0">
                <a:solidFill>
                  <a:schemeClr val="bg1"/>
                </a:solidFill>
                <a:latin typeface="Arial" panose="020B0604020202020204" pitchFamily="34" charset="0"/>
                <a:cs typeface="Arial" panose="020B0604020202020204" pitchFamily="34" charset="0"/>
              </a:rPr>
            </a:br>
            <a:br>
              <a:rPr lang="en-GB" dirty="0">
                <a:solidFill>
                  <a:schemeClr val="bg1"/>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Annual Operating Plan -  Performance Report</a:t>
            </a:r>
          </a:p>
        </p:txBody>
      </p:sp>
      <p:sp>
        <p:nvSpPr>
          <p:cNvPr id="21" name="TextBox 20">
            <a:extLst>
              <a:ext uri="{FF2B5EF4-FFF2-40B4-BE49-F238E27FC236}">
                <a16:creationId xmlns:a16="http://schemas.microsoft.com/office/drawing/2014/main" id="{D7086F84-4F7B-4848-B324-D54FB856E2BC}"/>
              </a:ext>
            </a:extLst>
          </p:cNvPr>
          <p:cNvSpPr txBox="1"/>
          <p:nvPr/>
        </p:nvSpPr>
        <p:spPr>
          <a:xfrm>
            <a:off x="387985" y="4456083"/>
            <a:ext cx="6098796" cy="4001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2000" dirty="0">
                <a:solidFill>
                  <a:schemeClr val="bg1"/>
                </a:solidFill>
                <a:latin typeface="Arial" panose="020B0604020202020204" pitchFamily="34" charset="0"/>
                <a:cs typeface="Arial" panose="020B0604020202020204" pitchFamily="34" charset="0"/>
              </a:rPr>
              <a:t>[Date: 11</a:t>
            </a:r>
            <a:r>
              <a:rPr lang="en-GB" sz="2000" baseline="30000" dirty="0">
                <a:solidFill>
                  <a:schemeClr val="bg1"/>
                </a:solidFill>
                <a:latin typeface="Arial" panose="020B0604020202020204" pitchFamily="34" charset="0"/>
                <a:cs typeface="Arial" panose="020B0604020202020204" pitchFamily="34" charset="0"/>
              </a:rPr>
              <a:t>th</a:t>
            </a:r>
            <a:r>
              <a:rPr lang="en-GB" sz="2000" dirty="0">
                <a:solidFill>
                  <a:schemeClr val="bg1"/>
                </a:solidFill>
                <a:latin typeface="Arial" panose="020B0604020202020204" pitchFamily="34" charset="0"/>
                <a:cs typeface="Arial" panose="020B0604020202020204" pitchFamily="34" charset="0"/>
              </a:rPr>
              <a:t> December 2024</a:t>
            </a:r>
            <a:r>
              <a:rPr kumimoji="0" lang="en-GB" sz="2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t>
            </a:r>
            <a:endParaRPr kumimoji="0" lang="en-GB" sz="10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endParaRPr>
          </a:p>
        </p:txBody>
      </p:sp>
      <p:pic>
        <p:nvPicPr>
          <p:cNvPr id="2" name="Picture 7">
            <a:extLst>
              <a:ext uri="{FF2B5EF4-FFF2-40B4-BE49-F238E27FC236}">
                <a16:creationId xmlns:a16="http://schemas.microsoft.com/office/drawing/2014/main" id="{9B10BA4D-89E6-DF0B-B55C-5E366815D4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1098" y="160338"/>
            <a:ext cx="2373804"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D7E539-3BA9-D8A9-714C-792E5B1F44A3}"/>
              </a:ext>
            </a:extLst>
          </p:cNvPr>
          <p:cNvPicPr>
            <a:picLocks noChangeAspect="1"/>
          </p:cNvPicPr>
          <p:nvPr/>
        </p:nvPicPr>
        <p:blipFill>
          <a:blip r:embed="rId3"/>
          <a:stretch>
            <a:fillRect/>
          </a:stretch>
        </p:blipFill>
        <p:spPr>
          <a:xfrm>
            <a:off x="1" y="-1809"/>
            <a:ext cx="3204516" cy="578654"/>
          </a:xfrm>
          <a:prstGeom prst="rect">
            <a:avLst/>
          </a:prstGeom>
        </p:spPr>
      </p:pic>
      <p:sp>
        <p:nvSpPr>
          <p:cNvPr id="2" name="TextBox 1">
            <a:extLst>
              <a:ext uri="{FF2B5EF4-FFF2-40B4-BE49-F238E27FC236}">
                <a16:creationId xmlns:a16="http://schemas.microsoft.com/office/drawing/2014/main" id="{59F086C6-A6B0-AE41-88B8-CE2D838ED1F3}"/>
              </a:ext>
            </a:extLst>
          </p:cNvPr>
          <p:cNvSpPr txBox="1"/>
          <p:nvPr/>
        </p:nvSpPr>
        <p:spPr>
          <a:xfrm>
            <a:off x="177618" y="663412"/>
            <a:ext cx="5151944" cy="461665"/>
          </a:xfrm>
          <a:prstGeom prst="rect">
            <a:avLst/>
          </a:prstGeom>
          <a:noFill/>
        </p:spPr>
        <p:txBody>
          <a:bodyPr wrap="square" rtlCol="0">
            <a:spAutoFit/>
          </a:bodyPr>
          <a:lstStyle/>
          <a:p>
            <a:pPr algn="ctr"/>
            <a:r>
              <a:rPr lang="en-GB" sz="2400" b="1"/>
              <a:t>Key Indicator: 62 day waits </a:t>
            </a:r>
          </a:p>
        </p:txBody>
      </p:sp>
      <p:sp>
        <p:nvSpPr>
          <p:cNvPr id="12" name="Rectangle 11">
            <a:extLst>
              <a:ext uri="{FF2B5EF4-FFF2-40B4-BE49-F238E27FC236}">
                <a16:creationId xmlns:a16="http://schemas.microsoft.com/office/drawing/2014/main" id="{12261ADA-D4D2-AF61-3652-90301B5A4A0D}"/>
              </a:ext>
            </a:extLst>
          </p:cNvPr>
          <p:cNvSpPr/>
          <p:nvPr/>
        </p:nvSpPr>
        <p:spPr>
          <a:xfrm>
            <a:off x="5423869" y="800484"/>
            <a:ext cx="6600781" cy="5947550"/>
          </a:xfrm>
          <a:prstGeom prst="rect">
            <a:avLst/>
          </a:prstGeom>
          <a:solidFill>
            <a:srgbClr val="FAEFE0"/>
          </a:solidFill>
          <a:ln>
            <a:solidFill>
              <a:srgbClr val="DEEB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9F2EF3CC-A572-1B31-478C-A1395D9E5CA0}"/>
              </a:ext>
            </a:extLst>
          </p:cNvPr>
          <p:cNvSpPr txBox="1"/>
          <p:nvPr/>
        </p:nvSpPr>
        <p:spPr>
          <a:xfrm>
            <a:off x="106498" y="5041721"/>
            <a:ext cx="5223063" cy="1610697"/>
          </a:xfrm>
          <a:prstGeom prst="rect">
            <a:avLst/>
          </a:prstGeom>
          <a:noFill/>
          <a:ln w="19050">
            <a:noFill/>
          </a:ln>
        </p:spPr>
        <p:txBody>
          <a:bodyPr wrap="square" rtlCol="0">
            <a:spAutoFit/>
          </a:bodyPr>
          <a:lstStyle/>
          <a:p>
            <a:pPr>
              <a:spcAft>
                <a:spcPts val="400"/>
              </a:spcAft>
            </a:pPr>
            <a:r>
              <a:rPr lang="en-GB" sz="1150" b="1">
                <a:solidFill>
                  <a:srgbClr val="243774"/>
                </a:solidFill>
                <a:latin typeface="Arial" panose="020B0604020202020204" pitchFamily="34" charset="0"/>
                <a:cs typeface="Arial" panose="020B0604020202020204" pitchFamily="34" charset="0"/>
              </a:rPr>
              <a:t>How does indicator link to long term priorities:</a:t>
            </a:r>
          </a:p>
          <a:p>
            <a:pPr>
              <a:spcAft>
                <a:spcPts val="400"/>
              </a:spcAft>
            </a:pPr>
            <a:r>
              <a:rPr lang="en-GB" sz="1150">
                <a:solidFill>
                  <a:srgbClr val="243774"/>
                </a:solidFill>
                <a:latin typeface="Arial" panose="020B0604020202020204" pitchFamily="34" charset="0"/>
                <a:cs typeface="Arial" panose="020B0604020202020204" pitchFamily="34" charset="0"/>
              </a:rPr>
              <a:t>Quick access to cancer diagnostic and treatment supports all of the ICB strategic ambitions, in particular reducing harm from cancer, and long term improvement in Healthy Life Expectancy.</a:t>
            </a:r>
          </a:p>
          <a:p>
            <a:r>
              <a:rPr lang="en-GB" sz="1150">
                <a:solidFill>
                  <a:srgbClr val="243774"/>
                </a:solidFill>
                <a:latin typeface="Arial" panose="020B0604020202020204" pitchFamily="34" charset="0"/>
                <a:cs typeface="Arial" panose="020B0604020202020204" pitchFamily="34" charset="0"/>
              </a:rPr>
              <a:t>longer waits for treatment can affect cancer outcomes, and overall patient experience of care.  NHSE will be scrutinising performance in this indicator and it forms part of the NHSE Oversight Framework and Tiering process.  Delivery is supported by the Cancer Alliance.</a:t>
            </a:r>
          </a:p>
        </p:txBody>
      </p:sp>
      <p:sp>
        <p:nvSpPr>
          <p:cNvPr id="4" name="TextBox 3">
            <a:extLst>
              <a:ext uri="{FF2B5EF4-FFF2-40B4-BE49-F238E27FC236}">
                <a16:creationId xmlns:a16="http://schemas.microsoft.com/office/drawing/2014/main" id="{3A0AE6EC-EAC8-EAE5-A014-36E0DF55EEA0}"/>
              </a:ext>
            </a:extLst>
          </p:cNvPr>
          <p:cNvSpPr txBox="1"/>
          <p:nvPr/>
        </p:nvSpPr>
        <p:spPr>
          <a:xfrm>
            <a:off x="10122121" y="196480"/>
            <a:ext cx="1351652" cy="523220"/>
          </a:xfrm>
          <a:prstGeom prst="rect">
            <a:avLst/>
          </a:prstGeom>
          <a:noFill/>
        </p:spPr>
        <p:txBody>
          <a:bodyPr wrap="none" rtlCol="0">
            <a:spAutoFit/>
          </a:bodyPr>
          <a:lstStyle/>
          <a:p>
            <a:r>
              <a:rPr lang="en-GB" sz="2800" b="1" dirty="0">
                <a:solidFill>
                  <a:srgbClr val="243774"/>
                </a:solidFill>
                <a:latin typeface="Trebuchet MS" panose="020B0603020202020204" pitchFamily="34" charset="0"/>
              </a:rPr>
              <a:t>Cancer</a:t>
            </a:r>
          </a:p>
        </p:txBody>
      </p:sp>
      <p:grpSp>
        <p:nvGrpSpPr>
          <p:cNvPr id="9" name="Group 8">
            <a:extLst>
              <a:ext uri="{FF2B5EF4-FFF2-40B4-BE49-F238E27FC236}">
                <a16:creationId xmlns:a16="http://schemas.microsoft.com/office/drawing/2014/main" id="{2ADD4B23-59F2-D4D9-48F3-3CB640155821}"/>
              </a:ext>
            </a:extLst>
          </p:cNvPr>
          <p:cNvGrpSpPr/>
          <p:nvPr/>
        </p:nvGrpSpPr>
        <p:grpSpPr>
          <a:xfrm>
            <a:off x="11431451" y="90433"/>
            <a:ext cx="678356" cy="673761"/>
            <a:chOff x="4472197" y="4180408"/>
            <a:chExt cx="678359" cy="673762"/>
          </a:xfrm>
        </p:grpSpPr>
        <p:sp>
          <p:nvSpPr>
            <p:cNvPr id="15" name="Flowchart: Connector 14">
              <a:extLst>
                <a:ext uri="{FF2B5EF4-FFF2-40B4-BE49-F238E27FC236}">
                  <a16:creationId xmlns:a16="http://schemas.microsoft.com/office/drawing/2014/main" id="{CC2EE9E1-E313-E52F-4031-E466DFBE6881}"/>
                </a:ext>
              </a:extLst>
            </p:cNvPr>
            <p:cNvSpPr/>
            <p:nvPr/>
          </p:nvSpPr>
          <p:spPr>
            <a:xfrm>
              <a:off x="4472197" y="4180408"/>
              <a:ext cx="678359" cy="673762"/>
            </a:xfrm>
            <a:prstGeom prst="flowChartConnector">
              <a:avLst/>
            </a:prstGeom>
            <a:solidFill>
              <a:srgbClr val="FAEFE0"/>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 black background with a black square&#10;&#10;Description automatically generated with medium confidence">
              <a:extLst>
                <a:ext uri="{FF2B5EF4-FFF2-40B4-BE49-F238E27FC236}">
                  <a16:creationId xmlns:a16="http://schemas.microsoft.com/office/drawing/2014/main" id="{E180867B-9CF8-EBE8-A014-0BA5E6F80A78}"/>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4555698" y="4266559"/>
              <a:ext cx="511356" cy="511357"/>
            </a:xfrm>
            <a:prstGeom prst="rect">
              <a:avLst/>
            </a:prstGeom>
          </p:spPr>
        </p:pic>
      </p:grpSp>
      <p:sp>
        <p:nvSpPr>
          <p:cNvPr id="5" name="TextBox 4">
            <a:extLst>
              <a:ext uri="{FF2B5EF4-FFF2-40B4-BE49-F238E27FC236}">
                <a16:creationId xmlns:a16="http://schemas.microsoft.com/office/drawing/2014/main" id="{44440248-D623-46DC-97D9-1CA8F1808F7B}"/>
              </a:ext>
            </a:extLst>
          </p:cNvPr>
          <p:cNvSpPr txBox="1"/>
          <p:nvPr/>
        </p:nvSpPr>
        <p:spPr>
          <a:xfrm>
            <a:off x="5436921" y="812655"/>
            <a:ext cx="6501188" cy="5842625"/>
          </a:xfrm>
          <a:prstGeom prst="rect">
            <a:avLst/>
          </a:prstGeom>
          <a:noFill/>
        </p:spPr>
        <p:txBody>
          <a:bodyPr wrap="square" rtlCol="0">
            <a:spAutoFit/>
          </a:bodyPr>
          <a:lstStyle/>
          <a:p>
            <a:pPr>
              <a:spcAft>
                <a:spcPts val="200"/>
              </a:spcAft>
            </a:pPr>
            <a:r>
              <a:rPr lang="en-GB" b="1" dirty="0">
                <a:solidFill>
                  <a:srgbClr val="243774"/>
                </a:solidFill>
                <a:latin typeface="Arial" panose="020B0604020202020204" pitchFamily="34" charset="0"/>
                <a:cs typeface="Arial" panose="020B0604020202020204" pitchFamily="34" charset="0"/>
              </a:rPr>
              <a:t>Cancer Services Escalation Points</a:t>
            </a:r>
          </a:p>
          <a:p>
            <a:pPr eaLnBrk="1" hangingPunct="1">
              <a:spcAft>
                <a:spcPts val="400"/>
              </a:spcAft>
            </a:pPr>
            <a:r>
              <a:rPr lang="en-GB" sz="1200" dirty="0">
                <a:solidFill>
                  <a:srgbClr val="444444"/>
                </a:solidFill>
                <a:latin typeface="Arial" panose="020B0604020202020204" pitchFamily="34" charset="0"/>
                <a:cs typeface="Arial" panose="020B0604020202020204" pitchFamily="34" charset="0"/>
              </a:rPr>
              <a:t>In 2024/25, the priority is to deliver a 70% performance on the </a:t>
            </a:r>
            <a:r>
              <a:rPr lang="en-GB" sz="1200" b="1" dirty="0">
                <a:solidFill>
                  <a:srgbClr val="444444"/>
                </a:solidFill>
                <a:latin typeface="Arial" panose="020B0604020202020204" pitchFamily="34" charset="0"/>
                <a:cs typeface="Arial" panose="020B0604020202020204" pitchFamily="34" charset="0"/>
              </a:rPr>
              <a:t>62-day cancer wait time </a:t>
            </a:r>
            <a:r>
              <a:rPr lang="en-GB" sz="1200" dirty="0">
                <a:solidFill>
                  <a:srgbClr val="444444"/>
                </a:solidFill>
                <a:latin typeface="Arial" panose="020B0604020202020204" pitchFamily="34" charset="0"/>
                <a:cs typeface="Arial" panose="020B0604020202020204" pitchFamily="34" charset="0"/>
              </a:rPr>
              <a:t>target. </a:t>
            </a:r>
            <a:r>
              <a:rPr lang="en-GB" sz="1200" b="1" dirty="0">
                <a:solidFill>
                  <a:srgbClr val="444444"/>
                </a:solidFill>
                <a:latin typeface="Arial" panose="020B0604020202020204" pitchFamily="34" charset="0"/>
                <a:cs typeface="Arial" panose="020B0604020202020204" pitchFamily="34" charset="0"/>
              </a:rPr>
              <a:t>September </a:t>
            </a:r>
            <a:r>
              <a:rPr lang="en-GB" sz="1200" dirty="0">
                <a:solidFill>
                  <a:srgbClr val="444444"/>
                </a:solidFill>
                <a:latin typeface="Arial" panose="020B0604020202020204" pitchFamily="34" charset="0"/>
                <a:cs typeface="Arial" panose="020B0604020202020204" pitchFamily="34" charset="0"/>
              </a:rPr>
              <a:t>performance was </a:t>
            </a:r>
            <a:r>
              <a:rPr lang="en-GB" sz="1200" b="1" dirty="0">
                <a:solidFill>
                  <a:srgbClr val="444444"/>
                </a:solidFill>
                <a:latin typeface="Arial" panose="020B0604020202020204" pitchFamily="34" charset="0"/>
                <a:cs typeface="Arial" panose="020B0604020202020204" pitchFamily="34" charset="0"/>
              </a:rPr>
              <a:t>62.5%</a:t>
            </a:r>
            <a:r>
              <a:rPr lang="en-GB" sz="1200" dirty="0">
                <a:solidFill>
                  <a:srgbClr val="444444"/>
                </a:solidFill>
                <a:latin typeface="Arial" panose="020B0604020202020204" pitchFamily="34" charset="0"/>
                <a:cs typeface="Arial" panose="020B0604020202020204" pitchFamily="34" charset="0"/>
              </a:rPr>
              <a:t> against a plan of </a:t>
            </a:r>
            <a:r>
              <a:rPr lang="en-GB" sz="1200" b="1" dirty="0">
                <a:solidFill>
                  <a:srgbClr val="444444"/>
                </a:solidFill>
                <a:latin typeface="Arial" panose="020B0604020202020204" pitchFamily="34" charset="0"/>
                <a:cs typeface="Arial" panose="020B0604020202020204" pitchFamily="34" charset="0"/>
              </a:rPr>
              <a:t>64.4% and therefore below target. </a:t>
            </a:r>
            <a:r>
              <a:rPr lang="en-GB" sz="1200" dirty="0">
                <a:solidFill>
                  <a:srgbClr val="444444"/>
                </a:solidFill>
                <a:latin typeface="Arial" panose="020B0604020202020204" pitchFamily="34" charset="0"/>
                <a:cs typeface="Arial" panose="020B0604020202020204" pitchFamily="34" charset="0"/>
              </a:rPr>
              <a:t>Performance is showing </a:t>
            </a:r>
            <a:r>
              <a:rPr lang="en-GB" sz="1200" b="1" dirty="0">
                <a:solidFill>
                  <a:srgbClr val="444444"/>
                </a:solidFill>
                <a:latin typeface="Arial" panose="020B0604020202020204" pitchFamily="34" charset="0"/>
                <a:cs typeface="Arial" panose="020B0604020202020204" pitchFamily="34" charset="0"/>
              </a:rPr>
              <a:t>common cause variation of an improving nature </a:t>
            </a:r>
            <a:r>
              <a:rPr lang="en-GB" sz="1200" dirty="0">
                <a:solidFill>
                  <a:srgbClr val="444444"/>
                </a:solidFill>
                <a:latin typeface="Arial" panose="020B0604020202020204" pitchFamily="34" charset="0"/>
                <a:cs typeface="Arial" panose="020B0604020202020204" pitchFamily="34" charset="0"/>
              </a:rPr>
              <a:t>which reflects the significant improvement seen since January 24.  There is however variation in performance.   </a:t>
            </a:r>
          </a:p>
          <a:p>
            <a:pPr eaLnBrk="1" hangingPunct="1">
              <a:spcAft>
                <a:spcPts val="400"/>
              </a:spcAft>
            </a:pPr>
            <a:r>
              <a:rPr lang="en-GB" sz="1200" b="1" dirty="0">
                <a:solidFill>
                  <a:srgbClr val="444444"/>
                </a:solidFill>
                <a:latin typeface="Arial" panose="020B0604020202020204" pitchFamily="34" charset="0"/>
                <a:cs typeface="Arial" panose="020B0604020202020204" pitchFamily="34" charset="0"/>
              </a:rPr>
              <a:t>HDFT (83.6%) and Y&amp;SFT (66.2%) achieved monthly targets and Y&amp;SFT demonstrated special cause variation of an improving nature</a:t>
            </a:r>
            <a:r>
              <a:rPr lang="en-GB" sz="1200" dirty="0">
                <a:solidFill>
                  <a:srgbClr val="444444"/>
                </a:solidFill>
                <a:latin typeface="Arial" panose="020B0604020202020204" pitchFamily="34" charset="0"/>
                <a:cs typeface="Arial" panose="020B0604020202020204" pitchFamily="34" charset="0"/>
              </a:rPr>
              <a:t>.  </a:t>
            </a:r>
            <a:r>
              <a:rPr lang="en-GB" sz="1200" b="1" dirty="0">
                <a:solidFill>
                  <a:srgbClr val="444444"/>
                </a:solidFill>
                <a:latin typeface="Arial" panose="020B0604020202020204" pitchFamily="34" charset="0"/>
                <a:cs typeface="Arial" panose="020B0604020202020204" pitchFamily="34" charset="0"/>
              </a:rPr>
              <a:t>Patients on pathways at NLAG (52.3%) and HUTH (51%)</a:t>
            </a:r>
            <a:r>
              <a:rPr lang="en-GB" sz="1200" dirty="0">
                <a:solidFill>
                  <a:srgbClr val="444444"/>
                </a:solidFill>
                <a:latin typeface="Arial" panose="020B0604020202020204" pitchFamily="34" charset="0"/>
                <a:cs typeface="Arial" panose="020B0604020202020204" pitchFamily="34" charset="0"/>
              </a:rPr>
              <a:t> are more likely to wait over 62 days than those at Y&amp;SFT and HDFT.  </a:t>
            </a:r>
            <a:r>
              <a:rPr lang="en-US" altLang="en-US" sz="1200" dirty="0">
                <a:latin typeface="Arial" panose="020B0604020202020204" pitchFamily="34" charset="0"/>
                <a:cs typeface="Arial" panose="020B0604020202020204" pitchFamily="34" charset="0"/>
              </a:rPr>
              <a:t>The ICB as a whole and HUTH and NLAG as individual providers, are in NHSE Tier 1 category for Cancer.</a:t>
            </a:r>
          </a:p>
          <a:p>
            <a:pPr eaLnBrk="1" hangingPunct="1">
              <a:spcAft>
                <a:spcPts val="400"/>
              </a:spcAft>
            </a:pPr>
            <a:r>
              <a:rPr lang="en-US" altLang="en-US" sz="1400" b="1" u="sng" dirty="0">
                <a:latin typeface="Arial" panose="020B0604020202020204" pitchFamily="34" charset="0"/>
                <a:cs typeface="Arial" panose="020B0604020202020204" pitchFamily="34" charset="0"/>
              </a:rPr>
              <a:t>Key Cancer Alliance Actions in October 24:</a:t>
            </a:r>
          </a:p>
          <a:p>
            <a:r>
              <a:rPr lang="en-GB" sz="1100" b="1" dirty="0">
                <a:latin typeface="Arial" panose="020B0604020202020204" pitchFamily="34" charset="0"/>
                <a:ea typeface="Times New Roman" panose="02020603050405020304" pitchFamily="18" charset="0"/>
                <a:cs typeface="Arial" panose="020B0604020202020204" pitchFamily="34" charset="0"/>
              </a:rPr>
              <a:t>Awareness &amp; Early Diagnosis:</a:t>
            </a:r>
            <a:r>
              <a:rPr lang="en-GB" sz="1100" dirty="0">
                <a:latin typeface="Arial" panose="020B0604020202020204" pitchFamily="34" charset="0"/>
                <a:ea typeface="Times New Roman" panose="02020603050405020304" pitchFamily="18" charset="0"/>
                <a:cs typeface="Arial" panose="020B0604020202020204" pitchFamily="34" charset="0"/>
              </a:rPr>
              <a:t> Liver Surveillance funding for demand modelling agreed at HUTH. Successful awareness sessions attended: Menopause Hull (organised by Emma Hardy MP) and awareness session delivered to attendees.</a:t>
            </a:r>
          </a:p>
          <a:p>
            <a:r>
              <a:rPr lang="en-GB" sz="1100" b="1" dirty="0">
                <a:latin typeface="Arial" panose="020B0604020202020204" pitchFamily="34" charset="0"/>
                <a:ea typeface="Times New Roman" panose="02020603050405020304" pitchFamily="18" charset="0"/>
                <a:cs typeface="Arial" panose="020B0604020202020204" pitchFamily="34" charset="0"/>
              </a:rPr>
              <a:t>Cancer Diagnostics and Innovation: </a:t>
            </a:r>
            <a:r>
              <a:rPr lang="en-GB" sz="1100" dirty="0">
                <a:latin typeface="Arial" panose="020B0604020202020204" pitchFamily="34" charset="0"/>
                <a:cs typeface="Arial" panose="020B0604020202020204" pitchFamily="34" charset="0"/>
              </a:rPr>
              <a:t>Cancer Alliance Lynch Lead confirmed, and alignment of process agreed with clinical leads</a:t>
            </a:r>
          </a:p>
          <a:p>
            <a:r>
              <a:rPr lang="en-GB" sz="1100" b="1" dirty="0">
                <a:effectLst/>
                <a:latin typeface="Arial" panose="020B0604020202020204" pitchFamily="34" charset="0"/>
                <a:ea typeface="Times New Roman" panose="02020603050405020304" pitchFamily="18" charset="0"/>
                <a:cs typeface="Arial" panose="020B0604020202020204" pitchFamily="34" charset="0"/>
              </a:rPr>
              <a:t>Nursing and AHP: </a:t>
            </a:r>
            <a:r>
              <a:rPr lang="en-GB" sz="1100" dirty="0">
                <a:effectLst/>
                <a:latin typeface="Arial" panose="020B0604020202020204" pitchFamily="34" charset="0"/>
                <a:ea typeface="Times New Roman" panose="02020603050405020304" pitchFamily="18" charset="0"/>
                <a:cs typeface="Arial" panose="020B0604020202020204" pitchFamily="34" charset="0"/>
              </a:rPr>
              <a:t>C</a:t>
            </a:r>
            <a:r>
              <a:rPr lang="en-GB" sz="1100" dirty="0">
                <a:latin typeface="Arial" panose="020B0604020202020204" pitchFamily="34" charset="0"/>
                <a:ea typeface="Times New Roman" panose="02020603050405020304" pitchFamily="18" charset="0"/>
                <a:cs typeface="Arial" panose="020B0604020202020204" pitchFamily="34" charset="0"/>
              </a:rPr>
              <a:t>ollaborated with national ACCEND project managers on implementation and delivery. </a:t>
            </a:r>
          </a:p>
          <a:p>
            <a:r>
              <a:rPr lang="en-GB" sz="1100" b="1" dirty="0">
                <a:effectLst/>
                <a:latin typeface="Arial" panose="020B0604020202020204" pitchFamily="34" charset="0"/>
                <a:ea typeface="Times New Roman" panose="02020603050405020304" pitchFamily="18" charset="0"/>
                <a:cs typeface="Arial" panose="020B0604020202020204" pitchFamily="34" charset="0"/>
              </a:rPr>
              <a:t>Comms &amp; Engagement</a:t>
            </a:r>
            <a:r>
              <a:rPr lang="en-GB" sz="1100" b="1" dirty="0">
                <a:latin typeface="Arial" panose="020B0604020202020204" pitchFamily="34" charset="0"/>
                <a:ea typeface="Times New Roman" panose="02020603050405020304" pitchFamily="18" charset="0"/>
                <a:cs typeface="Arial" panose="020B0604020202020204" pitchFamily="34" charset="0"/>
              </a:rPr>
              <a:t>: </a:t>
            </a:r>
            <a:r>
              <a:rPr lang="en-GB" sz="1100" b="1" kern="1200" dirty="0">
                <a:solidFill>
                  <a:schemeClr val="tx1"/>
                </a:solidFill>
                <a:latin typeface="Arial" panose="020B0604020202020204" pitchFamily="34" charset="0"/>
                <a:cs typeface="Arial" panose="020B0604020202020204" pitchFamily="34" charset="0"/>
              </a:rPr>
              <a:t>Breast Cancer Awareness Month: </a:t>
            </a:r>
            <a:r>
              <a:rPr lang="en-GB" sz="1100" b="0" kern="1200" dirty="0">
                <a:solidFill>
                  <a:schemeClr val="tx1"/>
                </a:solidFill>
                <a:latin typeface="Arial" panose="020B0604020202020204" pitchFamily="34" charset="0"/>
                <a:cs typeface="Arial" panose="020B0604020202020204" pitchFamily="34" charset="0"/>
                <a:hlinkClick r:id="rId5"/>
              </a:rPr>
              <a:t>Campaign</a:t>
            </a:r>
            <a:r>
              <a:rPr lang="en-GB" sz="1100" b="0" kern="1200" dirty="0">
                <a:solidFill>
                  <a:schemeClr val="tx1"/>
                </a:solidFill>
                <a:latin typeface="Arial" panose="020B0604020202020204" pitchFamily="34" charset="0"/>
                <a:cs typeface="Arial" panose="020B0604020202020204" pitchFamily="34" charset="0"/>
              </a:rPr>
              <a:t> completed. Media coverage from </a:t>
            </a:r>
            <a:r>
              <a:rPr lang="en-GB" sz="1100" b="0" kern="1200" dirty="0">
                <a:solidFill>
                  <a:schemeClr val="tx1"/>
                </a:solidFill>
                <a:latin typeface="Arial" panose="020B0604020202020204" pitchFamily="34" charset="0"/>
                <a:cs typeface="Arial" panose="020B0604020202020204" pitchFamily="34" charset="0"/>
                <a:hlinkClick r:id="rId6"/>
              </a:rPr>
              <a:t>BBC</a:t>
            </a:r>
            <a:r>
              <a:rPr lang="en-GB" sz="1100" b="0" kern="1200" dirty="0">
                <a:solidFill>
                  <a:schemeClr val="tx1"/>
                </a:solidFill>
                <a:latin typeface="Arial" panose="020B0604020202020204" pitchFamily="34" charset="0"/>
                <a:cs typeface="Arial" panose="020B0604020202020204" pitchFamily="34" charset="0"/>
              </a:rPr>
              <a:t>, ITV, </a:t>
            </a:r>
            <a:r>
              <a:rPr lang="en-GB" sz="1100" b="0" kern="1200" dirty="0">
                <a:solidFill>
                  <a:schemeClr val="tx1"/>
                </a:solidFill>
                <a:latin typeface="Arial" panose="020B0604020202020204" pitchFamily="34" charset="0"/>
                <a:cs typeface="Arial" panose="020B0604020202020204" pitchFamily="34" charset="0"/>
                <a:hlinkClick r:id="rId7"/>
              </a:rPr>
              <a:t>Hits Radio</a:t>
            </a:r>
            <a:r>
              <a:rPr lang="en-GB" sz="1100" b="0" kern="1200" dirty="0">
                <a:solidFill>
                  <a:schemeClr val="tx1"/>
                </a:solidFill>
                <a:latin typeface="Arial" panose="020B0604020202020204" pitchFamily="34" charset="0"/>
                <a:cs typeface="Arial" panose="020B0604020202020204" pitchFamily="34" charset="0"/>
              </a:rPr>
              <a:t> and many other local media outlets. Community engagement events carried out in HNY areas where breast screening is lowest. Two-week </a:t>
            </a:r>
            <a:r>
              <a:rPr lang="en-GB" sz="1100" dirty="0">
                <a:latin typeface="Arial" panose="020B0604020202020204" pitchFamily="34" charset="0"/>
                <a:cs typeface="Arial" panose="020B0604020202020204" pitchFamily="34" charset="0"/>
              </a:rPr>
              <a:t>radio campaign completed (results to follow).</a:t>
            </a:r>
          </a:p>
          <a:p>
            <a:r>
              <a:rPr lang="en-GB" sz="1100" b="1" dirty="0">
                <a:latin typeface="Arial" panose="020B0604020202020204" pitchFamily="34" charset="0"/>
                <a:ea typeface="Times New Roman" panose="02020603050405020304" pitchFamily="18" charset="0"/>
                <a:cs typeface="Arial" panose="020B0604020202020204" pitchFamily="34" charset="0"/>
              </a:rPr>
              <a:t>Health Inequalities: </a:t>
            </a:r>
            <a:r>
              <a:rPr lang="en-GB" sz="1100" dirty="0">
                <a:latin typeface="Arial" panose="020B0604020202020204" pitchFamily="34" charset="0"/>
                <a:cs typeface="Arial" panose="020B0604020202020204" pitchFamily="34" charset="0"/>
              </a:rPr>
              <a:t>Delivered LGBT+ education session to HNY &amp; Provider colleagues. Continued development of Place Cancer HI Plans. </a:t>
            </a:r>
            <a:endParaRPr lang="en-GB" sz="1100" b="1" dirty="0">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lang="en-GB" sz="1100" b="1" dirty="0">
                <a:effectLst/>
                <a:latin typeface="Arial" panose="020B0604020202020204" pitchFamily="34" charset="0"/>
                <a:ea typeface="Times New Roman" panose="02020603050405020304" pitchFamily="18" charset="0"/>
                <a:cs typeface="Arial" panose="020B0604020202020204" pitchFamily="34" charset="0"/>
              </a:rPr>
              <a:t>Lung Health Check</a:t>
            </a:r>
            <a:r>
              <a:rPr lang="en-GB" sz="1100" b="1" dirty="0">
                <a:latin typeface="Arial" panose="020B0604020202020204" pitchFamily="34" charset="0"/>
                <a:ea typeface="Times New Roman" panose="02020603050405020304" pitchFamily="18" charset="0"/>
                <a:cs typeface="Arial" panose="020B0604020202020204" pitchFamily="34" charset="0"/>
              </a:rPr>
              <a:t>:</a:t>
            </a:r>
            <a:r>
              <a:rPr lang="en-GB" sz="1100" dirty="0">
                <a:latin typeface="Arial" panose="020B0604020202020204" pitchFamily="34" charset="0"/>
                <a:ea typeface="Times New Roman" panose="02020603050405020304" pitchFamily="18" charset="0"/>
                <a:cs typeface="Arial" panose="020B0604020202020204" pitchFamily="34" charset="0"/>
              </a:rPr>
              <a:t> </a:t>
            </a:r>
            <a:r>
              <a:rPr lang="en-GB" sz="1100" kern="1200" dirty="0">
                <a:solidFill>
                  <a:schemeClr val="tx1"/>
                </a:solidFill>
                <a:latin typeface="Arial" panose="020B0604020202020204" pitchFamily="34" charset="0"/>
                <a:cs typeface="Arial" panose="020B0604020202020204" pitchFamily="34" charset="0"/>
              </a:rPr>
              <a:t>TLHC service launched in North Lincolnshire. York and Scarborough Trust has gained approval of TLHC business case.  </a:t>
            </a:r>
          </a:p>
          <a:p>
            <a:r>
              <a:rPr lang="en-GB" sz="1100" b="1" dirty="0">
                <a:latin typeface="Arial" panose="020B0604020202020204" pitchFamily="34" charset="0"/>
                <a:ea typeface="Times New Roman" panose="02020603050405020304" pitchFamily="18" charset="0"/>
                <a:cs typeface="Arial" panose="020B0604020202020204" pitchFamily="34" charset="0"/>
              </a:rPr>
              <a:t>Non-Surgical Oncology:</a:t>
            </a:r>
            <a:r>
              <a:rPr lang="en-GB" sz="1100" dirty="0">
                <a:latin typeface="Arial" panose="020B0604020202020204" pitchFamily="34" charset="0"/>
                <a:ea typeface="Times New Roman" panose="02020603050405020304" pitchFamily="18" charset="0"/>
                <a:cs typeface="Arial" panose="020B0604020202020204" pitchFamily="34" charset="0"/>
              </a:rPr>
              <a:t> Attended various regional and national capacity and demand with trust colleagues. </a:t>
            </a:r>
          </a:p>
          <a:p>
            <a:r>
              <a:rPr lang="en-GB" sz="1100" b="1" dirty="0">
                <a:effectLst/>
                <a:latin typeface="Arial" panose="020B0604020202020204" pitchFamily="34" charset="0"/>
                <a:ea typeface="Times New Roman" panose="02020603050405020304" pitchFamily="18" charset="0"/>
                <a:cs typeface="Arial" panose="020B0604020202020204" pitchFamily="34" charset="0"/>
              </a:rPr>
              <a:t>Treatment, Pathways and Personalised Care:</a:t>
            </a:r>
            <a:r>
              <a:rPr lang="en-GB" sz="1100" dirty="0">
                <a:effectLst/>
                <a:latin typeface="Arial" panose="020B0604020202020204" pitchFamily="34" charset="0"/>
                <a:ea typeface="Times New Roman" panose="02020603050405020304" pitchFamily="18" charset="0"/>
                <a:cs typeface="Arial" panose="020B0604020202020204" pitchFamily="34" charset="0"/>
              </a:rPr>
              <a:t> </a:t>
            </a:r>
            <a:r>
              <a:rPr lang="en-GB" sz="1100" b="0" i="0" u="none" strike="noStrike" kern="1200" noProof="0" dirty="0">
                <a:solidFill>
                  <a:schemeClr val="tx1"/>
                </a:solidFill>
                <a:latin typeface="Arial" panose="020B0604020202020204" pitchFamily="34" charset="0"/>
                <a:cs typeface="Arial" panose="020B0604020202020204" pitchFamily="34" charset="0"/>
              </a:rPr>
              <a:t>T&amp;F groups formed to progress HNY Urology SOC development. H&amp;N SOC progressing through Trust governance process</a:t>
            </a:r>
            <a:r>
              <a:rPr lang="en-GB" sz="1200" b="0" i="0" u="none" strike="noStrike" kern="1200" noProof="0" dirty="0">
                <a:solidFill>
                  <a:schemeClr val="tx1"/>
                </a:solidFill>
                <a:latin typeface="Arial" panose="020B0604020202020204" pitchFamily="34" charset="0"/>
                <a:cs typeface="Arial" panose="020B0604020202020204" pitchFamily="34" charset="0"/>
              </a:rPr>
              <a:t>.</a:t>
            </a:r>
          </a:p>
        </p:txBody>
      </p:sp>
      <p:pic>
        <p:nvPicPr>
          <p:cNvPr id="8" name="Picture 7">
            <a:extLst>
              <a:ext uri="{FF2B5EF4-FFF2-40B4-BE49-F238E27FC236}">
                <a16:creationId xmlns:a16="http://schemas.microsoft.com/office/drawing/2014/main" id="{6D1276A2-D9EB-C73A-9CF3-34AB271B76AF}"/>
              </a:ext>
            </a:extLst>
          </p:cNvPr>
          <p:cNvPicPr>
            <a:picLocks noChangeAspect="1"/>
          </p:cNvPicPr>
          <p:nvPr/>
        </p:nvPicPr>
        <p:blipFill>
          <a:blip r:embed="rId8"/>
          <a:stretch>
            <a:fillRect/>
          </a:stretch>
        </p:blipFill>
        <p:spPr>
          <a:xfrm>
            <a:off x="460720" y="1211644"/>
            <a:ext cx="4448738" cy="3854104"/>
          </a:xfrm>
          <a:prstGeom prst="rect">
            <a:avLst/>
          </a:prstGeom>
        </p:spPr>
      </p:pic>
    </p:spTree>
    <p:extLst>
      <p:ext uri="{BB962C8B-B14F-4D97-AF65-F5344CB8AC3E}">
        <p14:creationId xmlns:p14="http://schemas.microsoft.com/office/powerpoint/2010/main" val="672298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D7E539-3BA9-D8A9-714C-792E5B1F44A3}"/>
              </a:ext>
            </a:extLst>
          </p:cNvPr>
          <p:cNvPicPr>
            <a:picLocks noChangeAspect="1"/>
          </p:cNvPicPr>
          <p:nvPr/>
        </p:nvPicPr>
        <p:blipFill>
          <a:blip r:embed="rId3"/>
          <a:stretch>
            <a:fillRect/>
          </a:stretch>
        </p:blipFill>
        <p:spPr>
          <a:xfrm>
            <a:off x="1" y="-1809"/>
            <a:ext cx="3204516" cy="578654"/>
          </a:xfrm>
          <a:prstGeom prst="rect">
            <a:avLst/>
          </a:prstGeom>
        </p:spPr>
      </p:pic>
      <p:sp>
        <p:nvSpPr>
          <p:cNvPr id="2" name="TextBox 1">
            <a:extLst>
              <a:ext uri="{FF2B5EF4-FFF2-40B4-BE49-F238E27FC236}">
                <a16:creationId xmlns:a16="http://schemas.microsoft.com/office/drawing/2014/main" id="{59F086C6-A6B0-AE41-88B8-CE2D838ED1F3}"/>
              </a:ext>
            </a:extLst>
          </p:cNvPr>
          <p:cNvSpPr txBox="1"/>
          <p:nvPr/>
        </p:nvSpPr>
        <p:spPr>
          <a:xfrm>
            <a:off x="177618" y="663412"/>
            <a:ext cx="5151944" cy="461665"/>
          </a:xfrm>
          <a:prstGeom prst="rect">
            <a:avLst/>
          </a:prstGeom>
          <a:noFill/>
        </p:spPr>
        <p:txBody>
          <a:bodyPr wrap="square" rtlCol="0">
            <a:spAutoFit/>
          </a:bodyPr>
          <a:lstStyle/>
          <a:p>
            <a:pPr algn="ctr"/>
            <a:r>
              <a:rPr lang="en-GB" sz="2400" b="1"/>
              <a:t>Key Indicator: Booked within 14 days</a:t>
            </a:r>
          </a:p>
        </p:txBody>
      </p:sp>
      <p:sp>
        <p:nvSpPr>
          <p:cNvPr id="12" name="Rectangle 11">
            <a:extLst>
              <a:ext uri="{FF2B5EF4-FFF2-40B4-BE49-F238E27FC236}">
                <a16:creationId xmlns:a16="http://schemas.microsoft.com/office/drawing/2014/main" id="{12261ADA-D4D2-AF61-3652-90301B5A4A0D}"/>
              </a:ext>
            </a:extLst>
          </p:cNvPr>
          <p:cNvSpPr/>
          <p:nvPr/>
        </p:nvSpPr>
        <p:spPr>
          <a:xfrm>
            <a:off x="5393945" y="810796"/>
            <a:ext cx="6600781" cy="5947550"/>
          </a:xfrm>
          <a:prstGeom prst="rect">
            <a:avLst/>
          </a:prstGeom>
          <a:solidFill>
            <a:schemeClr val="accent6">
              <a:lumMod val="20000"/>
              <a:lumOff val="80000"/>
            </a:schemeClr>
          </a:solidFill>
          <a:ln>
            <a:solidFill>
              <a:srgbClr val="DEEB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98412A43-D92F-8738-357F-24CBB1BA14E9}"/>
              </a:ext>
            </a:extLst>
          </p:cNvPr>
          <p:cNvSpPr txBox="1"/>
          <p:nvPr/>
        </p:nvSpPr>
        <p:spPr>
          <a:xfrm>
            <a:off x="5389948" y="838429"/>
            <a:ext cx="6600781" cy="4683333"/>
          </a:xfrm>
          <a:prstGeom prst="rect">
            <a:avLst/>
          </a:prstGeom>
          <a:solidFill>
            <a:srgbClr val="D5ECD5"/>
          </a:solidFill>
        </p:spPr>
        <p:txBody>
          <a:bodyPr wrap="square" rtlCol="0">
            <a:spAutoFit/>
          </a:bodyPr>
          <a:lstStyle/>
          <a:p>
            <a:pPr>
              <a:spcAft>
                <a:spcPts val="600"/>
              </a:spcAft>
            </a:pPr>
            <a:r>
              <a:rPr lang="en-GB" b="1" dirty="0">
                <a:solidFill>
                  <a:srgbClr val="243774"/>
                </a:solidFill>
                <a:latin typeface="Arial" panose="020B0604020202020204" pitchFamily="34" charset="0"/>
                <a:cs typeface="Arial" panose="020B0604020202020204" pitchFamily="34" charset="0"/>
              </a:rPr>
              <a:t>Primary Care Escalation Points</a:t>
            </a:r>
            <a:endParaRPr lang="en-GB" dirty="0">
              <a:solidFill>
                <a:srgbClr val="243774"/>
              </a:solidFill>
              <a:latin typeface="Arial" panose="020B0604020202020204" pitchFamily="34" charset="0"/>
              <a:cs typeface="Arial" panose="020B0604020202020204" pitchFamily="34" charset="0"/>
            </a:endParaRPr>
          </a:p>
          <a:p>
            <a:pPr eaLnBrk="1" hangingPunct="1">
              <a:spcAft>
                <a:spcPts val="400"/>
              </a:spcAft>
            </a:pPr>
            <a:r>
              <a:rPr lang="en-US" altLang="en-US" sz="1200" b="1" dirty="0">
                <a:latin typeface="Arial" panose="020B0604020202020204" pitchFamily="34" charset="0"/>
                <a:cs typeface="Arial" panose="020B0604020202020204" pitchFamily="34" charset="0"/>
              </a:rPr>
              <a:t>HNY September performance has delivered 87.7% against the 85% target </a:t>
            </a:r>
            <a:r>
              <a:rPr lang="en-US" altLang="en-US" sz="1200" dirty="0">
                <a:latin typeface="Arial" panose="020B0604020202020204" pitchFamily="34" charset="0"/>
                <a:cs typeface="Arial" panose="020B0604020202020204" pitchFamily="34" charset="0"/>
              </a:rPr>
              <a:t>for 14 day booking.  Performance has been closer to and just over the upper control limit and demonstrating special cause variation of an improving nature.</a:t>
            </a:r>
            <a:endParaRPr lang="en-US" altLang="en-US" sz="1200" b="1" dirty="0">
              <a:latin typeface="Arial" panose="020B0604020202020204" pitchFamily="34" charset="0"/>
              <a:cs typeface="Arial" panose="020B0604020202020204" pitchFamily="34" charset="0"/>
            </a:endParaRPr>
          </a:p>
          <a:p>
            <a:pPr eaLnBrk="1" hangingPunct="1">
              <a:spcAft>
                <a:spcPts val="400"/>
              </a:spcAft>
            </a:pPr>
            <a:r>
              <a:rPr lang="en-US" altLang="en-US" sz="1200" dirty="0">
                <a:latin typeface="Arial" panose="020B0604020202020204" pitchFamily="34" charset="0"/>
                <a:cs typeface="Arial" panose="020B0604020202020204" pitchFamily="34" charset="0"/>
              </a:rPr>
              <a:t>Performance differs by place; </a:t>
            </a:r>
            <a:r>
              <a:rPr lang="en-US" altLang="en-US" sz="1200" b="1" dirty="0">
                <a:latin typeface="Arial" panose="020B0604020202020204" pitchFamily="34" charset="0"/>
                <a:cs typeface="Arial" panose="020B0604020202020204" pitchFamily="34" charset="0"/>
              </a:rPr>
              <a:t>East Riding 93.6%, </a:t>
            </a:r>
            <a:r>
              <a:rPr lang="en-US" altLang="en-US" sz="1200" dirty="0">
                <a:latin typeface="Arial" panose="020B0604020202020204" pitchFamily="34" charset="0"/>
                <a:cs typeface="Arial" panose="020B0604020202020204" pitchFamily="34" charset="0"/>
              </a:rPr>
              <a:t>Vale of York 90.8%, NE Lincs 90.2%, North Lincs 87.3%, Hull 86.7%, </a:t>
            </a:r>
            <a:r>
              <a:rPr lang="en-US" altLang="en-US" sz="1200" b="1" dirty="0">
                <a:latin typeface="Arial" panose="020B0604020202020204" pitchFamily="34" charset="0"/>
                <a:cs typeface="Arial" panose="020B0604020202020204" pitchFamily="34" charset="0"/>
              </a:rPr>
              <a:t>North Yorks 84.0%. </a:t>
            </a:r>
            <a:r>
              <a:rPr lang="en-US" altLang="en-US" sz="1200" dirty="0">
                <a:latin typeface="Arial" panose="020B0604020202020204" pitchFamily="34" charset="0"/>
                <a:cs typeface="Arial" panose="020B0604020202020204" pitchFamily="34" charset="0"/>
              </a:rPr>
              <a:t>All places delivering the target except North </a:t>
            </a:r>
            <a:r>
              <a:rPr lang="en-US" altLang="en-US" sz="1200" dirty="0" err="1">
                <a:latin typeface="Arial" panose="020B0604020202020204" pitchFamily="34" charset="0"/>
                <a:cs typeface="Arial" panose="020B0604020202020204" pitchFamily="34" charset="0"/>
              </a:rPr>
              <a:t>Yorks.</a:t>
            </a:r>
            <a:r>
              <a:rPr lang="en-US" altLang="en-US" sz="1200" dirty="0">
                <a:latin typeface="Arial" panose="020B0604020202020204" pitchFamily="34" charset="0"/>
                <a:cs typeface="Arial" panose="020B0604020202020204" pitchFamily="34" charset="0"/>
              </a:rPr>
              <a:t>  East Riding and York are driving the HNY improving position.</a:t>
            </a:r>
          </a:p>
          <a:p>
            <a:pPr eaLnBrk="1" hangingPunct="1">
              <a:spcAft>
                <a:spcPts val="400"/>
              </a:spcAft>
            </a:pPr>
            <a:r>
              <a:rPr lang="en-US" altLang="en-US" sz="1200" b="1" dirty="0">
                <a:latin typeface="Arial" panose="020B0604020202020204" pitchFamily="34" charset="0"/>
                <a:cs typeface="Arial" panose="020B0604020202020204" pitchFamily="34" charset="0"/>
              </a:rPr>
              <a:t>Primary care did not meet the September target for appointments delivered. </a:t>
            </a:r>
            <a:r>
              <a:rPr lang="en-US" altLang="en-US" sz="1200" dirty="0">
                <a:latin typeface="Arial" panose="020B0604020202020204" pitchFamily="34" charset="0"/>
                <a:cs typeface="Arial" panose="020B0604020202020204" pitchFamily="34" charset="0"/>
              </a:rPr>
              <a:t> The majority of the last 9 months delivery have all been towards the upper control limit, with the slight seasonal drop in overall appointments in August.  Even though the plan was not met the overall trend is showing special cause variation of an improving nature.  Only North Lincs met the plan for September.</a:t>
            </a:r>
          </a:p>
          <a:p>
            <a:pPr eaLnBrk="1" hangingPunct="1">
              <a:spcAft>
                <a:spcPts val="600"/>
              </a:spcAft>
            </a:pPr>
            <a:r>
              <a:rPr lang="en-US" altLang="en-US" sz="1200" dirty="0">
                <a:latin typeface="Arial" panose="020B0604020202020204" pitchFamily="34" charset="0"/>
                <a:cs typeface="Arial" panose="020B0604020202020204" pitchFamily="34" charset="0"/>
              </a:rPr>
              <a:t>Expectations in the operating plan are to recover </a:t>
            </a:r>
            <a:r>
              <a:rPr lang="en-US" altLang="en-US" sz="1200" b="1" dirty="0">
                <a:latin typeface="Arial" panose="020B0604020202020204" pitchFamily="34" charset="0"/>
                <a:cs typeface="Arial" panose="020B0604020202020204" pitchFamily="34" charset="0"/>
              </a:rPr>
              <a:t>dental levels of provision </a:t>
            </a:r>
            <a:r>
              <a:rPr lang="en-US" altLang="en-US" sz="1200" dirty="0">
                <a:latin typeface="Arial" panose="020B0604020202020204" pitchFamily="34" charset="0"/>
                <a:cs typeface="Arial" panose="020B0604020202020204" pitchFamily="34" charset="0"/>
              </a:rPr>
              <a:t>to pre pandemic levels.  April saw a slight reduction from March but statistically numbers have fluctuated between 70-98% over the last 18 months with </a:t>
            </a:r>
            <a:r>
              <a:rPr lang="en-US" altLang="en-US" sz="1200" b="1" dirty="0">
                <a:latin typeface="Arial" panose="020B0604020202020204" pitchFamily="34" charset="0"/>
                <a:cs typeface="Arial" panose="020B0604020202020204" pitchFamily="34" charset="0"/>
              </a:rPr>
              <a:t>no consistent trend</a:t>
            </a:r>
            <a:r>
              <a:rPr lang="en-US" altLang="en-US" sz="1200" dirty="0">
                <a:latin typeface="Arial" panose="020B0604020202020204" pitchFamily="34" charset="0"/>
                <a:cs typeface="Arial" panose="020B0604020202020204" pitchFamily="34" charset="0"/>
              </a:rPr>
              <a:t>.</a:t>
            </a:r>
          </a:p>
          <a:p>
            <a:pPr>
              <a:spcAft>
                <a:spcPts val="400"/>
              </a:spcAft>
            </a:pPr>
            <a:r>
              <a:rPr lang="en-US" sz="1200" b="1" dirty="0">
                <a:solidFill>
                  <a:srgbClr val="000000"/>
                </a:solidFill>
                <a:latin typeface="Arial" panose="020B0604020202020204" pitchFamily="34" charset="0"/>
                <a:cs typeface="Arial" panose="020B0604020202020204" pitchFamily="34" charset="0"/>
              </a:rPr>
              <a:t>Key Actions</a:t>
            </a:r>
          </a:p>
          <a:p>
            <a:pPr>
              <a:spcAft>
                <a:spcPts val="600"/>
              </a:spcAft>
            </a:pPr>
            <a:r>
              <a:rPr lang="en-GB" sz="1200" dirty="0">
                <a:latin typeface="Arial" panose="020B0604020202020204" pitchFamily="34" charset="0"/>
                <a:cs typeface="Arial" panose="020B0604020202020204" pitchFamily="34" charset="0"/>
              </a:rPr>
              <a:t>The ICB has agreed a mitigation with GP Practices to extend any LES notice periods to 31</a:t>
            </a:r>
            <a:r>
              <a:rPr lang="en-GB" sz="1200" baseline="30000" dirty="0">
                <a:latin typeface="Arial" panose="020B0604020202020204" pitchFamily="34" charset="0"/>
                <a:cs typeface="Arial" panose="020B0604020202020204" pitchFamily="34" charset="0"/>
              </a:rPr>
              <a:t>st</a:t>
            </a:r>
            <a:r>
              <a:rPr lang="en-GB" sz="1200" dirty="0">
                <a:latin typeface="Arial" panose="020B0604020202020204" pitchFamily="34" charset="0"/>
                <a:cs typeface="Arial" panose="020B0604020202020204" pitchFamily="34" charset="0"/>
              </a:rPr>
              <a:t> March 2025 whilst the LES review is completed.  Local intelligence confirms that nationally there has been a drop of in Locum GPs being booked to cover annual leave due to financial pressures of GP Practices which will impact on the number of appointments delivered during that period.</a:t>
            </a:r>
          </a:p>
          <a:p>
            <a:pPr>
              <a:spcAft>
                <a:spcPts val="600"/>
              </a:spcAft>
            </a:pPr>
            <a:r>
              <a:rPr lang="en-GB" sz="1200" dirty="0">
                <a:highlight>
                  <a:srgbClr val="FFFF00"/>
                </a:highlight>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F2EF3CC-A572-1B31-478C-A1395D9E5CA0}"/>
              </a:ext>
            </a:extLst>
          </p:cNvPr>
          <p:cNvSpPr txBox="1"/>
          <p:nvPr/>
        </p:nvSpPr>
        <p:spPr>
          <a:xfrm>
            <a:off x="32184" y="5033815"/>
            <a:ext cx="5339121" cy="1787669"/>
          </a:xfrm>
          <a:prstGeom prst="rect">
            <a:avLst/>
          </a:prstGeom>
          <a:noFill/>
          <a:ln w="19050">
            <a:noFill/>
          </a:ln>
        </p:spPr>
        <p:txBody>
          <a:bodyPr wrap="square" rtlCol="0">
            <a:spAutoFit/>
          </a:bodyPr>
          <a:lstStyle/>
          <a:p>
            <a:pPr>
              <a:spcAft>
                <a:spcPts val="400"/>
              </a:spcAft>
            </a:pPr>
            <a:r>
              <a:rPr lang="en-GB" sz="1150" b="1" dirty="0">
                <a:solidFill>
                  <a:srgbClr val="243774"/>
                </a:solidFill>
                <a:latin typeface="Arial" panose="020B0604020202020204" pitchFamily="34" charset="0"/>
                <a:cs typeface="Arial" panose="020B0604020202020204" pitchFamily="34" charset="0"/>
              </a:rPr>
              <a:t>How does indicator link to long term priorities:</a:t>
            </a:r>
          </a:p>
          <a:p>
            <a:pPr>
              <a:spcAft>
                <a:spcPts val="400"/>
              </a:spcAft>
            </a:pPr>
            <a:r>
              <a:rPr lang="en-GB" sz="1150" dirty="0">
                <a:solidFill>
                  <a:srgbClr val="243774"/>
                </a:solidFill>
                <a:latin typeface="Arial" panose="020B0604020202020204" pitchFamily="34" charset="0"/>
                <a:cs typeface="Arial" panose="020B0604020202020204" pitchFamily="34" charset="0"/>
              </a:rPr>
              <a:t>Primary care is singularly, the most used service in healthcare and is the entry point for many other services.  It is therefore key to all of the ICB strategic ambitions, and long term aims.</a:t>
            </a:r>
          </a:p>
          <a:p>
            <a:r>
              <a:rPr lang="en-GB" sz="1150" dirty="0">
                <a:solidFill>
                  <a:srgbClr val="243774"/>
                </a:solidFill>
                <a:latin typeface="Arial" panose="020B0604020202020204" pitchFamily="34" charset="0"/>
                <a:cs typeface="Arial" panose="020B0604020202020204" pitchFamily="34" charset="0"/>
              </a:rPr>
              <a:t>Actual Inability or perceived inability to access primary care (and dental services) can lead to patients either incorrectly using emergency services, adding pressure there, or reluctance to engage with healthcare at early stages of symptoms. Patient experience and outcome can be affected by these delays which is why improved access to primary care is vital.</a:t>
            </a:r>
          </a:p>
        </p:txBody>
      </p:sp>
      <p:sp>
        <p:nvSpPr>
          <p:cNvPr id="5" name="TextBox 4">
            <a:extLst>
              <a:ext uri="{FF2B5EF4-FFF2-40B4-BE49-F238E27FC236}">
                <a16:creationId xmlns:a16="http://schemas.microsoft.com/office/drawing/2014/main" id="{0EBF77C2-1876-D050-7CA9-299615FA9613}"/>
              </a:ext>
            </a:extLst>
          </p:cNvPr>
          <p:cNvSpPr txBox="1"/>
          <p:nvPr/>
        </p:nvSpPr>
        <p:spPr>
          <a:xfrm>
            <a:off x="9072349" y="190950"/>
            <a:ext cx="2420856" cy="523220"/>
          </a:xfrm>
          <a:prstGeom prst="rect">
            <a:avLst/>
          </a:prstGeom>
          <a:noFill/>
        </p:spPr>
        <p:txBody>
          <a:bodyPr wrap="none" rtlCol="0">
            <a:spAutoFit/>
          </a:bodyPr>
          <a:lstStyle/>
          <a:p>
            <a:r>
              <a:rPr lang="en-GB" sz="2800" b="1" dirty="0">
                <a:solidFill>
                  <a:srgbClr val="243774"/>
                </a:solidFill>
                <a:latin typeface="Arial" panose="020B0604020202020204" pitchFamily="34" charset="0"/>
                <a:cs typeface="Arial" panose="020B0604020202020204" pitchFamily="34" charset="0"/>
              </a:rPr>
              <a:t>Primary Care</a:t>
            </a:r>
          </a:p>
        </p:txBody>
      </p:sp>
      <p:grpSp>
        <p:nvGrpSpPr>
          <p:cNvPr id="6" name="Group 5">
            <a:extLst>
              <a:ext uri="{FF2B5EF4-FFF2-40B4-BE49-F238E27FC236}">
                <a16:creationId xmlns:a16="http://schemas.microsoft.com/office/drawing/2014/main" id="{CEFF3829-2F42-5EEB-118C-CE9D0E907B42}"/>
              </a:ext>
            </a:extLst>
          </p:cNvPr>
          <p:cNvGrpSpPr/>
          <p:nvPr/>
        </p:nvGrpSpPr>
        <p:grpSpPr>
          <a:xfrm>
            <a:off x="11427767" y="89299"/>
            <a:ext cx="678357" cy="652504"/>
            <a:chOff x="7056846" y="2221162"/>
            <a:chExt cx="678359" cy="673762"/>
          </a:xfrm>
        </p:grpSpPr>
        <p:sp>
          <p:nvSpPr>
            <p:cNvPr id="7" name="Flowchart: Connector 6">
              <a:extLst>
                <a:ext uri="{FF2B5EF4-FFF2-40B4-BE49-F238E27FC236}">
                  <a16:creationId xmlns:a16="http://schemas.microsoft.com/office/drawing/2014/main" id="{59A41875-A174-0E98-0470-82F67D5161D9}"/>
                </a:ext>
              </a:extLst>
            </p:cNvPr>
            <p:cNvSpPr/>
            <p:nvPr/>
          </p:nvSpPr>
          <p:spPr>
            <a:xfrm>
              <a:off x="7056846" y="2221162"/>
              <a:ext cx="678359" cy="673762"/>
            </a:xfrm>
            <a:prstGeom prst="flowChartConnector">
              <a:avLst/>
            </a:prstGeom>
            <a:solidFill>
              <a:srgbClr val="D5ECD5"/>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ack background with a black square&#10;&#10;Description automatically generated with medium confidence">
              <a:extLst>
                <a:ext uri="{FF2B5EF4-FFF2-40B4-BE49-F238E27FC236}">
                  <a16:creationId xmlns:a16="http://schemas.microsoft.com/office/drawing/2014/main" id="{7C9BE98E-8F14-52B1-A976-BBCDB988CD8E}"/>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7141393" y="2302364"/>
              <a:ext cx="511356" cy="511357"/>
            </a:xfrm>
            <a:prstGeom prst="rect">
              <a:avLst/>
            </a:prstGeom>
          </p:spPr>
        </p:pic>
      </p:grpSp>
      <p:pic>
        <p:nvPicPr>
          <p:cNvPr id="10" name="Picture 9">
            <a:extLst>
              <a:ext uri="{FF2B5EF4-FFF2-40B4-BE49-F238E27FC236}">
                <a16:creationId xmlns:a16="http://schemas.microsoft.com/office/drawing/2014/main" id="{FEE8FB58-AC18-08D3-2C87-94267D3A7A13}"/>
              </a:ext>
            </a:extLst>
          </p:cNvPr>
          <p:cNvPicPr>
            <a:picLocks noChangeAspect="1"/>
          </p:cNvPicPr>
          <p:nvPr/>
        </p:nvPicPr>
        <p:blipFill>
          <a:blip r:embed="rId5"/>
          <a:stretch>
            <a:fillRect/>
          </a:stretch>
        </p:blipFill>
        <p:spPr>
          <a:xfrm>
            <a:off x="512870" y="1039239"/>
            <a:ext cx="4352093" cy="4036577"/>
          </a:xfrm>
          <a:prstGeom prst="rect">
            <a:avLst/>
          </a:prstGeom>
        </p:spPr>
      </p:pic>
    </p:spTree>
    <p:extLst>
      <p:ext uri="{BB962C8B-B14F-4D97-AF65-F5344CB8AC3E}">
        <p14:creationId xmlns:p14="http://schemas.microsoft.com/office/powerpoint/2010/main" val="3555769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D7E539-3BA9-D8A9-714C-792E5B1F44A3}"/>
              </a:ext>
            </a:extLst>
          </p:cNvPr>
          <p:cNvPicPr>
            <a:picLocks noChangeAspect="1"/>
          </p:cNvPicPr>
          <p:nvPr/>
        </p:nvPicPr>
        <p:blipFill>
          <a:blip r:embed="rId3"/>
          <a:stretch>
            <a:fillRect/>
          </a:stretch>
        </p:blipFill>
        <p:spPr>
          <a:xfrm>
            <a:off x="1" y="-1809"/>
            <a:ext cx="3204516" cy="578654"/>
          </a:xfrm>
          <a:prstGeom prst="rect">
            <a:avLst/>
          </a:prstGeom>
        </p:spPr>
      </p:pic>
      <p:sp>
        <p:nvSpPr>
          <p:cNvPr id="2" name="TextBox 1">
            <a:extLst>
              <a:ext uri="{FF2B5EF4-FFF2-40B4-BE49-F238E27FC236}">
                <a16:creationId xmlns:a16="http://schemas.microsoft.com/office/drawing/2014/main" id="{59F086C6-A6B0-AE41-88B8-CE2D838ED1F3}"/>
              </a:ext>
            </a:extLst>
          </p:cNvPr>
          <p:cNvSpPr txBox="1"/>
          <p:nvPr/>
        </p:nvSpPr>
        <p:spPr>
          <a:xfrm>
            <a:off x="177618" y="663412"/>
            <a:ext cx="5151944" cy="400110"/>
          </a:xfrm>
          <a:prstGeom prst="rect">
            <a:avLst/>
          </a:prstGeom>
          <a:noFill/>
        </p:spPr>
        <p:txBody>
          <a:bodyPr wrap="square" rtlCol="0">
            <a:spAutoFit/>
          </a:bodyPr>
          <a:lstStyle/>
          <a:p>
            <a:pPr algn="ctr"/>
            <a:r>
              <a:rPr lang="en-GB" sz="2000" b="1"/>
              <a:t>Key Indicator: % Hypertension NICE Guidelines </a:t>
            </a:r>
          </a:p>
        </p:txBody>
      </p:sp>
      <p:sp>
        <p:nvSpPr>
          <p:cNvPr id="14" name="TextBox 13">
            <a:extLst>
              <a:ext uri="{FF2B5EF4-FFF2-40B4-BE49-F238E27FC236}">
                <a16:creationId xmlns:a16="http://schemas.microsoft.com/office/drawing/2014/main" id="{98412A43-D92F-8738-357F-24CBB1BA14E9}"/>
              </a:ext>
            </a:extLst>
          </p:cNvPr>
          <p:cNvSpPr txBox="1"/>
          <p:nvPr/>
        </p:nvSpPr>
        <p:spPr>
          <a:xfrm>
            <a:off x="5378866" y="437253"/>
            <a:ext cx="6552344" cy="6440225"/>
          </a:xfrm>
          <a:prstGeom prst="rect">
            <a:avLst/>
          </a:prstGeom>
          <a:solidFill>
            <a:srgbClr val="E2D286"/>
          </a:solidFill>
        </p:spPr>
        <p:txBody>
          <a:bodyPr wrap="square" lIns="91440" tIns="45720" rIns="91440" bIns="45720" rtlCol="0" anchor="t">
            <a:spAutoFit/>
          </a:bodyPr>
          <a:lstStyle/>
          <a:p>
            <a:r>
              <a:rPr lang="en-GB" sz="1400" b="1" dirty="0">
                <a:latin typeface="Arial"/>
                <a:cs typeface="Arial"/>
              </a:rPr>
              <a:t>Prevention Escalation Points</a:t>
            </a:r>
          </a:p>
          <a:p>
            <a:pPr>
              <a:spcAft>
                <a:spcPts val="400"/>
              </a:spcAft>
            </a:pPr>
            <a:r>
              <a:rPr lang="en-GB" sz="1050" b="1" dirty="0">
                <a:latin typeface="Arial"/>
                <a:cs typeface="Arial"/>
              </a:rPr>
              <a:t>October 2024 performance was 74.2% against a target of 80%.  </a:t>
            </a:r>
            <a:r>
              <a:rPr lang="en-GB" sz="1050" dirty="0">
                <a:latin typeface="Arial"/>
                <a:cs typeface="Arial"/>
              </a:rPr>
              <a:t>The performance is showing a common cause variation of no significant change</a:t>
            </a:r>
            <a:r>
              <a:rPr lang="en-US" altLang="en-US" sz="1050" dirty="0">
                <a:latin typeface="Arial"/>
                <a:cs typeface="Arial"/>
              </a:rPr>
              <a:t>.  No place achieved their plan in October and there is a range of delivery from 68.4% in Hull to 78.1% in NE </a:t>
            </a:r>
            <a:r>
              <a:rPr lang="en-US" altLang="en-US" sz="1050" dirty="0" err="1">
                <a:latin typeface="Arial"/>
                <a:cs typeface="Arial"/>
              </a:rPr>
              <a:t>Lincs.</a:t>
            </a:r>
            <a:r>
              <a:rPr lang="en-US" altLang="en-US" sz="1050" dirty="0">
                <a:latin typeface="Arial"/>
                <a:cs typeface="Arial"/>
              </a:rPr>
              <a:t>  The overall performance is within the control range. The volume of patients being treated (numerator) is higher than previous years as is the number of diagnosed patients with </a:t>
            </a:r>
            <a:r>
              <a:rPr lang="en-US" sz="1050" dirty="0">
                <a:latin typeface="Arial"/>
                <a:cs typeface="Arial"/>
              </a:rPr>
              <a:t>hypertension </a:t>
            </a:r>
            <a:r>
              <a:rPr lang="en-US" altLang="en-US" sz="1050" dirty="0">
                <a:latin typeface="Arial"/>
                <a:cs typeface="Arial"/>
              </a:rPr>
              <a:t>(denominator) which has increased at a higher rate and therefore affects the performance.  Increasing diagnosed prevalence of hypertension is a key objective of the CVD </a:t>
            </a:r>
            <a:r>
              <a:rPr lang="en-US" altLang="en-US" sz="1050" dirty="0" err="1">
                <a:latin typeface="Arial"/>
                <a:cs typeface="Arial"/>
              </a:rPr>
              <a:t>programme</a:t>
            </a:r>
            <a:r>
              <a:rPr lang="en-US" altLang="en-US" sz="1050" dirty="0">
                <a:latin typeface="Arial"/>
                <a:cs typeface="Arial"/>
              </a:rPr>
              <a:t> and the metric may be reflecting the success of a number of projects that aim to improve opportunistic testing.</a:t>
            </a:r>
          </a:p>
          <a:p>
            <a:pPr algn="l">
              <a:spcAft>
                <a:spcPts val="400"/>
              </a:spcAft>
            </a:pPr>
            <a:r>
              <a:rPr lang="en-US" altLang="en-US" sz="1050" b="1" dirty="0">
                <a:latin typeface="Arial"/>
                <a:cs typeface="Arial"/>
              </a:rPr>
              <a:t>Key Actions</a:t>
            </a:r>
          </a:p>
          <a:p>
            <a:pPr>
              <a:spcAft>
                <a:spcPts val="400"/>
              </a:spcAft>
            </a:pPr>
            <a:r>
              <a:rPr lang="en-GB" sz="1050" dirty="0">
                <a:effectLst/>
                <a:latin typeface="Arial"/>
                <a:ea typeface="Calibri"/>
                <a:cs typeface="Arial"/>
              </a:rPr>
              <a:t>The ICB continues to work with place teams and system partners to deliver several initiatives that seek to improve the detection and management of hypertension across our population.  There has been a sig</a:t>
            </a:r>
            <a:r>
              <a:rPr lang="en-GB" sz="1050" dirty="0">
                <a:latin typeface="Arial"/>
                <a:ea typeface="Calibri"/>
                <a:cs typeface="Arial"/>
              </a:rPr>
              <a:t>nificant focus on </a:t>
            </a:r>
            <a:r>
              <a:rPr lang="en-GB" sz="1050" dirty="0">
                <a:latin typeface="Arial"/>
                <a:cs typeface="Arial"/>
              </a:rPr>
              <a:t>increasing</a:t>
            </a:r>
            <a:r>
              <a:rPr lang="en-GB" sz="1050" dirty="0">
                <a:latin typeface="Arial"/>
                <a:ea typeface="Calibri"/>
                <a:cs typeface="Arial"/>
              </a:rPr>
              <a:t> opportunistic blood pressure testing capacity across the ICB, including</a:t>
            </a:r>
            <a:r>
              <a:rPr lang="en-GB" sz="1050" dirty="0">
                <a:effectLst/>
                <a:latin typeface="Arial"/>
                <a:ea typeface="Calibri"/>
                <a:cs typeface="Arial"/>
              </a:rPr>
              <a:t>:</a:t>
            </a:r>
          </a:p>
          <a:p>
            <a:pPr marL="171450" indent="-171450" algn="l" rtl="0" fontAlgn="base">
              <a:buFont typeface="Arial" panose="020B0604020202020204" pitchFamily="34" charset="0"/>
              <a:buChar char="•"/>
            </a:pPr>
            <a:r>
              <a:rPr lang="en-GB" sz="1050" dirty="0">
                <a:latin typeface="Arial"/>
                <a:cs typeface="Arial"/>
              </a:rPr>
              <a:t>Increased sign up of new </a:t>
            </a:r>
            <a:r>
              <a:rPr lang="en-GB" sz="1050" dirty="0" err="1">
                <a:latin typeface="Arial"/>
                <a:cs typeface="Arial"/>
              </a:rPr>
              <a:t>optom</a:t>
            </a:r>
            <a:r>
              <a:rPr lang="en-GB" sz="1050" dirty="0">
                <a:latin typeface="Arial"/>
                <a:cs typeface="Arial"/>
              </a:rPr>
              <a:t> and dental practices through extended </a:t>
            </a:r>
            <a:r>
              <a:rPr lang="en-GB" sz="1050" dirty="0" err="1">
                <a:latin typeface="Arial"/>
                <a:cs typeface="Arial"/>
              </a:rPr>
              <a:t>optom</a:t>
            </a:r>
            <a:r>
              <a:rPr lang="en-GB" sz="1050" dirty="0">
                <a:latin typeface="Arial"/>
                <a:cs typeface="Arial"/>
              </a:rPr>
              <a:t> and dental hypertension case finding pilots (focus on communities with high deprivation and improving access in areas of rurality.)</a:t>
            </a:r>
          </a:p>
          <a:p>
            <a:pPr marL="171450" indent="-171450" algn="l" rtl="0" fontAlgn="base">
              <a:buFont typeface="Arial" panose="020B0604020202020204" pitchFamily="34" charset="0"/>
              <a:buChar char="•"/>
            </a:pPr>
            <a:r>
              <a:rPr lang="en-GB" sz="1050" dirty="0">
                <a:latin typeface="Arial"/>
                <a:cs typeface="Arial"/>
              </a:rPr>
              <a:t>Recruitment of Community Pharmacy Engagement Leads across the system to work with GP practices to promote collaborative working regarding hypertension case finding (and Pharmacy First services)</a:t>
            </a:r>
          </a:p>
          <a:p>
            <a:pPr marL="171450" indent="-171450" algn="l" rtl="0" fontAlgn="base">
              <a:buFont typeface="Arial" panose="020B0604020202020204" pitchFamily="34" charset="0"/>
              <a:buChar char="•"/>
            </a:pPr>
            <a:r>
              <a:rPr lang="en-US" sz="1050" dirty="0">
                <a:latin typeface="Arial"/>
                <a:cs typeface="Arial"/>
              </a:rPr>
              <a:t>C</a:t>
            </a:r>
            <a:r>
              <a:rPr lang="en-GB" sz="1050" dirty="0" err="1">
                <a:latin typeface="Arial"/>
                <a:cs typeface="Arial"/>
              </a:rPr>
              <a:t>ontinued</a:t>
            </a:r>
            <a:r>
              <a:rPr lang="en-GB" sz="1050" dirty="0">
                <a:latin typeface="Arial"/>
                <a:cs typeface="Arial"/>
              </a:rPr>
              <a:t> delivery of NHS Health check programme with exploration of opportunities to take a population health management approach. Funding confirmed for Health Check workplace pilots in NY and ER, due for completion March 25. ​</a:t>
            </a:r>
          </a:p>
          <a:p>
            <a:pPr marL="171450" indent="-171450" fontAlgn="base">
              <a:buFont typeface="Arial" panose="020B0604020202020204" pitchFamily="34" charset="0"/>
              <a:buChar char="•"/>
            </a:pPr>
            <a:r>
              <a:rPr lang="en-GB" sz="1050" dirty="0">
                <a:latin typeface="Arial"/>
                <a:cs typeface="Arial"/>
              </a:rPr>
              <a:t>Opportunistic hypertension case finding - implementation HIN led BP Check Train the Trainer Model to partners across the system e.g. LA and VCSE organisations building on MECC approach.  </a:t>
            </a:r>
            <a:r>
              <a:rPr lang="en-GB" sz="1050" dirty="0">
                <a:solidFill>
                  <a:srgbClr val="000000"/>
                </a:solidFill>
                <a:latin typeface="Arial"/>
                <a:ea typeface="Times New Roman" panose="02020603050405020304" pitchFamily="18" charset="0"/>
                <a:cs typeface="Arial"/>
              </a:rPr>
              <a:t>This model is currently been expanded across the ICB and will continue over the coming months</a:t>
            </a:r>
            <a:r>
              <a:rPr lang="en-GB" sz="1050" b="0" dirty="0">
                <a:solidFill>
                  <a:srgbClr val="000000"/>
                </a:solidFill>
                <a:effectLst/>
                <a:latin typeface="Arial"/>
                <a:ea typeface="Times New Roman" panose="02020603050405020304" pitchFamily="18" charset="0"/>
                <a:cs typeface="Arial"/>
              </a:rPr>
              <a:t>. </a:t>
            </a:r>
            <a:endParaRPr lang="en-US" sz="1050" dirty="0">
              <a:latin typeface="Arial"/>
              <a:cs typeface="Arial"/>
            </a:endParaRPr>
          </a:p>
          <a:p>
            <a:pPr marL="171450" lvl="0" indent="-171450">
              <a:buFont typeface="Arial" panose="020B0604020202020204" pitchFamily="34" charset="0"/>
              <a:buChar char="•"/>
              <a:tabLst>
                <a:tab pos="457200" algn="l"/>
              </a:tabLst>
            </a:pPr>
            <a:r>
              <a:rPr lang="en-GB" sz="1050" dirty="0">
                <a:latin typeface="Arial"/>
                <a:cs typeface="Arial"/>
              </a:rPr>
              <a:t>Building on work completed through ‘Know Your Numbers’ national campaign in September to plan for future national and local campaigns in May 25</a:t>
            </a:r>
            <a:endParaRPr lang="en-GB" sz="1050" b="0" dirty="0">
              <a:solidFill>
                <a:srgbClr val="000000"/>
              </a:solidFill>
              <a:effectLst/>
              <a:highlight>
                <a:srgbClr val="FFFF00"/>
              </a:highlight>
              <a:latin typeface="Arial"/>
              <a:ea typeface="Times New Roman" panose="02020603050405020304" pitchFamily="18" charset="0"/>
              <a:cs typeface="Arial"/>
            </a:endParaRPr>
          </a:p>
          <a:p>
            <a:pPr marL="171450" lvl="0" indent="-171450">
              <a:buFont typeface="Arial" panose="020B0604020202020204" pitchFamily="34" charset="0"/>
              <a:buChar char="•"/>
              <a:tabLst>
                <a:tab pos="457200" algn="l"/>
              </a:tabLst>
            </a:pPr>
            <a:r>
              <a:rPr lang="en-GB" sz="1050" dirty="0">
                <a:solidFill>
                  <a:srgbClr val="000000"/>
                </a:solidFill>
                <a:latin typeface="Arial"/>
                <a:ea typeface="Times New Roman" panose="02020603050405020304" pitchFamily="18" charset="0"/>
                <a:cs typeface="Arial"/>
              </a:rPr>
              <a:t>IP pathfinder hypertension treatment pathway continues across 11 sites across the ICB</a:t>
            </a:r>
          </a:p>
          <a:p>
            <a:pPr marL="171450" lvl="0" indent="-171450">
              <a:buFont typeface="Arial" panose="020B0604020202020204" pitchFamily="34" charset="0"/>
              <a:buChar char="•"/>
              <a:tabLst>
                <a:tab pos="457200" algn="l"/>
              </a:tabLst>
            </a:pPr>
            <a:r>
              <a:rPr lang="en-GB" sz="1050" dirty="0">
                <a:solidFill>
                  <a:srgbClr val="000000"/>
                </a:solidFill>
                <a:latin typeface="Arial"/>
                <a:cs typeface="Arial"/>
              </a:rPr>
              <a:t>Hypertension tool kit and learning package currently being developed to support opportunistic testing in the community and case finding and coding in primary care. </a:t>
            </a:r>
            <a:r>
              <a:rPr lang="en-US" sz="1050" dirty="0">
                <a:solidFill>
                  <a:srgbClr val="000000"/>
                </a:solidFill>
                <a:latin typeface="Arial"/>
                <a:cs typeface="Arial"/>
              </a:rPr>
              <a:t>​</a:t>
            </a:r>
          </a:p>
          <a:p>
            <a:pPr marL="171450" lvl="0" indent="-171450">
              <a:buFont typeface="Arial" panose="020B0604020202020204" pitchFamily="34" charset="0"/>
              <a:buChar char="•"/>
              <a:tabLst>
                <a:tab pos="457200" algn="l"/>
              </a:tabLst>
            </a:pPr>
            <a:r>
              <a:rPr lang="en-GB" sz="1050" dirty="0">
                <a:solidFill>
                  <a:srgbClr val="000000"/>
                </a:solidFill>
                <a:latin typeface="Arial"/>
                <a:cs typeface="Arial"/>
              </a:rPr>
              <a:t>NL CVD Outreach project in Scunthorpe (focus on hypertension opportunistic testing) scheduled to go live in December 2024. </a:t>
            </a:r>
            <a:r>
              <a:rPr lang="en-US" sz="1050" dirty="0">
                <a:solidFill>
                  <a:srgbClr val="000000"/>
                </a:solidFill>
                <a:latin typeface="Arial"/>
                <a:cs typeface="Arial"/>
              </a:rPr>
              <a:t>​</a:t>
            </a:r>
          </a:p>
          <a:p>
            <a:pPr marL="171450" lvl="0" indent="-171450">
              <a:buFont typeface="Arial" panose="020B0604020202020204" pitchFamily="34" charset="0"/>
              <a:buChar char="•"/>
              <a:defRPr/>
            </a:pPr>
            <a:r>
              <a:rPr lang="en-GB" sz="1050" dirty="0">
                <a:latin typeface="Arial"/>
                <a:cs typeface="Arial"/>
              </a:rPr>
              <a:t>Working with IRIS, HIN, ICB Place and LA colleagues </a:t>
            </a:r>
            <a:r>
              <a:rPr lang="en-US" sz="1050" dirty="0">
                <a:solidFill>
                  <a:srgbClr val="000000"/>
                </a:solidFill>
                <a:latin typeface="Arial"/>
                <a:ea typeface="Calibri"/>
                <a:cs typeface="Arial"/>
              </a:rPr>
              <a:t>to scope a ‘case for change’ </a:t>
            </a:r>
            <a:r>
              <a:rPr lang="en-US" sz="1050" dirty="0" err="1">
                <a:solidFill>
                  <a:srgbClr val="000000"/>
                </a:solidFill>
                <a:latin typeface="Arial"/>
                <a:ea typeface="Calibri"/>
                <a:cs typeface="Arial"/>
              </a:rPr>
              <a:t>programme</a:t>
            </a:r>
            <a:r>
              <a:rPr lang="en-US" sz="1050" dirty="0">
                <a:solidFill>
                  <a:srgbClr val="000000"/>
                </a:solidFill>
                <a:latin typeface="Arial"/>
                <a:ea typeface="Calibri"/>
                <a:cs typeface="Arial"/>
              </a:rPr>
              <a:t> of work in Hull. Hull is one of the most deprived cities in England, with lower-than-expected A,B,C condition prevalence, with improvements needed in treatment to target figures.</a:t>
            </a:r>
            <a:r>
              <a:rPr lang="en-GB" sz="1050" b="0" kern="1200" dirty="0">
                <a:effectLst/>
                <a:latin typeface="Arial"/>
                <a:cs typeface="Arial"/>
              </a:rPr>
              <a:t> </a:t>
            </a:r>
          </a:p>
          <a:p>
            <a:pPr marL="171450" lvl="0" indent="-171450">
              <a:buFont typeface="Arial" panose="020B0604020202020204" pitchFamily="34" charset="0"/>
              <a:buChar char="•"/>
              <a:tabLst>
                <a:tab pos="457200" algn="l"/>
              </a:tabLst>
            </a:pPr>
            <a:r>
              <a:rPr lang="en-GB" sz="1050" dirty="0">
                <a:solidFill>
                  <a:srgbClr val="000000"/>
                </a:solidFill>
                <a:latin typeface="Arial"/>
                <a:cs typeface="Arial"/>
              </a:rPr>
              <a:t>Exploring opportunities to better understand the prevalence of complex hypertension in HNY, the scale of any associated issues/ challenges and existing pathways and feed into regional workshop.</a:t>
            </a:r>
            <a:r>
              <a:rPr lang="en-US" sz="1050" dirty="0">
                <a:solidFill>
                  <a:srgbClr val="000000"/>
                </a:solidFill>
                <a:latin typeface="Arial"/>
                <a:cs typeface="Arial"/>
              </a:rPr>
              <a:t>​</a:t>
            </a:r>
          </a:p>
          <a:p>
            <a:pPr marL="171450" lvl="0" indent="-171450">
              <a:buFont typeface="Arial" panose="020B0604020202020204" pitchFamily="34" charset="0"/>
              <a:buChar char="•"/>
              <a:tabLst>
                <a:tab pos="457200" algn="l"/>
              </a:tabLst>
            </a:pPr>
            <a:r>
              <a:rPr lang="en-GB" sz="1050" dirty="0">
                <a:solidFill>
                  <a:srgbClr val="000000"/>
                </a:solidFill>
                <a:latin typeface="Arial"/>
                <a:cs typeface="Arial"/>
              </a:rPr>
              <a:t>NY – work with LCP’s in areas of deprivation to develop community champion models with a focus on raising awareness of CVD risk factors with a focus on hypertension and BP opportunistic testing. ​</a:t>
            </a:r>
            <a:endParaRPr lang="en-GB" sz="1050" b="0" dirty="0">
              <a:solidFill>
                <a:srgbClr val="000000"/>
              </a:solidFill>
              <a:effectLst/>
              <a:highlight>
                <a:srgbClr val="FFFF00"/>
              </a:highlight>
              <a:latin typeface="Arial"/>
              <a:ea typeface="Times New Roman" panose="02020603050405020304" pitchFamily="18" charset="0"/>
              <a:cs typeface="Arial"/>
            </a:endParaRPr>
          </a:p>
        </p:txBody>
      </p:sp>
      <p:sp>
        <p:nvSpPr>
          <p:cNvPr id="4" name="TextBox 3">
            <a:extLst>
              <a:ext uri="{FF2B5EF4-FFF2-40B4-BE49-F238E27FC236}">
                <a16:creationId xmlns:a16="http://schemas.microsoft.com/office/drawing/2014/main" id="{8C67715A-1CA9-083A-5878-C31836881961}"/>
              </a:ext>
            </a:extLst>
          </p:cNvPr>
          <p:cNvSpPr txBox="1"/>
          <p:nvPr/>
        </p:nvSpPr>
        <p:spPr>
          <a:xfrm>
            <a:off x="5327058" y="-51310"/>
            <a:ext cx="6019597" cy="523220"/>
          </a:xfrm>
          <a:prstGeom prst="rect">
            <a:avLst/>
          </a:prstGeom>
          <a:noFill/>
        </p:spPr>
        <p:txBody>
          <a:bodyPr wrap="none" lIns="91440" tIns="45720" rIns="91440" bIns="45720" rtlCol="0" anchor="t">
            <a:spAutoFit/>
          </a:bodyPr>
          <a:lstStyle/>
          <a:p>
            <a:r>
              <a:rPr lang="en-GB" sz="2800" b="1" dirty="0">
                <a:solidFill>
                  <a:srgbClr val="243774"/>
                </a:solidFill>
                <a:latin typeface="Arial"/>
                <a:cs typeface="Arial"/>
              </a:rPr>
              <a:t>Prevention and Health Inequalities</a:t>
            </a:r>
          </a:p>
        </p:txBody>
      </p:sp>
      <p:sp>
        <p:nvSpPr>
          <p:cNvPr id="5" name="TextBox 4">
            <a:extLst>
              <a:ext uri="{FF2B5EF4-FFF2-40B4-BE49-F238E27FC236}">
                <a16:creationId xmlns:a16="http://schemas.microsoft.com/office/drawing/2014/main" id="{2A97C223-9880-2AD9-5449-06D4E4B296CB}"/>
              </a:ext>
            </a:extLst>
          </p:cNvPr>
          <p:cNvSpPr txBox="1"/>
          <p:nvPr/>
        </p:nvSpPr>
        <p:spPr>
          <a:xfrm>
            <a:off x="103995" y="5001081"/>
            <a:ext cx="5223063" cy="1795363"/>
          </a:xfrm>
          <a:prstGeom prst="rect">
            <a:avLst/>
          </a:prstGeom>
          <a:noFill/>
          <a:ln w="19050">
            <a:noFill/>
          </a:ln>
        </p:spPr>
        <p:txBody>
          <a:bodyPr wrap="square" rtlCol="0">
            <a:spAutoFit/>
          </a:bodyPr>
          <a:lstStyle/>
          <a:p>
            <a:pPr>
              <a:spcAft>
                <a:spcPts val="400"/>
              </a:spcAft>
            </a:pPr>
            <a:r>
              <a:rPr lang="en-GB" sz="1200" b="1">
                <a:latin typeface="Trebuchet MS" panose="020B0603020202020204" pitchFamily="34" charset="0"/>
              </a:rPr>
              <a:t>How does indicator link to long term priorities:</a:t>
            </a:r>
          </a:p>
          <a:p>
            <a:pPr>
              <a:spcAft>
                <a:spcPts val="400"/>
              </a:spcAft>
            </a:pPr>
            <a:r>
              <a:rPr lang="en-GB" sz="1150">
                <a:latin typeface="Arial" panose="020B0604020202020204" pitchFamily="34" charset="0"/>
                <a:cs typeface="Arial" panose="020B0604020202020204" pitchFamily="34" charset="0"/>
              </a:rPr>
              <a:t>Improved the % of patients with hypertension being treated following NICE Guidelines supports several strategic ambitions and outcomes such as reducing CVD; and enabling wellbeing health and care equity.  It also has a direct link to the long-term ambition of improving healthy life expectancy. </a:t>
            </a:r>
            <a:endParaRPr lang="en-GB" sz="1150" b="0">
              <a:latin typeface="Arial" panose="020B0604020202020204" pitchFamily="34" charset="0"/>
              <a:cs typeface="Arial" panose="020B0604020202020204" pitchFamily="34" charset="0"/>
            </a:endParaRPr>
          </a:p>
          <a:p>
            <a:pPr>
              <a:spcAft>
                <a:spcPts val="400"/>
              </a:spcAft>
            </a:pPr>
            <a:r>
              <a:rPr lang="en-GB" sz="1150">
                <a:latin typeface="Arial" panose="020B0604020202020204" pitchFamily="34" charset="0"/>
                <a:cs typeface="Arial" panose="020B0604020202020204" pitchFamily="34" charset="0"/>
              </a:rPr>
              <a:t>1 in 3 adults has hypertension, which in turn can lead to heart disease, stroke and kidney disease, it is also linked to deprivation, and socioeconomic factors can be markers.  This suggests that improving the care and treatment and prevention of hypertension could reduce the gap in healthy life as well..</a:t>
            </a:r>
          </a:p>
        </p:txBody>
      </p:sp>
      <p:grpSp>
        <p:nvGrpSpPr>
          <p:cNvPr id="20" name="Group 19">
            <a:extLst>
              <a:ext uri="{FF2B5EF4-FFF2-40B4-BE49-F238E27FC236}">
                <a16:creationId xmlns:a16="http://schemas.microsoft.com/office/drawing/2014/main" id="{C19BB8BC-B726-7CEB-4633-66D07CEC5B5F}"/>
              </a:ext>
            </a:extLst>
          </p:cNvPr>
          <p:cNvGrpSpPr/>
          <p:nvPr/>
        </p:nvGrpSpPr>
        <p:grpSpPr>
          <a:xfrm>
            <a:off x="11345716" y="25908"/>
            <a:ext cx="678358" cy="652504"/>
            <a:chOff x="4042266" y="86945"/>
            <a:chExt cx="678358" cy="652504"/>
          </a:xfrm>
        </p:grpSpPr>
        <p:sp>
          <p:nvSpPr>
            <p:cNvPr id="10" name="Flowchart: Connector 9">
              <a:extLst>
                <a:ext uri="{FF2B5EF4-FFF2-40B4-BE49-F238E27FC236}">
                  <a16:creationId xmlns:a16="http://schemas.microsoft.com/office/drawing/2014/main" id="{1CC3B9A2-4C49-A7B2-CD44-37CBA73C66D9}"/>
                </a:ext>
              </a:extLst>
            </p:cNvPr>
            <p:cNvSpPr/>
            <p:nvPr/>
          </p:nvSpPr>
          <p:spPr>
            <a:xfrm>
              <a:off x="4042266" y="86945"/>
              <a:ext cx="678358" cy="652504"/>
            </a:xfrm>
            <a:prstGeom prst="flowChartConnector">
              <a:avLst/>
            </a:prstGeom>
            <a:solidFill>
              <a:srgbClr val="E2D286"/>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B5CB8161-1478-8A1D-3D70-D9104A8A18FD}"/>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153741" y="172141"/>
              <a:ext cx="474019" cy="474019"/>
            </a:xfrm>
            <a:prstGeom prst="rect">
              <a:avLst/>
            </a:prstGeom>
          </p:spPr>
        </p:pic>
      </p:grpSp>
      <p:pic>
        <p:nvPicPr>
          <p:cNvPr id="7" name="Picture 6">
            <a:extLst>
              <a:ext uri="{FF2B5EF4-FFF2-40B4-BE49-F238E27FC236}">
                <a16:creationId xmlns:a16="http://schemas.microsoft.com/office/drawing/2014/main" id="{D7CC2E47-270B-CA68-1B25-066A39532C17}"/>
              </a:ext>
            </a:extLst>
          </p:cNvPr>
          <p:cNvPicPr>
            <a:picLocks noChangeAspect="1"/>
          </p:cNvPicPr>
          <p:nvPr/>
        </p:nvPicPr>
        <p:blipFill>
          <a:blip r:embed="rId5"/>
          <a:stretch>
            <a:fillRect/>
          </a:stretch>
        </p:blipFill>
        <p:spPr>
          <a:xfrm>
            <a:off x="260790" y="1005131"/>
            <a:ext cx="4355598" cy="4054342"/>
          </a:xfrm>
          <a:prstGeom prst="rect">
            <a:avLst/>
          </a:prstGeom>
        </p:spPr>
      </p:pic>
    </p:spTree>
    <p:extLst>
      <p:ext uri="{BB962C8B-B14F-4D97-AF65-F5344CB8AC3E}">
        <p14:creationId xmlns:p14="http://schemas.microsoft.com/office/powerpoint/2010/main" val="3814381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D7E539-3BA9-D8A9-714C-792E5B1F44A3}"/>
              </a:ext>
            </a:extLst>
          </p:cNvPr>
          <p:cNvPicPr>
            <a:picLocks noChangeAspect="1"/>
          </p:cNvPicPr>
          <p:nvPr/>
        </p:nvPicPr>
        <p:blipFill>
          <a:blip r:embed="rId3"/>
          <a:stretch>
            <a:fillRect/>
          </a:stretch>
        </p:blipFill>
        <p:spPr>
          <a:xfrm>
            <a:off x="1" y="-1809"/>
            <a:ext cx="3204516" cy="578654"/>
          </a:xfrm>
          <a:prstGeom prst="rect">
            <a:avLst/>
          </a:prstGeom>
        </p:spPr>
      </p:pic>
      <p:sp>
        <p:nvSpPr>
          <p:cNvPr id="2" name="TextBox 1">
            <a:extLst>
              <a:ext uri="{FF2B5EF4-FFF2-40B4-BE49-F238E27FC236}">
                <a16:creationId xmlns:a16="http://schemas.microsoft.com/office/drawing/2014/main" id="{59F086C6-A6B0-AE41-88B8-CE2D838ED1F3}"/>
              </a:ext>
            </a:extLst>
          </p:cNvPr>
          <p:cNvSpPr txBox="1"/>
          <p:nvPr/>
        </p:nvSpPr>
        <p:spPr>
          <a:xfrm>
            <a:off x="0" y="694617"/>
            <a:ext cx="5151944" cy="430887"/>
          </a:xfrm>
          <a:prstGeom prst="rect">
            <a:avLst/>
          </a:prstGeom>
          <a:noFill/>
        </p:spPr>
        <p:txBody>
          <a:bodyPr wrap="square" rtlCol="0">
            <a:spAutoFit/>
          </a:bodyPr>
          <a:lstStyle/>
          <a:p>
            <a:pPr algn="ctr"/>
            <a:r>
              <a:rPr lang="en-GB" sz="2200" b="1" dirty="0"/>
              <a:t>Key Indicator: Waiting List over 52+ Weeks</a:t>
            </a:r>
          </a:p>
        </p:txBody>
      </p:sp>
      <p:sp>
        <p:nvSpPr>
          <p:cNvPr id="3" name="TextBox 2">
            <a:extLst>
              <a:ext uri="{FF2B5EF4-FFF2-40B4-BE49-F238E27FC236}">
                <a16:creationId xmlns:a16="http://schemas.microsoft.com/office/drawing/2014/main" id="{9F2EF3CC-A572-1B31-478C-A1395D9E5CA0}"/>
              </a:ext>
            </a:extLst>
          </p:cNvPr>
          <p:cNvSpPr txBox="1"/>
          <p:nvPr/>
        </p:nvSpPr>
        <p:spPr>
          <a:xfrm>
            <a:off x="177618" y="4937073"/>
            <a:ext cx="5339121" cy="1987724"/>
          </a:xfrm>
          <a:prstGeom prst="rect">
            <a:avLst/>
          </a:prstGeom>
          <a:noFill/>
          <a:ln w="19050">
            <a:noFill/>
          </a:ln>
        </p:spPr>
        <p:txBody>
          <a:bodyPr wrap="square" rtlCol="0">
            <a:spAutoFit/>
          </a:bodyPr>
          <a:lstStyle/>
          <a:p>
            <a:pPr>
              <a:spcAft>
                <a:spcPts val="400"/>
              </a:spcAft>
            </a:pPr>
            <a:r>
              <a:rPr lang="en-GB" sz="1150" b="1">
                <a:latin typeface="Arial" panose="020B0604020202020204" pitchFamily="34" charset="0"/>
                <a:cs typeface="Arial" panose="020B0604020202020204" pitchFamily="34" charset="0"/>
              </a:rPr>
              <a:t>How does indicator link to long term priorities:</a:t>
            </a:r>
          </a:p>
          <a:p>
            <a:pPr>
              <a:spcAft>
                <a:spcPts val="400"/>
              </a:spcAft>
            </a:pPr>
            <a:r>
              <a:rPr lang="en-GB" sz="1150">
                <a:latin typeface="Arial" panose="020B0604020202020204" pitchFamily="34" charset="0"/>
                <a:cs typeface="Arial" panose="020B0604020202020204" pitchFamily="34" charset="0"/>
              </a:rPr>
              <a:t>Community services play a key role in delivering several of the ICBs long term ambitions and outcomes; in particular the golden ambition to radically improve the health and wellbeing of children and young people, and outcome measure of living with frailty.</a:t>
            </a:r>
          </a:p>
          <a:p>
            <a:pPr>
              <a:spcAft>
                <a:spcPts val="400"/>
              </a:spcAft>
            </a:pPr>
            <a:r>
              <a:rPr lang="en-GB" sz="1150">
                <a:latin typeface="Arial" panose="020B0604020202020204" pitchFamily="34" charset="0"/>
                <a:cs typeface="Arial" panose="020B0604020202020204" pitchFamily="34" charset="0"/>
              </a:rPr>
              <a:t>Community services are a key support to patients with long term conditions in particular, they support primary and secondary care by being an alternative provision, but also are key to future innovations in pathway redesign, of which virtual ward is an example.  The structure of community services forms part of the ten priorities for 2024/25</a:t>
            </a:r>
          </a:p>
        </p:txBody>
      </p:sp>
      <p:sp>
        <p:nvSpPr>
          <p:cNvPr id="5" name="TextBox 4">
            <a:extLst>
              <a:ext uri="{FF2B5EF4-FFF2-40B4-BE49-F238E27FC236}">
                <a16:creationId xmlns:a16="http://schemas.microsoft.com/office/drawing/2014/main" id="{0EBF77C2-1876-D050-7CA9-299615FA9613}"/>
              </a:ext>
            </a:extLst>
          </p:cNvPr>
          <p:cNvSpPr txBox="1"/>
          <p:nvPr/>
        </p:nvSpPr>
        <p:spPr>
          <a:xfrm>
            <a:off x="8300189" y="218583"/>
            <a:ext cx="2970685" cy="523220"/>
          </a:xfrm>
          <a:prstGeom prst="rect">
            <a:avLst/>
          </a:prstGeom>
          <a:noFill/>
        </p:spPr>
        <p:txBody>
          <a:bodyPr wrap="none" rtlCol="0">
            <a:spAutoFit/>
          </a:bodyPr>
          <a:lstStyle/>
          <a:p>
            <a:r>
              <a:rPr lang="en-GB" sz="2800" b="1" dirty="0">
                <a:solidFill>
                  <a:srgbClr val="243774"/>
                </a:solidFill>
                <a:latin typeface="Trebuchet MS" panose="020B0603020202020204" pitchFamily="34" charset="0"/>
              </a:rPr>
              <a:t>Community Care</a:t>
            </a:r>
          </a:p>
        </p:txBody>
      </p:sp>
      <p:grpSp>
        <p:nvGrpSpPr>
          <p:cNvPr id="18" name="Group 17">
            <a:extLst>
              <a:ext uri="{FF2B5EF4-FFF2-40B4-BE49-F238E27FC236}">
                <a16:creationId xmlns:a16="http://schemas.microsoft.com/office/drawing/2014/main" id="{BE923892-447B-E245-22EB-7B5502C5E448}"/>
              </a:ext>
            </a:extLst>
          </p:cNvPr>
          <p:cNvGrpSpPr/>
          <p:nvPr/>
        </p:nvGrpSpPr>
        <p:grpSpPr>
          <a:xfrm>
            <a:off x="11336022" y="42113"/>
            <a:ext cx="678358" cy="652504"/>
            <a:chOff x="4415572" y="51548"/>
            <a:chExt cx="678358" cy="652504"/>
          </a:xfrm>
        </p:grpSpPr>
        <p:sp>
          <p:nvSpPr>
            <p:cNvPr id="11" name="Flowchart: Connector 10">
              <a:extLst>
                <a:ext uri="{FF2B5EF4-FFF2-40B4-BE49-F238E27FC236}">
                  <a16:creationId xmlns:a16="http://schemas.microsoft.com/office/drawing/2014/main" id="{61BBC557-247C-6121-2F23-AADF1098EDC7}"/>
                </a:ext>
              </a:extLst>
            </p:cNvPr>
            <p:cNvSpPr/>
            <p:nvPr/>
          </p:nvSpPr>
          <p:spPr>
            <a:xfrm>
              <a:off x="4415572" y="51548"/>
              <a:ext cx="678358" cy="652504"/>
            </a:xfrm>
            <a:prstGeom prst="flowChartConnector">
              <a:avLst/>
            </a:prstGeom>
            <a:solidFill>
              <a:srgbClr val="D5EB74"/>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B6C9FE00-6C3F-6597-70C9-DFCAAB594D9F}"/>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502884" y="120406"/>
              <a:ext cx="520206" cy="520206"/>
            </a:xfrm>
            <a:prstGeom prst="rect">
              <a:avLst/>
            </a:prstGeom>
          </p:spPr>
        </p:pic>
      </p:grpSp>
      <p:sp>
        <p:nvSpPr>
          <p:cNvPr id="6" name="Rectangle 5">
            <a:extLst>
              <a:ext uri="{FF2B5EF4-FFF2-40B4-BE49-F238E27FC236}">
                <a16:creationId xmlns:a16="http://schemas.microsoft.com/office/drawing/2014/main" id="{0252250D-3B87-5164-F0C6-B3ADAB6D1B25}"/>
              </a:ext>
            </a:extLst>
          </p:cNvPr>
          <p:cNvSpPr/>
          <p:nvPr/>
        </p:nvSpPr>
        <p:spPr>
          <a:xfrm>
            <a:off x="5413600" y="797732"/>
            <a:ext cx="6600781" cy="5947550"/>
          </a:xfrm>
          <a:prstGeom prst="rect">
            <a:avLst/>
          </a:prstGeom>
          <a:solidFill>
            <a:srgbClr val="D5EB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4AE3F81A-EEAC-D24B-628D-5F5E97036291}"/>
              </a:ext>
            </a:extLst>
          </p:cNvPr>
          <p:cNvSpPr txBox="1"/>
          <p:nvPr/>
        </p:nvSpPr>
        <p:spPr>
          <a:xfrm>
            <a:off x="5465170" y="731643"/>
            <a:ext cx="6600781" cy="5578450"/>
          </a:xfrm>
          <a:prstGeom prst="rect">
            <a:avLst/>
          </a:prstGeom>
          <a:noFill/>
        </p:spPr>
        <p:txBody>
          <a:bodyPr wrap="square" rtlCol="0">
            <a:spAutoFit/>
          </a:bodyPr>
          <a:lstStyle/>
          <a:p>
            <a:pPr>
              <a:spcAft>
                <a:spcPts val="600"/>
              </a:spcAft>
            </a:pPr>
            <a:r>
              <a:rPr lang="en-GB" b="1" dirty="0">
                <a:solidFill>
                  <a:srgbClr val="243774"/>
                </a:solidFill>
                <a:latin typeface="Arial" panose="020B0604020202020204" pitchFamily="34" charset="0"/>
                <a:cs typeface="Arial" panose="020B0604020202020204" pitchFamily="34" charset="0"/>
              </a:rPr>
              <a:t>Community Care Escalation Points</a:t>
            </a:r>
            <a:endParaRPr lang="en-GB" dirty="0">
              <a:solidFill>
                <a:srgbClr val="243774"/>
              </a:solidFill>
              <a:latin typeface="Arial" panose="020B0604020202020204" pitchFamily="34" charset="0"/>
              <a:cs typeface="Arial" panose="020B0604020202020204" pitchFamily="34" charset="0"/>
            </a:endParaRPr>
          </a:p>
          <a:p>
            <a:pPr>
              <a:spcAft>
                <a:spcPts val="600"/>
              </a:spcAft>
            </a:pPr>
            <a:r>
              <a:rPr lang="en-US" altLang="en-US" sz="1150" dirty="0">
                <a:solidFill>
                  <a:srgbClr val="2E2E2D"/>
                </a:solidFill>
                <a:latin typeface="Arial" panose="020B0604020202020204" pitchFamily="34" charset="0"/>
                <a:cs typeface="Arial" panose="020B0604020202020204" pitchFamily="34" charset="0"/>
              </a:rPr>
              <a:t>The priority indicator for community waiting times in the operating plan is patients over 52 week waits.  The latest validated data available is September 2024, which saw </a:t>
            </a:r>
            <a:r>
              <a:rPr lang="en-US" altLang="en-US" sz="1150" b="1" dirty="0">
                <a:solidFill>
                  <a:srgbClr val="2E2E2D"/>
                </a:solidFill>
                <a:latin typeface="Arial" panose="020B0604020202020204" pitchFamily="34" charset="0"/>
                <a:cs typeface="Arial" panose="020B0604020202020204" pitchFamily="34" charset="0"/>
              </a:rPr>
              <a:t>1,014 patients wait over 52 </a:t>
            </a:r>
            <a:r>
              <a:rPr lang="en-US" altLang="en-US" sz="1150" b="1" dirty="0">
                <a:latin typeface="Arial" panose="020B0604020202020204" pitchFamily="34" charset="0"/>
                <a:cs typeface="Arial" panose="020B0604020202020204" pitchFamily="34" charset="0"/>
              </a:rPr>
              <a:t>weeks </a:t>
            </a:r>
            <a:r>
              <a:rPr lang="en-US" altLang="en-US" sz="1150" dirty="0">
                <a:latin typeface="Arial" panose="020B0604020202020204" pitchFamily="34" charset="0"/>
                <a:cs typeface="Arial" panose="020B0604020202020204" pitchFamily="34" charset="0"/>
              </a:rPr>
              <a:t>for community services against a plan of </a:t>
            </a:r>
            <a:r>
              <a:rPr lang="en-US" altLang="en-US" sz="1150" b="1" dirty="0">
                <a:latin typeface="Arial" panose="020B0604020202020204" pitchFamily="34" charset="0"/>
                <a:cs typeface="Arial" panose="020B0604020202020204" pitchFamily="34" charset="0"/>
              </a:rPr>
              <a:t>1,174</a:t>
            </a:r>
            <a:r>
              <a:rPr lang="en-US" altLang="en-US" sz="1150" dirty="0">
                <a:latin typeface="Arial" panose="020B0604020202020204" pitchFamily="34" charset="0"/>
                <a:cs typeface="Arial" panose="020B0604020202020204" pitchFamily="34" charset="0"/>
              </a:rPr>
              <a:t>. This is a small increase from August (1000), </a:t>
            </a:r>
            <a:r>
              <a:rPr lang="en-US" altLang="en-US" sz="1150" b="1" dirty="0">
                <a:latin typeface="Arial" panose="020B0604020202020204" pitchFamily="34" charset="0"/>
                <a:cs typeface="Arial" panose="020B0604020202020204" pitchFamily="34" charset="0"/>
              </a:rPr>
              <a:t>the data is continuing to show Special Cause variance of a concerning nature. </a:t>
            </a:r>
            <a:r>
              <a:rPr lang="en-US" altLang="en-US" sz="1150" dirty="0">
                <a:latin typeface="Arial" panose="020B0604020202020204" pitchFamily="34" charset="0"/>
                <a:cs typeface="Arial" panose="020B0604020202020204" pitchFamily="34" charset="0"/>
              </a:rPr>
              <a:t>There is variation across providers and services. HDFT and NLAG were over plan, however</a:t>
            </a:r>
            <a:r>
              <a:rPr lang="en-US" altLang="en-US" sz="1150" b="1" dirty="0">
                <a:latin typeface="Arial" panose="020B0604020202020204" pitchFamily="34" charset="0"/>
                <a:cs typeface="Arial" panose="020B0604020202020204" pitchFamily="34" charset="0"/>
              </a:rPr>
              <a:t>, Y&amp;SFT (790), HDFT (184) and Humber Teaching FT (37) </a:t>
            </a:r>
            <a:r>
              <a:rPr lang="en-GB" altLang="en-US" sz="1150" b="1" dirty="0">
                <a:latin typeface="Arial" panose="020B0604020202020204" pitchFamily="34" charset="0"/>
                <a:cs typeface="Arial" panose="020B0604020202020204" pitchFamily="34" charset="0"/>
              </a:rPr>
              <a:t>had the highest number of breaches. </a:t>
            </a:r>
          </a:p>
          <a:p>
            <a:pPr>
              <a:spcAft>
                <a:spcPts val="600"/>
              </a:spcAft>
            </a:pPr>
            <a:r>
              <a:rPr lang="en-GB" altLang="en-US" sz="1150" b="1" dirty="0">
                <a:latin typeface="Arial" panose="020B0604020202020204" pitchFamily="34" charset="0"/>
                <a:cs typeface="Arial" panose="020B0604020202020204" pitchFamily="34" charset="0"/>
              </a:rPr>
              <a:t>At a service level, 747 (also 747 last month) of the 1,014 patients over 52 weeks are in CYP Speech &amp; Language service – 708 of which are at Y&amp;SFT.  HDFT pressures are on Nursing Therapy Support for LTC: Respiratory/COPD service and Rehabilitation Services (integrated).  </a:t>
            </a:r>
            <a:r>
              <a:rPr lang="en-US" altLang="en-US" sz="1150" b="1" dirty="0">
                <a:solidFill>
                  <a:srgbClr val="2E2E2D"/>
                </a:solidFill>
                <a:latin typeface="Arial" panose="020B0604020202020204" pitchFamily="34" charset="0"/>
                <a:cs typeface="Arial" panose="020B0604020202020204" pitchFamily="34" charset="0"/>
              </a:rPr>
              <a:t>Overall waiting list size </a:t>
            </a:r>
            <a:r>
              <a:rPr lang="en-US" altLang="en-US" sz="1150" dirty="0">
                <a:solidFill>
                  <a:srgbClr val="2E2E2D"/>
                </a:solidFill>
                <a:latin typeface="Arial" panose="020B0604020202020204" pitchFamily="34" charset="0"/>
                <a:cs typeface="Arial" panose="020B0604020202020204" pitchFamily="34" charset="0"/>
              </a:rPr>
              <a:t>stands at </a:t>
            </a:r>
            <a:r>
              <a:rPr lang="en-US" altLang="en-US" sz="1150" b="1" dirty="0">
                <a:solidFill>
                  <a:srgbClr val="2E2E2D"/>
                </a:solidFill>
                <a:latin typeface="Arial" panose="020B0604020202020204" pitchFamily="34" charset="0"/>
                <a:cs typeface="Arial" panose="020B0604020202020204" pitchFamily="34" charset="0"/>
              </a:rPr>
              <a:t>22,006, a decrease of 439 from August</a:t>
            </a:r>
            <a:r>
              <a:rPr lang="en-US" altLang="en-US" sz="1150" dirty="0">
                <a:solidFill>
                  <a:srgbClr val="2E2E2D"/>
                </a:solidFill>
                <a:latin typeface="Arial" panose="020B0604020202020204" pitchFamily="34" charset="0"/>
                <a:cs typeface="Arial" panose="020B0604020202020204" pitchFamily="34" charset="0"/>
              </a:rPr>
              <a:t>. Trend wise, the waiting list size is showing significant change of a worsening nature. The trend is being driven by York.</a:t>
            </a:r>
            <a:endParaRPr lang="en-US" sz="1150" b="1" dirty="0">
              <a:highlight>
                <a:srgbClr val="FFFF00"/>
              </a:highlight>
              <a:latin typeface="Arial" panose="020B0604020202020204" pitchFamily="34" charset="0"/>
              <a:cs typeface="Arial" panose="020B0604020202020204" pitchFamily="34" charset="0"/>
            </a:endParaRPr>
          </a:p>
          <a:p>
            <a:pPr eaLnBrk="1" hangingPunct="1">
              <a:spcAft>
                <a:spcPts val="400"/>
              </a:spcAft>
            </a:pPr>
            <a:r>
              <a:rPr lang="en-US" sz="1150" b="1" dirty="0">
                <a:latin typeface="Arial" panose="020B0604020202020204" pitchFamily="34" charset="0"/>
                <a:cs typeface="Arial" panose="020B0604020202020204" pitchFamily="34" charset="0"/>
              </a:rPr>
              <a:t>Key Actions</a:t>
            </a:r>
          </a:p>
          <a:p>
            <a:pPr marL="171450" indent="-171450">
              <a:spcAft>
                <a:spcPts val="400"/>
              </a:spcAft>
              <a:buFont typeface="Arial" panose="020B0604020202020204" pitchFamily="34" charset="0"/>
              <a:buChar char="•"/>
            </a:pPr>
            <a:r>
              <a:rPr lang="en-US" sz="1100" dirty="0">
                <a:latin typeface="Arial" panose="020B0604020202020204" pitchFamily="34" charset="0"/>
                <a:cs typeface="Arial" panose="020B0604020202020204" pitchFamily="34" charset="0"/>
              </a:rPr>
              <a:t>Multiple community waiting time recovery groups have been established by the regional team focusing on, reducing community waits (adult &amp; CYP), improving data quality and improving against health inequality metrics within our CYP waiting lists.</a:t>
            </a:r>
          </a:p>
          <a:p>
            <a:pPr marL="171450" indent="-171450">
              <a:spcAft>
                <a:spcPts val="400"/>
              </a:spcAft>
              <a:buFont typeface="Arial" panose="020B0604020202020204" pitchFamily="34" charset="0"/>
              <a:buChar char="•"/>
            </a:pPr>
            <a:r>
              <a:rPr lang="en-US" sz="1100" dirty="0">
                <a:latin typeface="Arial" panose="020B0604020202020204" pitchFamily="34" charset="0"/>
                <a:cs typeface="Arial" panose="020B0604020202020204" pitchFamily="34" charset="0"/>
              </a:rPr>
              <a:t>As a result of these groups being established, a new reporting process will be established with place and provider teams to report transformation initiatives through these routes. A highlight report has been distributed by the regional team for ICB’s to routinely complete. </a:t>
            </a:r>
          </a:p>
          <a:p>
            <a:pPr marL="171450" indent="-171450">
              <a:spcAft>
                <a:spcPts val="400"/>
              </a:spcAft>
              <a:buFont typeface="Arial" panose="020B0604020202020204" pitchFamily="34" charset="0"/>
              <a:buChar char="•"/>
            </a:pPr>
            <a:r>
              <a:rPr lang="en-US" sz="1100" dirty="0">
                <a:latin typeface="Arial" panose="020B0604020202020204" pitchFamily="34" charset="0"/>
                <a:cs typeface="Arial" panose="020B0604020202020204" pitchFamily="34" charset="0"/>
              </a:rPr>
              <a:t>A stock take of the CYP SLT waiting list has been conducted to help inform the ICB’s CYP team transformation work, however, it has been recognized that more work is required to unpick the commissioning of CYP SLT services which will </a:t>
            </a:r>
            <a:r>
              <a:rPr lang="en-US" sz="1100" strike="sngStrike" dirty="0">
                <a:latin typeface="Arial" panose="020B0604020202020204" pitchFamily="34" charset="0"/>
                <a:cs typeface="Arial" panose="020B0604020202020204" pitchFamily="34" charset="0"/>
              </a:rPr>
              <a:t>be</a:t>
            </a:r>
            <a:r>
              <a:rPr lang="en-US" sz="1100" dirty="0">
                <a:latin typeface="Arial" panose="020B0604020202020204" pitchFamily="34" charset="0"/>
                <a:cs typeface="Arial" panose="020B0604020202020204" pitchFamily="34" charset="0"/>
              </a:rPr>
              <a:t> sit with the CYP team as SROs to take forward</a:t>
            </a:r>
            <a:r>
              <a:rPr lang="en-US" sz="1100">
                <a:latin typeface="Arial" panose="020B0604020202020204" pitchFamily="34" charset="0"/>
                <a:cs typeface="Arial" panose="020B0604020202020204" pitchFamily="34" charset="0"/>
              </a:rPr>
              <a:t>. </a:t>
            </a:r>
            <a:endParaRPr lang="en-US" sz="1100" strike="sngStrike" dirty="0">
              <a:latin typeface="Arial" panose="020B0604020202020204" pitchFamily="34" charset="0"/>
              <a:cs typeface="Arial" panose="020B0604020202020204" pitchFamily="34" charset="0"/>
            </a:endParaRPr>
          </a:p>
          <a:p>
            <a:pPr marL="171450" indent="-171450">
              <a:spcAft>
                <a:spcPts val="400"/>
              </a:spcAft>
              <a:buFont typeface="Arial" panose="020B0604020202020204" pitchFamily="34" charset="0"/>
              <a:buChar char="•"/>
            </a:pPr>
            <a:r>
              <a:rPr lang="en-US" sz="1100" dirty="0">
                <a:latin typeface="Arial" panose="020B0604020202020204" pitchFamily="34" charset="0"/>
                <a:cs typeface="Arial" panose="020B0604020202020204" pitchFamily="34" charset="0"/>
              </a:rPr>
              <a:t>Met with the NHSE national team to help inform any 25/26 community planning targets. Reductions will be expected as well as the potential to introduce similar RTT standards to community care. </a:t>
            </a:r>
          </a:p>
          <a:p>
            <a:pPr marL="171450" indent="-171450">
              <a:spcAft>
                <a:spcPts val="400"/>
              </a:spcAft>
              <a:buFont typeface="Arial" panose="020B0604020202020204" pitchFamily="34" charset="0"/>
              <a:buChar char="•"/>
            </a:pPr>
            <a:r>
              <a:rPr lang="en-US" sz="1100" dirty="0">
                <a:latin typeface="Arial" panose="020B0604020202020204" pitchFamily="34" charset="0"/>
                <a:cs typeface="Arial" panose="020B0604020202020204" pitchFamily="34" charset="0"/>
              </a:rPr>
              <a:t>Reporting inaccuracies in September have been escalated to providers.</a:t>
            </a:r>
          </a:p>
          <a:p>
            <a:pPr marL="171450" indent="-171450">
              <a:spcAft>
                <a:spcPts val="400"/>
              </a:spcAft>
              <a:buFont typeface="Arial" panose="020B0604020202020204" pitchFamily="34" charset="0"/>
              <a:buChar char="•"/>
            </a:pPr>
            <a:r>
              <a:rPr lang="en-US" sz="1100" dirty="0">
                <a:latin typeface="Arial" panose="020B0604020202020204" pitchFamily="34" charset="0"/>
                <a:cs typeface="Arial" panose="020B0604020202020204" pitchFamily="34" charset="0"/>
              </a:rPr>
              <a:t>The CWL returns will be aligned to the PID 2 Community Baseline exercise to understand if any services are still being omitted into the </a:t>
            </a:r>
            <a:r>
              <a:rPr lang="en-US" sz="1100" dirty="0" err="1">
                <a:latin typeface="Arial" panose="020B0604020202020204" pitchFamily="34" charset="0"/>
                <a:cs typeface="Arial" panose="020B0604020202020204" pitchFamily="34" charset="0"/>
              </a:rPr>
              <a:t>SitRep</a:t>
            </a:r>
            <a:r>
              <a:rPr lang="en-US" sz="1100" dirty="0">
                <a:latin typeface="Arial" panose="020B0604020202020204" pitchFamily="34" charset="0"/>
                <a:cs typeface="Arial" panose="020B0604020202020204" pitchFamily="34" charset="0"/>
              </a:rPr>
              <a:t>. </a:t>
            </a:r>
          </a:p>
        </p:txBody>
      </p:sp>
      <p:pic>
        <p:nvPicPr>
          <p:cNvPr id="7" name="Picture 6">
            <a:extLst>
              <a:ext uri="{FF2B5EF4-FFF2-40B4-BE49-F238E27FC236}">
                <a16:creationId xmlns:a16="http://schemas.microsoft.com/office/drawing/2014/main" id="{E61EEA5C-708D-3F84-9D42-10D13AFE7B88}"/>
              </a:ext>
            </a:extLst>
          </p:cNvPr>
          <p:cNvPicPr>
            <a:picLocks noChangeAspect="1"/>
          </p:cNvPicPr>
          <p:nvPr/>
        </p:nvPicPr>
        <p:blipFill>
          <a:blip r:embed="rId5"/>
          <a:stretch>
            <a:fillRect/>
          </a:stretch>
        </p:blipFill>
        <p:spPr>
          <a:xfrm>
            <a:off x="370752" y="1243276"/>
            <a:ext cx="4698315" cy="3658497"/>
          </a:xfrm>
          <a:prstGeom prst="rect">
            <a:avLst/>
          </a:prstGeom>
        </p:spPr>
      </p:pic>
    </p:spTree>
    <p:extLst>
      <p:ext uri="{BB962C8B-B14F-4D97-AF65-F5344CB8AC3E}">
        <p14:creationId xmlns:p14="http://schemas.microsoft.com/office/powerpoint/2010/main" val="3565483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D7E539-3BA9-D8A9-714C-792E5B1F44A3}"/>
              </a:ext>
            </a:extLst>
          </p:cNvPr>
          <p:cNvPicPr>
            <a:picLocks noChangeAspect="1"/>
          </p:cNvPicPr>
          <p:nvPr/>
        </p:nvPicPr>
        <p:blipFill>
          <a:blip r:embed="rId3"/>
          <a:stretch>
            <a:fillRect/>
          </a:stretch>
        </p:blipFill>
        <p:spPr>
          <a:xfrm>
            <a:off x="1" y="-1809"/>
            <a:ext cx="3204516" cy="578654"/>
          </a:xfrm>
          <a:prstGeom prst="rect">
            <a:avLst/>
          </a:prstGeom>
        </p:spPr>
      </p:pic>
      <p:sp>
        <p:nvSpPr>
          <p:cNvPr id="2" name="TextBox 1">
            <a:extLst>
              <a:ext uri="{FF2B5EF4-FFF2-40B4-BE49-F238E27FC236}">
                <a16:creationId xmlns:a16="http://schemas.microsoft.com/office/drawing/2014/main" id="{59F086C6-A6B0-AE41-88B8-CE2D838ED1F3}"/>
              </a:ext>
            </a:extLst>
          </p:cNvPr>
          <p:cNvSpPr txBox="1"/>
          <p:nvPr/>
        </p:nvSpPr>
        <p:spPr>
          <a:xfrm>
            <a:off x="177618" y="663412"/>
            <a:ext cx="5151944" cy="400110"/>
          </a:xfrm>
          <a:prstGeom prst="rect">
            <a:avLst/>
          </a:prstGeom>
          <a:noFill/>
        </p:spPr>
        <p:txBody>
          <a:bodyPr wrap="square" rtlCol="0">
            <a:spAutoFit/>
          </a:bodyPr>
          <a:lstStyle/>
          <a:p>
            <a:pPr algn="ctr"/>
            <a:r>
              <a:rPr lang="en-GB" sz="2000" b="1"/>
              <a:t>Key Indicator: Dementia Diagnosis Rate</a:t>
            </a:r>
          </a:p>
        </p:txBody>
      </p:sp>
      <p:sp>
        <p:nvSpPr>
          <p:cNvPr id="12" name="Rectangle 11">
            <a:extLst>
              <a:ext uri="{FF2B5EF4-FFF2-40B4-BE49-F238E27FC236}">
                <a16:creationId xmlns:a16="http://schemas.microsoft.com/office/drawing/2014/main" id="{12261ADA-D4D2-AF61-3652-90301B5A4A0D}"/>
              </a:ext>
            </a:extLst>
          </p:cNvPr>
          <p:cNvSpPr/>
          <p:nvPr/>
        </p:nvSpPr>
        <p:spPr>
          <a:xfrm>
            <a:off x="5426653" y="820978"/>
            <a:ext cx="6600781" cy="5947550"/>
          </a:xfrm>
          <a:prstGeom prst="rect">
            <a:avLst/>
          </a:prstGeom>
          <a:solidFill>
            <a:srgbClr val="F1D7E8"/>
          </a:solidFill>
          <a:ln>
            <a:solidFill>
              <a:srgbClr val="DEEB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8C67715A-1CA9-083A-5878-C31836881961}"/>
              </a:ext>
            </a:extLst>
          </p:cNvPr>
          <p:cNvSpPr txBox="1"/>
          <p:nvPr/>
        </p:nvSpPr>
        <p:spPr>
          <a:xfrm>
            <a:off x="9678415" y="190950"/>
            <a:ext cx="1790875" cy="523220"/>
          </a:xfrm>
          <a:prstGeom prst="rect">
            <a:avLst/>
          </a:prstGeom>
          <a:noFill/>
        </p:spPr>
        <p:txBody>
          <a:bodyPr wrap="none" rtlCol="0">
            <a:spAutoFit/>
          </a:bodyPr>
          <a:lstStyle/>
          <a:p>
            <a:r>
              <a:rPr lang="en-GB" sz="2800" b="1" dirty="0">
                <a:solidFill>
                  <a:srgbClr val="243774"/>
                </a:solidFill>
                <a:latin typeface="Arial" panose="020B0604020202020204" pitchFamily="34" charset="0"/>
                <a:cs typeface="Arial" panose="020B0604020202020204" pitchFamily="34" charset="0"/>
              </a:rPr>
              <a:t>Dementia</a:t>
            </a:r>
          </a:p>
        </p:txBody>
      </p:sp>
      <p:grpSp>
        <p:nvGrpSpPr>
          <p:cNvPr id="9" name="Group 8">
            <a:extLst>
              <a:ext uri="{FF2B5EF4-FFF2-40B4-BE49-F238E27FC236}">
                <a16:creationId xmlns:a16="http://schemas.microsoft.com/office/drawing/2014/main" id="{9BF858A1-D230-25EC-D3A7-350635EB69A5}"/>
              </a:ext>
            </a:extLst>
          </p:cNvPr>
          <p:cNvGrpSpPr/>
          <p:nvPr/>
        </p:nvGrpSpPr>
        <p:grpSpPr>
          <a:xfrm>
            <a:off x="11424906" y="89949"/>
            <a:ext cx="678357" cy="652504"/>
            <a:chOff x="9894056" y="716673"/>
            <a:chExt cx="678357" cy="652504"/>
          </a:xfrm>
        </p:grpSpPr>
        <p:sp>
          <p:nvSpPr>
            <p:cNvPr id="11" name="Flowchart: Connector 10">
              <a:extLst>
                <a:ext uri="{FF2B5EF4-FFF2-40B4-BE49-F238E27FC236}">
                  <a16:creationId xmlns:a16="http://schemas.microsoft.com/office/drawing/2014/main" id="{25FC69D0-1E57-FE85-7A01-6827F1A46152}"/>
                </a:ext>
              </a:extLst>
            </p:cNvPr>
            <p:cNvSpPr/>
            <p:nvPr/>
          </p:nvSpPr>
          <p:spPr>
            <a:xfrm>
              <a:off x="9894056" y="716673"/>
              <a:ext cx="678357" cy="652504"/>
            </a:xfrm>
            <a:prstGeom prst="flowChartConnector">
              <a:avLst/>
            </a:prstGeom>
            <a:solidFill>
              <a:srgbClr val="F1D7E8"/>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A black background with a black square&#10;&#10;Description automatically generated with medium confidence">
              <a:extLst>
                <a:ext uri="{FF2B5EF4-FFF2-40B4-BE49-F238E27FC236}">
                  <a16:creationId xmlns:a16="http://schemas.microsoft.com/office/drawing/2014/main" id="{C52E33DA-7B24-D87D-5231-8EBEE0C592EC}"/>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9977556" y="804911"/>
              <a:ext cx="511355" cy="495223"/>
            </a:xfrm>
            <a:prstGeom prst="rect">
              <a:avLst/>
            </a:prstGeom>
          </p:spPr>
        </p:pic>
      </p:grpSp>
      <p:sp>
        <p:nvSpPr>
          <p:cNvPr id="5" name="TextBox 4">
            <a:extLst>
              <a:ext uri="{FF2B5EF4-FFF2-40B4-BE49-F238E27FC236}">
                <a16:creationId xmlns:a16="http://schemas.microsoft.com/office/drawing/2014/main" id="{2A97C223-9880-2AD9-5449-06D4E4B296CB}"/>
              </a:ext>
            </a:extLst>
          </p:cNvPr>
          <p:cNvSpPr txBox="1"/>
          <p:nvPr/>
        </p:nvSpPr>
        <p:spPr>
          <a:xfrm>
            <a:off x="264160" y="5197340"/>
            <a:ext cx="5223063" cy="1618392"/>
          </a:xfrm>
          <a:prstGeom prst="rect">
            <a:avLst/>
          </a:prstGeom>
          <a:noFill/>
          <a:ln w="19050">
            <a:noFill/>
          </a:ln>
        </p:spPr>
        <p:txBody>
          <a:bodyPr wrap="square" rtlCol="0">
            <a:spAutoFit/>
          </a:bodyPr>
          <a:lstStyle/>
          <a:p>
            <a:pPr>
              <a:spcAft>
                <a:spcPts val="400"/>
              </a:spcAft>
            </a:pPr>
            <a:r>
              <a:rPr lang="en-GB" sz="1200" b="1" dirty="0">
                <a:solidFill>
                  <a:srgbClr val="243774"/>
                </a:solidFill>
                <a:latin typeface="Arial" panose="020B0604020202020204" pitchFamily="34" charset="0"/>
                <a:cs typeface="Arial" panose="020B0604020202020204" pitchFamily="34" charset="0"/>
              </a:rPr>
              <a:t>How does indicator link to long term priorities:</a:t>
            </a:r>
          </a:p>
          <a:p>
            <a:pPr>
              <a:spcAft>
                <a:spcPts val="400"/>
              </a:spcAft>
            </a:pPr>
            <a:r>
              <a:rPr lang="en-GB" sz="1150" dirty="0">
                <a:latin typeface="Arial" panose="020B0604020202020204" pitchFamily="34" charset="0"/>
                <a:cs typeface="Arial" panose="020B0604020202020204" pitchFamily="34" charset="0"/>
              </a:rPr>
              <a:t>Improving Dementia Diagnosis Rate directly supports the ICB long term ambition of Transforming people’s health and care experiences and outcomes. </a:t>
            </a:r>
          </a:p>
          <a:p>
            <a:pPr>
              <a:spcAft>
                <a:spcPts val="400"/>
              </a:spcAft>
            </a:pPr>
            <a:r>
              <a:rPr lang="en-GB" sz="1150" dirty="0">
                <a:latin typeface="Arial" panose="020B0604020202020204" pitchFamily="34" charset="0"/>
                <a:cs typeface="Arial" panose="020B0604020202020204" pitchFamily="34" charset="0"/>
              </a:rPr>
              <a:t>Earlier diagnosis of often vulnerable patient’s empowers patients and their families and carers to take control of their situation, leading to better management of the disease, better time to plan and therefore an enhanced quality of life.</a:t>
            </a:r>
            <a:endParaRPr lang="en-GB" sz="1200" b="1" dirty="0">
              <a:solidFill>
                <a:srgbClr val="243774"/>
              </a:solidFill>
              <a:latin typeface="Trebuchet MS" panose="020B0603020202020204" pitchFamily="34" charset="0"/>
            </a:endParaRPr>
          </a:p>
        </p:txBody>
      </p:sp>
      <p:sp>
        <p:nvSpPr>
          <p:cNvPr id="3" name="TextBox 2">
            <a:extLst>
              <a:ext uri="{FF2B5EF4-FFF2-40B4-BE49-F238E27FC236}">
                <a16:creationId xmlns:a16="http://schemas.microsoft.com/office/drawing/2014/main" id="{3EF1F339-5376-24D7-548B-3CF15B70DC46}"/>
              </a:ext>
            </a:extLst>
          </p:cNvPr>
          <p:cNvSpPr txBox="1"/>
          <p:nvPr/>
        </p:nvSpPr>
        <p:spPr>
          <a:xfrm>
            <a:off x="5361336" y="730343"/>
            <a:ext cx="6501188" cy="5488682"/>
          </a:xfrm>
          <a:prstGeom prst="rect">
            <a:avLst/>
          </a:prstGeom>
          <a:noFill/>
        </p:spPr>
        <p:txBody>
          <a:bodyPr wrap="square" rtlCol="0">
            <a:spAutoFit/>
          </a:bodyPr>
          <a:lstStyle/>
          <a:p>
            <a:pPr>
              <a:spcAft>
                <a:spcPts val="600"/>
              </a:spcAft>
            </a:pPr>
            <a:r>
              <a:rPr lang="en-GB" b="1" dirty="0">
                <a:solidFill>
                  <a:srgbClr val="243774"/>
                </a:solidFill>
                <a:latin typeface="Arial" panose="020B0604020202020204" pitchFamily="34" charset="0"/>
                <a:cs typeface="Arial" panose="020B0604020202020204" pitchFamily="34" charset="0"/>
              </a:rPr>
              <a:t>Dementia Escalation Points</a:t>
            </a:r>
          </a:p>
          <a:p>
            <a:pPr algn="l">
              <a:spcAft>
                <a:spcPts val="400"/>
              </a:spcAft>
            </a:pPr>
            <a:r>
              <a:rPr lang="en-GB" sz="1150" b="0" i="0" dirty="0">
                <a:effectLst/>
                <a:latin typeface="Arial" panose="020B0604020202020204" pitchFamily="34" charset="0"/>
                <a:cs typeface="Arial" panose="020B0604020202020204" pitchFamily="34" charset="0"/>
              </a:rPr>
              <a:t>The dementia diagnosis rate for the ICB in September remained at </a:t>
            </a:r>
            <a:r>
              <a:rPr lang="en-GB" sz="1150" b="1" i="0" dirty="0">
                <a:effectLst/>
                <a:latin typeface="Arial" panose="020B0604020202020204" pitchFamily="34" charset="0"/>
                <a:cs typeface="Arial" panose="020B0604020202020204" pitchFamily="34" charset="0"/>
              </a:rPr>
              <a:t>59.8%, which is below the ICB plan target of 60.9%. </a:t>
            </a:r>
            <a:r>
              <a:rPr lang="en-GB" sz="1150" b="0" i="0" dirty="0">
                <a:effectLst/>
                <a:latin typeface="Arial" panose="020B0604020202020204" pitchFamily="34" charset="0"/>
                <a:cs typeface="Arial" panose="020B0604020202020204" pitchFamily="34" charset="0"/>
              </a:rPr>
              <a:t>Performance is </a:t>
            </a:r>
            <a:r>
              <a:rPr lang="en-GB" sz="1150" dirty="0">
                <a:latin typeface="Arial" panose="020B0604020202020204" pitchFamily="34" charset="0"/>
                <a:cs typeface="Arial" panose="020B0604020202020204" pitchFamily="34" charset="0"/>
              </a:rPr>
              <a:t>consistently at or above </a:t>
            </a:r>
            <a:r>
              <a:rPr lang="en-GB" sz="1150" b="0" i="0" dirty="0">
                <a:effectLst/>
                <a:latin typeface="Arial" panose="020B0604020202020204" pitchFamily="34" charset="0"/>
                <a:cs typeface="Arial" panose="020B0604020202020204" pitchFamily="34" charset="0"/>
              </a:rPr>
              <a:t>the upper control limit and therefore demonstrates special cause </a:t>
            </a:r>
            <a:r>
              <a:rPr lang="en-GB" sz="1150" b="1" i="0" dirty="0">
                <a:effectLst/>
                <a:latin typeface="Arial" panose="020B0604020202020204" pitchFamily="34" charset="0"/>
                <a:cs typeface="Arial" panose="020B0604020202020204" pitchFamily="34" charset="0"/>
              </a:rPr>
              <a:t>variation of an improving nature. </a:t>
            </a:r>
            <a:r>
              <a:rPr lang="en-GB" sz="1150" b="0" i="0" dirty="0">
                <a:effectLst/>
                <a:latin typeface="Arial" panose="020B0604020202020204" pitchFamily="34" charset="0"/>
                <a:cs typeface="Arial" panose="020B0604020202020204" pitchFamily="34" charset="0"/>
              </a:rPr>
              <a:t>However, even with the improving performance, the </a:t>
            </a:r>
            <a:r>
              <a:rPr lang="en-GB" sz="1150" b="1" i="0" dirty="0">
                <a:effectLst/>
                <a:latin typeface="Arial" panose="020B0604020202020204" pitchFamily="34" charset="0"/>
                <a:cs typeface="Arial" panose="020B0604020202020204" pitchFamily="34" charset="0"/>
              </a:rPr>
              <a:t>ICB remains adrift from the national target and planning expectation of 66.7%</a:t>
            </a:r>
            <a:r>
              <a:rPr lang="en-GB" sz="1150" dirty="0">
                <a:latin typeface="Arial" panose="020B0604020202020204" pitchFamily="34" charset="0"/>
                <a:cs typeface="Arial" panose="020B0604020202020204" pitchFamily="34" charset="0"/>
              </a:rPr>
              <a:t>, and the ICB target for 2024/25 of 62.5% by March 2025.</a:t>
            </a:r>
            <a:endParaRPr lang="en-GB" sz="1150" b="0" i="0" dirty="0">
              <a:effectLst/>
              <a:latin typeface="Arial" panose="020B0604020202020204" pitchFamily="34" charset="0"/>
              <a:cs typeface="Arial" panose="020B0604020202020204" pitchFamily="34" charset="0"/>
            </a:endParaRPr>
          </a:p>
          <a:p>
            <a:pPr>
              <a:spcAft>
                <a:spcPts val="400"/>
              </a:spcAft>
            </a:pPr>
            <a:r>
              <a:rPr lang="en-GB" sz="1150" b="0" i="0" dirty="0">
                <a:effectLst/>
                <a:latin typeface="Arial" panose="020B0604020202020204" pitchFamily="34" charset="0"/>
                <a:cs typeface="Arial" panose="020B0604020202020204" pitchFamily="34" charset="0"/>
              </a:rPr>
              <a:t>Performance is variable across the Places within the ICB; NE Lincs 67</a:t>
            </a:r>
            <a:r>
              <a:rPr lang="en-GB" sz="1150" dirty="0">
                <a:latin typeface="Arial" panose="020B0604020202020204" pitchFamily="34" charset="0"/>
                <a:cs typeface="Arial" panose="020B0604020202020204" pitchFamily="34" charset="0"/>
              </a:rPr>
              <a:t>%, </a:t>
            </a:r>
            <a:r>
              <a:rPr lang="en-GB" sz="1150" b="0" i="0" dirty="0">
                <a:effectLst/>
                <a:latin typeface="Arial" panose="020B0604020202020204" pitchFamily="34" charset="0"/>
                <a:cs typeface="Arial" panose="020B0604020202020204" pitchFamily="34" charset="0"/>
              </a:rPr>
              <a:t>Hull 66.5%, </a:t>
            </a:r>
            <a:r>
              <a:rPr lang="en-GB" sz="1150" dirty="0">
                <a:latin typeface="Arial" panose="020B0604020202020204" pitchFamily="34" charset="0"/>
                <a:cs typeface="Arial" panose="020B0604020202020204" pitchFamily="34" charset="0"/>
              </a:rPr>
              <a:t>East Riding 59.7%, North </a:t>
            </a:r>
            <a:r>
              <a:rPr lang="en-GB" sz="1150" b="0" i="0" dirty="0">
                <a:effectLst/>
                <a:latin typeface="Arial" panose="020B0604020202020204" pitchFamily="34" charset="0"/>
                <a:cs typeface="Arial" panose="020B0604020202020204" pitchFamily="34" charset="0"/>
              </a:rPr>
              <a:t>Yorks 58.9%, North Lincs 58.4%, and </a:t>
            </a:r>
            <a:r>
              <a:rPr lang="en-GB" sz="1150" i="0" dirty="0">
                <a:effectLst/>
                <a:latin typeface="Arial" panose="020B0604020202020204" pitchFamily="34" charset="0"/>
                <a:cs typeface="Arial" panose="020B0604020202020204" pitchFamily="34" charset="0"/>
              </a:rPr>
              <a:t>York 52.8%.  NE Lincs, North Lincs and East Riding are all showing special cause variation of an improving nature.  </a:t>
            </a:r>
            <a:r>
              <a:rPr lang="en-GB" sz="1150" b="1" i="0" dirty="0">
                <a:effectLst/>
                <a:latin typeface="Arial" panose="020B0604020202020204" pitchFamily="34" charset="0"/>
                <a:cs typeface="Arial" panose="020B0604020202020204" pitchFamily="34" charset="0"/>
              </a:rPr>
              <a:t>York did achieve plan, but they are showing special cause variation of a concernin</a:t>
            </a:r>
            <a:r>
              <a:rPr lang="en-GB" sz="1150" b="1" dirty="0">
                <a:latin typeface="Arial" panose="020B0604020202020204" pitchFamily="34" charset="0"/>
                <a:cs typeface="Arial" panose="020B0604020202020204" pitchFamily="34" charset="0"/>
              </a:rPr>
              <a:t>g nature and are a </a:t>
            </a:r>
            <a:r>
              <a:rPr lang="en-GB" sz="1150" b="1" i="0" dirty="0">
                <a:effectLst/>
                <a:latin typeface="Arial" panose="020B0604020202020204" pitchFamily="34" charset="0"/>
                <a:cs typeface="Arial" panose="020B0604020202020204" pitchFamily="34" charset="0"/>
              </a:rPr>
              <a:t>national outlier. </a:t>
            </a:r>
            <a:r>
              <a:rPr lang="en-GB" sz="1150" dirty="0">
                <a:latin typeface="Arial" panose="020B0604020202020204" pitchFamily="34" charset="0"/>
                <a:cs typeface="Arial" panose="020B0604020202020204" pitchFamily="34" charset="0"/>
              </a:rPr>
              <a:t>A detailed understanding at a practice level is available and being worked through.</a:t>
            </a:r>
            <a:endParaRPr lang="en-GB" sz="1150" i="0" dirty="0">
              <a:effectLst/>
              <a:latin typeface="Arial" panose="020B0604020202020204" pitchFamily="34" charset="0"/>
              <a:cs typeface="Arial" panose="020B0604020202020204" pitchFamily="34" charset="0"/>
            </a:endParaRPr>
          </a:p>
          <a:p>
            <a:r>
              <a:rPr lang="en-US" altLang="en-US" sz="1150" b="1" dirty="0">
                <a:latin typeface="Arial" panose="020B0604020202020204" pitchFamily="34" charset="0"/>
                <a:cs typeface="Arial" panose="020B0604020202020204" pitchFamily="34" charset="0"/>
              </a:rPr>
              <a:t>Key Actions</a:t>
            </a:r>
            <a:r>
              <a:rPr lang="en-GB" sz="1150" dirty="0">
                <a:effectLst/>
                <a:latin typeface="Arial" panose="020B0604020202020204" pitchFamily="34" charset="0"/>
                <a:ea typeface="Calibri" panose="020F0502020204030204" pitchFamily="34" charset="0"/>
                <a:cs typeface="Arial" panose="020B0604020202020204" pitchFamily="34" charset="0"/>
              </a:rPr>
              <a:t> </a:t>
            </a:r>
          </a:p>
          <a:p>
            <a:pPr marL="171450" indent="-171450">
              <a:buFont typeface="Arial" panose="020B0604020202020204" pitchFamily="34" charset="0"/>
              <a:buChar char="•"/>
            </a:pPr>
            <a:r>
              <a:rPr lang="en-GB" sz="1150" dirty="0">
                <a:effectLst/>
                <a:latin typeface="Arial" panose="020B0604020202020204" pitchFamily="34" charset="0"/>
                <a:ea typeface="Calibri" panose="020F0502020204030204" pitchFamily="34" charset="0"/>
                <a:cs typeface="Arial" panose="020B0604020202020204" pitchFamily="34" charset="0"/>
              </a:rPr>
              <a:t>A dementia briefing paper has been completed to support the request for SDF to address diagnosis rates and wait times. This outlines the </a:t>
            </a:r>
            <a:r>
              <a:rPr lang="en-GB" sz="1150" dirty="0">
                <a:latin typeface="Arial" panose="020B0604020202020204" pitchFamily="34" charset="0"/>
                <a:ea typeface="Calibri" panose="020F0502020204030204" pitchFamily="34" charset="0"/>
                <a:cs typeface="Arial" panose="020B0604020202020204" pitchFamily="34" charset="0"/>
              </a:rPr>
              <a:t>priority planning intentions and the relevant supporting evidence. Approved by MHLDA Executive Strategic Leadership Group. </a:t>
            </a:r>
            <a:r>
              <a:rPr lang="en-GB" sz="1150" b="1" dirty="0">
                <a:effectLst/>
                <a:latin typeface="Arial" panose="020B0604020202020204" pitchFamily="34" charset="0"/>
                <a:ea typeface="Calibri" panose="020F0502020204030204" pitchFamily="34" charset="0"/>
                <a:cs typeface="Arial" panose="020B0604020202020204" pitchFamily="34" charset="0"/>
              </a:rPr>
              <a:t>Now approved. NYY/TEWV &amp; HTFT/ER are now mobilising plans to address long waits and low DDR.</a:t>
            </a:r>
          </a:p>
          <a:p>
            <a:pPr marL="171450" indent="-171450">
              <a:buFont typeface="Arial" panose="020B0604020202020204" pitchFamily="34" charset="0"/>
              <a:buChar char="•"/>
            </a:pPr>
            <a:r>
              <a:rPr lang="en-GB" altLang="en-US" sz="1150" dirty="0">
                <a:latin typeface="Arial" panose="020B0604020202020204" pitchFamily="34" charset="0"/>
                <a:cs typeface="Arial" panose="020B0604020202020204" pitchFamily="34" charset="0"/>
              </a:rPr>
              <a:t>Current QI project to cleanse the GP registers to resolve coding issues and identify additional possible diagnoses. Continues to progress and searches of York practices have commenced.</a:t>
            </a:r>
          </a:p>
          <a:p>
            <a:pPr marL="171450" indent="-171450">
              <a:buFont typeface="Arial" panose="020B0604020202020204" pitchFamily="34" charset="0"/>
              <a:buChar char="•"/>
            </a:pPr>
            <a:r>
              <a:rPr lang="en-US" altLang="en-US" sz="1150" dirty="0">
                <a:latin typeface="Arial" panose="020B0604020202020204" pitchFamily="34" charset="0"/>
                <a:cs typeface="Arial" panose="020B0604020202020204" pitchFamily="34" charset="0"/>
              </a:rPr>
              <a:t>5 year dementia strategy ‘Hope of a Live Still to be Lived’ approved by MHHDA Exec 27</a:t>
            </a:r>
            <a:r>
              <a:rPr lang="en-US" altLang="en-US" sz="1150" baseline="30000" dirty="0">
                <a:latin typeface="Arial" panose="020B0604020202020204" pitchFamily="34" charset="0"/>
                <a:cs typeface="Arial" panose="020B0604020202020204" pitchFamily="34" charset="0"/>
              </a:rPr>
              <a:t>th</a:t>
            </a:r>
            <a:r>
              <a:rPr lang="en-US" altLang="en-US" sz="1150" dirty="0">
                <a:latin typeface="Arial" panose="020B0604020202020204" pitchFamily="34" charset="0"/>
                <a:cs typeface="Arial" panose="020B0604020202020204" pitchFamily="34" charset="0"/>
              </a:rPr>
              <a:t> Sept. On agenda for ICB chief execs weekly meeting w/c 21</a:t>
            </a:r>
            <a:r>
              <a:rPr lang="en-US" altLang="en-US" sz="1150" baseline="30000" dirty="0">
                <a:latin typeface="Arial" panose="020B0604020202020204" pitchFamily="34" charset="0"/>
                <a:cs typeface="Arial" panose="020B0604020202020204" pitchFamily="34" charset="0"/>
              </a:rPr>
              <a:t>st</a:t>
            </a:r>
            <a:r>
              <a:rPr lang="en-US" altLang="en-US" sz="1150" dirty="0">
                <a:latin typeface="Arial" panose="020B0604020202020204" pitchFamily="34" charset="0"/>
                <a:cs typeface="Arial" panose="020B0604020202020204" pitchFamily="34" charset="0"/>
              </a:rPr>
              <a:t> October. Has been fully coproduced and all interventions will support recovery of DDR and improve patient outcomes &amp; experience.  </a:t>
            </a:r>
          </a:p>
          <a:p>
            <a:pPr marL="171450" indent="-171450">
              <a:buFont typeface="Arial" panose="020B0604020202020204" pitchFamily="34" charset="0"/>
              <a:buChar char="•"/>
            </a:pPr>
            <a:r>
              <a:rPr lang="en-US" altLang="en-US" sz="1150" dirty="0">
                <a:latin typeface="Arial" panose="020B0604020202020204" pitchFamily="34" charset="0"/>
                <a:cs typeface="Arial" panose="020B0604020202020204" pitchFamily="34" charset="0"/>
              </a:rPr>
              <a:t>Hull DDR recovering and audit of outlier PCN being undertaken imminently. Expect to be above target by October DDR publication.</a:t>
            </a:r>
          </a:p>
          <a:p>
            <a:pPr marL="171450" indent="-171450">
              <a:buFont typeface="Arial" panose="020B0604020202020204" pitchFamily="34" charset="0"/>
              <a:buChar char="•"/>
            </a:pPr>
            <a:r>
              <a:rPr lang="en-US" altLang="en-US" sz="1150" dirty="0">
                <a:latin typeface="Arial" panose="020B0604020202020204" pitchFamily="34" charset="0"/>
                <a:cs typeface="Arial" panose="020B0604020202020204" pitchFamily="34" charset="0"/>
              </a:rPr>
              <a:t>One York PCN plans to review all MCI cases to establish potential new diagnoses, will be informed by QI project findings. </a:t>
            </a:r>
          </a:p>
          <a:p>
            <a:pPr marL="171450" indent="-171450">
              <a:buFont typeface="Arial" panose="020B0604020202020204" pitchFamily="34" charset="0"/>
              <a:buChar char="•"/>
            </a:pPr>
            <a:r>
              <a:rPr lang="en-US" altLang="en-US" sz="1150" dirty="0">
                <a:latin typeface="Arial" panose="020B0604020202020204" pitchFamily="34" charset="0"/>
                <a:cs typeface="Arial" panose="020B0604020202020204" pitchFamily="34" charset="0"/>
              </a:rPr>
              <a:t>Contact being made with the </a:t>
            </a:r>
            <a:r>
              <a:rPr lang="en-GB" sz="1100" dirty="0">
                <a:effectLst/>
                <a:latin typeface="Arial" panose="020B0604020202020204" pitchFamily="34" charset="0"/>
                <a:ea typeface="Calibri" panose="020F0502020204030204" pitchFamily="34" charset="0"/>
              </a:rPr>
              <a:t>GP Data, Extracts, Specifications and Analysis (GPDESA), </a:t>
            </a:r>
            <a:r>
              <a:rPr lang="en-US" sz="1100" dirty="0">
                <a:effectLst/>
                <a:latin typeface="Arial" panose="020B0604020202020204" pitchFamily="34" charset="0"/>
                <a:ea typeface="Calibri" panose="020F0502020204030204" pitchFamily="34" charset="0"/>
              </a:rPr>
              <a:t>Primary and Community Care Analysis  team to understand methodology in primary care to MAS referral data due to some potential data errors/inconsistencies. </a:t>
            </a:r>
            <a:endParaRPr lang="en-US" altLang="en-US" sz="11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717B0CE6-BD59-DA0D-E0C5-99A25DF85BAF}"/>
              </a:ext>
            </a:extLst>
          </p:cNvPr>
          <p:cNvPicPr>
            <a:picLocks noChangeAspect="1"/>
          </p:cNvPicPr>
          <p:nvPr/>
        </p:nvPicPr>
        <p:blipFill>
          <a:blip r:embed="rId5"/>
          <a:stretch>
            <a:fillRect/>
          </a:stretch>
        </p:blipFill>
        <p:spPr>
          <a:xfrm>
            <a:off x="676565" y="1150089"/>
            <a:ext cx="4207050" cy="4088049"/>
          </a:xfrm>
          <a:prstGeom prst="rect">
            <a:avLst/>
          </a:prstGeom>
        </p:spPr>
      </p:pic>
    </p:spTree>
    <p:extLst>
      <p:ext uri="{BB962C8B-B14F-4D97-AF65-F5344CB8AC3E}">
        <p14:creationId xmlns:p14="http://schemas.microsoft.com/office/powerpoint/2010/main" val="2140244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D7E539-3BA9-D8A9-714C-792E5B1F44A3}"/>
              </a:ext>
            </a:extLst>
          </p:cNvPr>
          <p:cNvPicPr>
            <a:picLocks noChangeAspect="1"/>
          </p:cNvPicPr>
          <p:nvPr/>
        </p:nvPicPr>
        <p:blipFill>
          <a:blip r:embed="rId3"/>
          <a:stretch>
            <a:fillRect/>
          </a:stretch>
        </p:blipFill>
        <p:spPr>
          <a:xfrm>
            <a:off x="1" y="-1809"/>
            <a:ext cx="3204516" cy="578654"/>
          </a:xfrm>
          <a:prstGeom prst="rect">
            <a:avLst/>
          </a:prstGeom>
        </p:spPr>
      </p:pic>
      <p:sp>
        <p:nvSpPr>
          <p:cNvPr id="2" name="TextBox 1">
            <a:extLst>
              <a:ext uri="{FF2B5EF4-FFF2-40B4-BE49-F238E27FC236}">
                <a16:creationId xmlns:a16="http://schemas.microsoft.com/office/drawing/2014/main" id="{59F086C6-A6B0-AE41-88B8-CE2D838ED1F3}"/>
              </a:ext>
            </a:extLst>
          </p:cNvPr>
          <p:cNvSpPr txBox="1"/>
          <p:nvPr/>
        </p:nvSpPr>
        <p:spPr>
          <a:xfrm>
            <a:off x="177618" y="663412"/>
            <a:ext cx="5151944" cy="769441"/>
          </a:xfrm>
          <a:prstGeom prst="rect">
            <a:avLst/>
          </a:prstGeom>
          <a:noFill/>
        </p:spPr>
        <p:txBody>
          <a:bodyPr wrap="square" rtlCol="0">
            <a:spAutoFit/>
          </a:bodyPr>
          <a:lstStyle/>
          <a:p>
            <a:pPr algn="ctr"/>
            <a:r>
              <a:rPr lang="en-GB" sz="2000" b="1"/>
              <a:t>Key Indicator: </a:t>
            </a:r>
            <a:r>
              <a:rPr lang="en-GB" sz="2000"/>
              <a:t>I</a:t>
            </a:r>
            <a:r>
              <a:rPr lang="en-GB" sz="2000" b="0">
                <a:solidFill>
                  <a:schemeClr val="tx1"/>
                </a:solidFill>
              </a:rPr>
              <a:t>nappropriate OOA placements</a:t>
            </a:r>
          </a:p>
          <a:p>
            <a:pPr algn="ctr"/>
            <a:endParaRPr lang="en-GB" sz="2400" b="1"/>
          </a:p>
        </p:txBody>
      </p:sp>
      <p:sp>
        <p:nvSpPr>
          <p:cNvPr id="12" name="Rectangle 11">
            <a:extLst>
              <a:ext uri="{FF2B5EF4-FFF2-40B4-BE49-F238E27FC236}">
                <a16:creationId xmlns:a16="http://schemas.microsoft.com/office/drawing/2014/main" id="{12261ADA-D4D2-AF61-3652-90301B5A4A0D}"/>
              </a:ext>
            </a:extLst>
          </p:cNvPr>
          <p:cNvSpPr/>
          <p:nvPr/>
        </p:nvSpPr>
        <p:spPr>
          <a:xfrm>
            <a:off x="5423869" y="888228"/>
            <a:ext cx="6600781" cy="5859806"/>
          </a:xfrm>
          <a:prstGeom prst="rect">
            <a:avLst/>
          </a:prstGeom>
          <a:solidFill>
            <a:srgbClr val="DEF3F2"/>
          </a:solidFill>
          <a:ln>
            <a:solidFill>
              <a:srgbClr val="DEEB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F9B4E24-5779-74E3-7847-278DC680CD45}"/>
              </a:ext>
            </a:extLst>
          </p:cNvPr>
          <p:cNvSpPr txBox="1"/>
          <p:nvPr/>
        </p:nvSpPr>
        <p:spPr>
          <a:xfrm>
            <a:off x="6409943" y="47461"/>
            <a:ext cx="4919509" cy="954107"/>
          </a:xfrm>
          <a:prstGeom prst="rect">
            <a:avLst/>
          </a:prstGeom>
          <a:noFill/>
        </p:spPr>
        <p:txBody>
          <a:bodyPr wrap="square" rtlCol="0">
            <a:spAutoFit/>
          </a:bodyPr>
          <a:lstStyle/>
          <a:p>
            <a:pPr algn="r"/>
            <a:r>
              <a:rPr lang="en-GB" sz="2800" b="1" dirty="0">
                <a:solidFill>
                  <a:srgbClr val="243774"/>
                </a:solidFill>
                <a:latin typeface="Arial" panose="020B0604020202020204" pitchFamily="34" charset="0"/>
                <a:cs typeface="Arial" panose="020B0604020202020204" pitchFamily="34" charset="0"/>
              </a:rPr>
              <a:t>Adult Acute Out of Area </a:t>
            </a:r>
          </a:p>
          <a:p>
            <a:pPr algn="r"/>
            <a:r>
              <a:rPr lang="en-GB" sz="2800" b="1" dirty="0">
                <a:solidFill>
                  <a:srgbClr val="243774"/>
                </a:solidFill>
                <a:latin typeface="Arial" panose="020B0604020202020204" pitchFamily="34" charset="0"/>
                <a:cs typeface="Arial" panose="020B0604020202020204" pitchFamily="34" charset="0"/>
              </a:rPr>
              <a:t>Placements</a:t>
            </a:r>
          </a:p>
        </p:txBody>
      </p:sp>
      <p:grpSp>
        <p:nvGrpSpPr>
          <p:cNvPr id="9" name="Group 8">
            <a:extLst>
              <a:ext uri="{FF2B5EF4-FFF2-40B4-BE49-F238E27FC236}">
                <a16:creationId xmlns:a16="http://schemas.microsoft.com/office/drawing/2014/main" id="{48C6F250-C621-0D21-9EC0-D77FA828ED1C}"/>
              </a:ext>
            </a:extLst>
          </p:cNvPr>
          <p:cNvGrpSpPr/>
          <p:nvPr/>
        </p:nvGrpSpPr>
        <p:grpSpPr>
          <a:xfrm>
            <a:off x="11428816" y="80158"/>
            <a:ext cx="678359" cy="673762"/>
            <a:chOff x="7056845" y="4173514"/>
            <a:chExt cx="678359" cy="673762"/>
          </a:xfrm>
        </p:grpSpPr>
        <p:sp>
          <p:nvSpPr>
            <p:cNvPr id="11" name="Flowchart: Connector 10">
              <a:extLst>
                <a:ext uri="{FF2B5EF4-FFF2-40B4-BE49-F238E27FC236}">
                  <a16:creationId xmlns:a16="http://schemas.microsoft.com/office/drawing/2014/main" id="{80DC31D4-0102-BCA3-4005-0B3412735DED}"/>
                </a:ext>
              </a:extLst>
            </p:cNvPr>
            <p:cNvSpPr/>
            <p:nvPr/>
          </p:nvSpPr>
          <p:spPr>
            <a:xfrm>
              <a:off x="7056845" y="4173514"/>
              <a:ext cx="678359" cy="673762"/>
            </a:xfrm>
            <a:prstGeom prst="flowChartConnector">
              <a:avLst/>
            </a:prstGeom>
            <a:solidFill>
              <a:srgbClr val="DEF3F2"/>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A black background with a black square&#10;&#10;Description automatically generated with medium confidence">
              <a:extLst>
                <a:ext uri="{FF2B5EF4-FFF2-40B4-BE49-F238E27FC236}">
                  <a16:creationId xmlns:a16="http://schemas.microsoft.com/office/drawing/2014/main" id="{678276C7-244D-9AFC-256D-1FDC7D5B0778}"/>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7140346" y="4255490"/>
              <a:ext cx="511356" cy="511357"/>
            </a:xfrm>
            <a:prstGeom prst="rect">
              <a:avLst/>
            </a:prstGeom>
          </p:spPr>
        </p:pic>
      </p:grpSp>
      <p:sp>
        <p:nvSpPr>
          <p:cNvPr id="5" name="TextBox 4">
            <a:extLst>
              <a:ext uri="{FF2B5EF4-FFF2-40B4-BE49-F238E27FC236}">
                <a16:creationId xmlns:a16="http://schemas.microsoft.com/office/drawing/2014/main" id="{428BE9FD-45E4-47A3-C5F7-EC2212F427DF}"/>
              </a:ext>
            </a:extLst>
          </p:cNvPr>
          <p:cNvSpPr txBox="1"/>
          <p:nvPr/>
        </p:nvSpPr>
        <p:spPr>
          <a:xfrm>
            <a:off x="213858" y="4983846"/>
            <a:ext cx="5223063" cy="1810752"/>
          </a:xfrm>
          <a:prstGeom prst="rect">
            <a:avLst/>
          </a:prstGeom>
          <a:noFill/>
          <a:ln w="19050">
            <a:noFill/>
          </a:ln>
        </p:spPr>
        <p:txBody>
          <a:bodyPr wrap="square" rtlCol="0">
            <a:spAutoFit/>
          </a:bodyPr>
          <a:lstStyle/>
          <a:p>
            <a:pPr>
              <a:spcAft>
                <a:spcPts val="400"/>
              </a:spcAft>
            </a:pPr>
            <a:r>
              <a:rPr lang="en-GB" sz="1150" b="1">
                <a:latin typeface="Arial" panose="020B0604020202020204" pitchFamily="34" charset="0"/>
                <a:cs typeface="Arial" panose="020B0604020202020204" pitchFamily="34" charset="0"/>
              </a:rPr>
              <a:t>How does indicator link to long term priorities:</a:t>
            </a:r>
          </a:p>
          <a:p>
            <a:pPr>
              <a:spcAft>
                <a:spcPts val="400"/>
              </a:spcAft>
            </a:pPr>
            <a:r>
              <a:rPr lang="en-GB" sz="1150">
                <a:latin typeface="Arial" panose="020B0604020202020204" pitchFamily="34" charset="0"/>
                <a:cs typeface="Arial" panose="020B0604020202020204" pitchFamily="34" charset="0"/>
              </a:rPr>
              <a:t>Reducing inappropriate out of area placements directly supports the ICB long term ambition of Transforming people’s health and care experiences and outcomes. </a:t>
            </a:r>
          </a:p>
          <a:p>
            <a:pPr>
              <a:spcAft>
                <a:spcPts val="400"/>
              </a:spcAft>
            </a:pPr>
            <a:r>
              <a:rPr lang="en-GB" sz="1150">
                <a:latin typeface="Arial" panose="020B0604020202020204" pitchFamily="34" charset="0"/>
                <a:cs typeface="Arial" panose="020B0604020202020204" pitchFamily="34" charset="0"/>
              </a:rPr>
              <a:t>Transporting often vulnerable patient’s long distances out of area can often be poor experience and demonstrates a lack of local capacity and available services.  It has also been identified as one of the ten key priorities due to financial impact of having to fund inpatient stays over and above existing contracted provision.</a:t>
            </a:r>
          </a:p>
        </p:txBody>
      </p:sp>
      <p:sp>
        <p:nvSpPr>
          <p:cNvPr id="3" name="TextBox 2">
            <a:extLst>
              <a:ext uri="{FF2B5EF4-FFF2-40B4-BE49-F238E27FC236}">
                <a16:creationId xmlns:a16="http://schemas.microsoft.com/office/drawing/2014/main" id="{F1AC262B-CBF7-A7C2-6943-22D878EC92D7}"/>
              </a:ext>
            </a:extLst>
          </p:cNvPr>
          <p:cNvSpPr txBox="1"/>
          <p:nvPr/>
        </p:nvSpPr>
        <p:spPr>
          <a:xfrm>
            <a:off x="5436921" y="968657"/>
            <a:ext cx="6501188" cy="5727209"/>
          </a:xfrm>
          <a:prstGeom prst="rect">
            <a:avLst/>
          </a:prstGeom>
          <a:noFill/>
        </p:spPr>
        <p:txBody>
          <a:bodyPr wrap="square" rtlCol="0">
            <a:spAutoFit/>
          </a:bodyPr>
          <a:lstStyle/>
          <a:p>
            <a:pPr>
              <a:spcAft>
                <a:spcPts val="600"/>
              </a:spcAft>
            </a:pPr>
            <a:r>
              <a:rPr lang="en-GB" b="1" dirty="0">
                <a:solidFill>
                  <a:srgbClr val="7030A0"/>
                </a:solidFill>
                <a:latin typeface="Arial" panose="020B0604020202020204" pitchFamily="34" charset="0"/>
                <a:cs typeface="Arial" panose="020B0604020202020204" pitchFamily="34" charset="0"/>
              </a:rPr>
              <a:t>Mental Health OOA Escalation Points</a:t>
            </a:r>
          </a:p>
          <a:p>
            <a:pPr>
              <a:spcAft>
                <a:spcPts val="400"/>
              </a:spcAft>
            </a:pPr>
            <a:r>
              <a:rPr lang="en-GB" sz="1150" b="0" i="0" dirty="0">
                <a:effectLst/>
                <a:latin typeface="Arial" panose="020B0604020202020204" pitchFamily="34" charset="0"/>
                <a:cs typeface="Arial" panose="020B0604020202020204" pitchFamily="34" charset="0"/>
              </a:rPr>
              <a:t>The target for 2023/24 related to out of area bed days; for 2023/24 the key performance indicator has changed to inappropriate acute out of area placements.  There are other out of area placements tha</a:t>
            </a:r>
            <a:r>
              <a:rPr lang="en-GB" sz="1150" dirty="0">
                <a:latin typeface="Arial" panose="020B0604020202020204" pitchFamily="34" charset="0"/>
                <a:cs typeface="Arial" panose="020B0604020202020204" pitchFamily="34" charset="0"/>
              </a:rPr>
              <a:t>t relate to rehabilitation that do not form part of this indicator.  </a:t>
            </a:r>
            <a:r>
              <a:rPr lang="en-GB" sz="1150" b="0" i="0" dirty="0">
                <a:effectLst/>
                <a:latin typeface="Arial" panose="020B0604020202020204" pitchFamily="34" charset="0"/>
                <a:cs typeface="Arial" panose="020B0604020202020204" pitchFamily="34" charset="0"/>
              </a:rPr>
              <a:t>T</a:t>
            </a:r>
            <a:r>
              <a:rPr lang="en-GB" sz="1150" b="1" i="0" dirty="0">
                <a:effectLst/>
                <a:latin typeface="Arial" panose="020B0604020202020204" pitchFamily="34" charset="0"/>
                <a:cs typeface="Arial" panose="020B0604020202020204" pitchFamily="34" charset="0"/>
              </a:rPr>
              <a:t>he performance in September was 30 against a plan of 11 – this is movement from 17 in </a:t>
            </a:r>
            <a:r>
              <a:rPr lang="en-GB" sz="1150" b="1" dirty="0">
                <a:latin typeface="Arial" panose="020B0604020202020204" pitchFamily="34" charset="0"/>
                <a:cs typeface="Arial" panose="020B0604020202020204" pitchFamily="34" charset="0"/>
              </a:rPr>
              <a:t>August and puts performance back to April levels.  </a:t>
            </a:r>
            <a:r>
              <a:rPr lang="en-GB" sz="1150" b="0" i="0" dirty="0">
                <a:effectLst/>
                <a:latin typeface="Arial" panose="020B0604020202020204" pitchFamily="34" charset="0"/>
                <a:cs typeface="Arial" panose="020B0604020202020204" pitchFamily="34" charset="0"/>
              </a:rPr>
              <a:t>The performance has shown no significant change in the last twelve months with variation around the midpoint and no consistent improvement.</a:t>
            </a:r>
          </a:p>
          <a:p>
            <a:pPr>
              <a:spcAft>
                <a:spcPts val="600"/>
              </a:spcAft>
            </a:pPr>
            <a:r>
              <a:rPr lang="en-GB" sz="1150" dirty="0">
                <a:latin typeface="Arial" panose="020B0604020202020204" pitchFamily="34" charset="0"/>
                <a:cs typeface="Arial" panose="020B0604020202020204" pitchFamily="34" charset="0"/>
              </a:rPr>
              <a:t>There is variation at Place with majority of placements from </a:t>
            </a:r>
            <a:r>
              <a:rPr lang="en-GB" sz="1150" b="1" dirty="0">
                <a:latin typeface="Arial" panose="020B0604020202020204" pitchFamily="34" charset="0"/>
                <a:cs typeface="Arial" panose="020B0604020202020204" pitchFamily="34" charset="0"/>
              </a:rPr>
              <a:t>North Lincs (10) and Hull (13), </a:t>
            </a:r>
            <a:r>
              <a:rPr lang="en-GB" sz="1150" dirty="0">
                <a:latin typeface="Arial" panose="020B0604020202020204" pitchFamily="34" charset="0"/>
                <a:cs typeface="Arial" panose="020B0604020202020204" pitchFamily="34" charset="0"/>
              </a:rPr>
              <a:t>and at the time of the production of the report there are 2 unassigned patients.</a:t>
            </a:r>
          </a:p>
          <a:p>
            <a:pPr eaLnBrk="1" hangingPunct="1">
              <a:spcAft>
                <a:spcPts val="400"/>
              </a:spcAft>
            </a:pPr>
            <a:r>
              <a:rPr lang="en-US" altLang="en-US" sz="1150" b="1" dirty="0">
                <a:latin typeface="Arial" panose="020B0604020202020204" pitchFamily="34" charset="0"/>
                <a:cs typeface="Arial" panose="020B0604020202020204" pitchFamily="34" charset="0"/>
              </a:rPr>
              <a:t>Key Actions</a:t>
            </a:r>
            <a:endParaRPr lang="en-US" altLang="en-US" sz="1100" b="1" dirty="0">
              <a:latin typeface="Arial" panose="020B0604020202020204" pitchFamily="34" charset="0"/>
              <a:cs typeface="Arial" panose="020B0604020202020204" pitchFamily="34" charset="0"/>
            </a:endParaRPr>
          </a:p>
          <a:p>
            <a:pPr marL="171450" indent="-171450" eaLnBrk="1" hangingPunct="1">
              <a:spcAft>
                <a:spcPts val="600"/>
              </a:spcAft>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Confirmation for the allocation of Sustainable Development Funding (SDF) has now been received and priorities for the funding have been agreed, these include recruiting additional centralised short term case management capacity, development of a community rehabilitation service in NL and expanding the Hull/ER older adult's community and crisis teams, as well as developing an additional 4 functional beds</a:t>
            </a:r>
            <a:r>
              <a:rPr lang="en-GB" sz="1100" dirty="0">
                <a:latin typeface="Arial" panose="020B0604020202020204" pitchFamily="34" charset="0"/>
                <a:ea typeface="Calibri" panose="020F0502020204030204" pitchFamily="34" charset="0"/>
                <a:cs typeface="Arial" panose="020B0604020202020204" pitchFamily="34" charset="0"/>
              </a:rPr>
              <a:t> – this will support preventing older adults accessing adult acute wards.</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171450" indent="-171450" eaLnBrk="1" hangingPunct="1">
              <a:spcAft>
                <a:spcPts val="600"/>
              </a:spcAft>
              <a:buFont typeface="Arial" panose="020B0604020202020204" pitchFamily="34" charset="0"/>
              <a:buChar char="•"/>
            </a:pPr>
            <a:r>
              <a:rPr lang="en-GB" sz="1100" dirty="0">
                <a:latin typeface="Arial" panose="020B0604020202020204" pitchFamily="34" charset="0"/>
                <a:ea typeface="Calibri" panose="020F0502020204030204" pitchFamily="34" charset="0"/>
                <a:cs typeface="Arial" panose="020B0604020202020204" pitchFamily="34" charset="0"/>
              </a:rPr>
              <a:t>Deep dive into PICU data and information underway to support a system wide business case to meet demand more locally within HNY</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171450" indent="-171450" eaLnBrk="1" hangingPunct="1">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Inpatient oversight &amp; assurance meeting took place 4</a:t>
            </a:r>
            <a:r>
              <a:rPr lang="en-GB" sz="1100" baseline="30000" dirty="0">
                <a:latin typeface="Arial" panose="020B0604020202020204" pitchFamily="34" charset="0"/>
                <a:cs typeface="Arial" panose="020B0604020202020204" pitchFamily="34" charset="0"/>
              </a:rPr>
              <a:t>th</a:t>
            </a:r>
            <a:r>
              <a:rPr lang="en-GB" sz="1100" dirty="0">
                <a:latin typeface="Arial" panose="020B0604020202020204" pitchFamily="34" charset="0"/>
                <a:cs typeface="Arial" panose="020B0604020202020204" pitchFamily="34" charset="0"/>
              </a:rPr>
              <a:t> November. </a:t>
            </a:r>
          </a:p>
          <a:p>
            <a:pPr marL="171450" indent="-171450" algn="l">
              <a:spcAft>
                <a:spcPts val="600"/>
              </a:spcAft>
              <a:buFont typeface="Arial" panose="020B0604020202020204" pitchFamily="34" charset="0"/>
              <a:buChar char="•"/>
            </a:pPr>
            <a:r>
              <a:rPr lang="en-GB" sz="1100" b="0" i="0" dirty="0">
                <a:effectLst/>
                <a:latin typeface="Arial" panose="020B0604020202020204" pitchFamily="34" charset="0"/>
                <a:cs typeface="Arial" panose="020B0604020202020204" pitchFamily="34" charset="0"/>
              </a:rPr>
              <a:t>The HNY OOA dashboard is updated with data from providers and </a:t>
            </a:r>
            <a:r>
              <a:rPr lang="en-GB" sz="1100" dirty="0">
                <a:latin typeface="Arial" panose="020B0604020202020204" pitchFamily="34" charset="0"/>
                <a:cs typeface="Arial" panose="020B0604020202020204" pitchFamily="34" charset="0"/>
              </a:rPr>
              <a:t>Place </a:t>
            </a:r>
            <a:r>
              <a:rPr lang="en-GB" sz="1100" b="0" i="0" dirty="0">
                <a:effectLst/>
                <a:latin typeface="Arial" panose="020B0604020202020204" pitchFamily="34" charset="0"/>
                <a:cs typeface="Arial" panose="020B0604020202020204" pitchFamily="34" charset="0"/>
              </a:rPr>
              <a:t>and shows the monthly updated position for our OOA placements of all types including older adult acute, adult acute, PICU, and rehabilitation. </a:t>
            </a:r>
          </a:p>
          <a:p>
            <a:pPr marL="171450" indent="-171450" algn="l">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System wide rehabilitation referral panel introduced to prevent further inappropriate OOA placements – 6 referrals to date, 4 have been prevented accessing OOA beds with local solutions found and remaining 2 referrals still open to the panel. </a:t>
            </a:r>
          </a:p>
          <a:p>
            <a:pPr marL="171450" indent="-171450" algn="l">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Central OOA Audit panel commenced reviewing info provided by Independent Sector on individual placements – these are being categorised into CRFD in next 6 months- plans in place, CRFD in next 6 months – no plans in place and still in active treatment to prioritise limited clinical capacity. </a:t>
            </a:r>
          </a:p>
          <a:p>
            <a:pPr marL="171450" indent="-171450">
              <a:spcAft>
                <a:spcPts val="600"/>
              </a:spcAft>
              <a:buFont typeface="Arial" panose="020B0604020202020204" pitchFamily="34" charset="0"/>
              <a:buChar char="•"/>
            </a:pPr>
            <a:r>
              <a:rPr lang="en-GB" sz="1100" dirty="0">
                <a:effectLst/>
                <a:latin typeface="Arial" panose="020B0604020202020204" pitchFamily="34" charset="0"/>
                <a:ea typeface="Times New Roman" panose="02020603050405020304" pitchFamily="18" charset="0"/>
                <a:cs typeface="Arial" panose="020B0604020202020204" pitchFamily="34" charset="0"/>
              </a:rPr>
              <a:t>LDA - proposed model in development and being explored to include the full HNY patch </a:t>
            </a:r>
          </a:p>
        </p:txBody>
      </p:sp>
      <p:sp>
        <p:nvSpPr>
          <p:cNvPr id="6" name="TextBox 5">
            <a:extLst>
              <a:ext uri="{FF2B5EF4-FFF2-40B4-BE49-F238E27FC236}">
                <a16:creationId xmlns:a16="http://schemas.microsoft.com/office/drawing/2014/main" id="{AF19ECDD-E3B1-589C-3445-FC849B15C99F}"/>
              </a:ext>
            </a:extLst>
          </p:cNvPr>
          <p:cNvSpPr txBox="1"/>
          <p:nvPr/>
        </p:nvSpPr>
        <p:spPr>
          <a:xfrm>
            <a:off x="4507516" y="3537860"/>
            <a:ext cx="717627" cy="1446550"/>
          </a:xfrm>
          <a:prstGeom prst="rect">
            <a:avLst/>
          </a:prstGeom>
          <a:noFill/>
        </p:spPr>
        <p:txBody>
          <a:bodyPr wrap="square" rtlCol="0">
            <a:spAutoFit/>
          </a:bodyPr>
          <a:lstStyle/>
          <a:p>
            <a:r>
              <a:rPr lang="en-GB" sz="800"/>
              <a:t>There are 2 patients who had OOA that have not been assigned to a place at the time of production of the report</a:t>
            </a:r>
          </a:p>
        </p:txBody>
      </p:sp>
      <p:pic>
        <p:nvPicPr>
          <p:cNvPr id="10" name="Picture 9">
            <a:extLst>
              <a:ext uri="{FF2B5EF4-FFF2-40B4-BE49-F238E27FC236}">
                <a16:creationId xmlns:a16="http://schemas.microsoft.com/office/drawing/2014/main" id="{AAA7A014-3D27-BA08-82D0-DAE64D5D1BA5}"/>
              </a:ext>
            </a:extLst>
          </p:cNvPr>
          <p:cNvPicPr>
            <a:picLocks noChangeAspect="1"/>
          </p:cNvPicPr>
          <p:nvPr/>
        </p:nvPicPr>
        <p:blipFill>
          <a:blip r:embed="rId5"/>
          <a:stretch>
            <a:fillRect/>
          </a:stretch>
        </p:blipFill>
        <p:spPr>
          <a:xfrm>
            <a:off x="367172" y="1048132"/>
            <a:ext cx="4140344" cy="3935714"/>
          </a:xfrm>
          <a:prstGeom prst="rect">
            <a:avLst/>
          </a:prstGeom>
        </p:spPr>
      </p:pic>
    </p:spTree>
    <p:extLst>
      <p:ext uri="{BB962C8B-B14F-4D97-AF65-F5344CB8AC3E}">
        <p14:creationId xmlns:p14="http://schemas.microsoft.com/office/powerpoint/2010/main" val="41077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D7E539-3BA9-D8A9-714C-792E5B1F44A3}"/>
              </a:ext>
            </a:extLst>
          </p:cNvPr>
          <p:cNvPicPr>
            <a:picLocks noChangeAspect="1"/>
          </p:cNvPicPr>
          <p:nvPr/>
        </p:nvPicPr>
        <p:blipFill>
          <a:blip r:embed="rId3"/>
          <a:stretch>
            <a:fillRect/>
          </a:stretch>
        </p:blipFill>
        <p:spPr>
          <a:xfrm>
            <a:off x="1" y="-1809"/>
            <a:ext cx="3204516" cy="578654"/>
          </a:xfrm>
          <a:prstGeom prst="rect">
            <a:avLst/>
          </a:prstGeom>
        </p:spPr>
      </p:pic>
      <p:sp>
        <p:nvSpPr>
          <p:cNvPr id="2" name="TextBox 1">
            <a:extLst>
              <a:ext uri="{FF2B5EF4-FFF2-40B4-BE49-F238E27FC236}">
                <a16:creationId xmlns:a16="http://schemas.microsoft.com/office/drawing/2014/main" id="{59F086C6-A6B0-AE41-88B8-CE2D838ED1F3}"/>
              </a:ext>
            </a:extLst>
          </p:cNvPr>
          <p:cNvSpPr txBox="1"/>
          <p:nvPr/>
        </p:nvSpPr>
        <p:spPr>
          <a:xfrm>
            <a:off x="220414" y="577346"/>
            <a:ext cx="5151944" cy="400110"/>
          </a:xfrm>
          <a:prstGeom prst="rect">
            <a:avLst/>
          </a:prstGeom>
          <a:noFill/>
        </p:spPr>
        <p:txBody>
          <a:bodyPr wrap="square" rtlCol="0">
            <a:spAutoFit/>
          </a:bodyPr>
          <a:lstStyle/>
          <a:p>
            <a:pPr algn="ctr"/>
            <a:r>
              <a:rPr lang="en-GB" sz="2000" b="1"/>
              <a:t>Key Indicator: CYP MH Services</a:t>
            </a:r>
          </a:p>
        </p:txBody>
      </p:sp>
      <p:sp>
        <p:nvSpPr>
          <p:cNvPr id="12" name="Rectangle 11">
            <a:extLst>
              <a:ext uri="{FF2B5EF4-FFF2-40B4-BE49-F238E27FC236}">
                <a16:creationId xmlns:a16="http://schemas.microsoft.com/office/drawing/2014/main" id="{12261ADA-D4D2-AF61-3652-90301B5A4A0D}"/>
              </a:ext>
            </a:extLst>
          </p:cNvPr>
          <p:cNvSpPr/>
          <p:nvPr/>
        </p:nvSpPr>
        <p:spPr>
          <a:xfrm>
            <a:off x="5423869" y="800484"/>
            <a:ext cx="6600781" cy="5947550"/>
          </a:xfrm>
          <a:prstGeom prst="rect">
            <a:avLst/>
          </a:prstGeom>
          <a:solidFill>
            <a:srgbClr val="EBBCA7"/>
          </a:solidFill>
          <a:ln>
            <a:solidFill>
              <a:srgbClr val="DEEB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9F2EF3CC-A572-1B31-478C-A1395D9E5CA0}"/>
              </a:ext>
            </a:extLst>
          </p:cNvPr>
          <p:cNvSpPr txBox="1"/>
          <p:nvPr/>
        </p:nvSpPr>
        <p:spPr>
          <a:xfrm>
            <a:off x="106498" y="5041721"/>
            <a:ext cx="5223063" cy="1795363"/>
          </a:xfrm>
          <a:prstGeom prst="rect">
            <a:avLst/>
          </a:prstGeom>
          <a:noFill/>
          <a:ln w="19050">
            <a:noFill/>
          </a:ln>
        </p:spPr>
        <p:txBody>
          <a:bodyPr wrap="square" rtlCol="0">
            <a:spAutoFit/>
          </a:bodyPr>
          <a:lstStyle/>
          <a:p>
            <a:pPr>
              <a:spcAft>
                <a:spcPts val="400"/>
              </a:spcAft>
            </a:pPr>
            <a:r>
              <a:rPr lang="en-GB" sz="1200" b="1">
                <a:solidFill>
                  <a:srgbClr val="243774"/>
                </a:solidFill>
                <a:latin typeface="Arial" panose="020B0604020202020204" pitchFamily="34" charset="0"/>
                <a:cs typeface="Arial" panose="020B0604020202020204" pitchFamily="34" charset="0"/>
              </a:rPr>
              <a:t>How does indicator link to long term priorities:</a:t>
            </a:r>
          </a:p>
          <a:p>
            <a:pPr>
              <a:spcAft>
                <a:spcPts val="400"/>
              </a:spcAft>
            </a:pPr>
            <a:r>
              <a:rPr lang="en-GB" sz="1150">
                <a:latin typeface="Arial" panose="020B0604020202020204" pitchFamily="34" charset="0"/>
                <a:cs typeface="Arial" panose="020B0604020202020204" pitchFamily="34" charset="0"/>
              </a:rPr>
              <a:t>Improved access to CYP Mental Health Services supports one of the ICB four big outcomes - e</a:t>
            </a:r>
            <a:r>
              <a:rPr lang="en-GB" sz="1150" b="0">
                <a:latin typeface="Arial" panose="020B0604020202020204" pitchFamily="34" charset="0"/>
                <a:cs typeface="Arial" panose="020B0604020202020204" pitchFamily="34" charset="0"/>
              </a:rPr>
              <a:t>nabling mental health resilience, as well as the golden ambition of radically improving the health and wellbeing of children and young people, which in turn helps improve healthy life expectancy.</a:t>
            </a:r>
          </a:p>
          <a:p>
            <a:pPr>
              <a:spcAft>
                <a:spcPts val="400"/>
              </a:spcAft>
            </a:pPr>
            <a:r>
              <a:rPr lang="en-GB" sz="1150">
                <a:latin typeface="Arial" panose="020B0604020202020204" pitchFamily="34" charset="0"/>
                <a:cs typeface="Arial" panose="020B0604020202020204" pitchFamily="34" charset="0"/>
              </a:rPr>
              <a:t>All national data and evidence suggests that mental health and wellbeing is worsening across all age groups and communities; and that poor mental health can impact on physical health.  Improved access to MH services at an early age is vital for the ICB to meet its long-term strategic ambitions.</a:t>
            </a:r>
          </a:p>
        </p:txBody>
      </p:sp>
      <p:sp>
        <p:nvSpPr>
          <p:cNvPr id="5" name="TextBox 4">
            <a:extLst>
              <a:ext uri="{FF2B5EF4-FFF2-40B4-BE49-F238E27FC236}">
                <a16:creationId xmlns:a16="http://schemas.microsoft.com/office/drawing/2014/main" id="{258E92B3-C8E7-8434-6393-684AF03ADE18}"/>
              </a:ext>
            </a:extLst>
          </p:cNvPr>
          <p:cNvSpPr txBox="1"/>
          <p:nvPr/>
        </p:nvSpPr>
        <p:spPr>
          <a:xfrm>
            <a:off x="5950022" y="180682"/>
            <a:ext cx="5315386" cy="523220"/>
          </a:xfrm>
          <a:prstGeom prst="rect">
            <a:avLst/>
          </a:prstGeom>
          <a:noFill/>
        </p:spPr>
        <p:txBody>
          <a:bodyPr wrap="square" rtlCol="0">
            <a:spAutoFit/>
          </a:bodyPr>
          <a:lstStyle/>
          <a:p>
            <a:pPr algn="r"/>
            <a:r>
              <a:rPr lang="en-GB" sz="2800" b="1" dirty="0">
                <a:solidFill>
                  <a:srgbClr val="243774"/>
                </a:solidFill>
                <a:latin typeface="Arial" panose="020B0604020202020204" pitchFamily="34" charset="0"/>
                <a:cs typeface="Arial" panose="020B0604020202020204" pitchFamily="34" charset="0"/>
              </a:rPr>
              <a:t>CYP Mental Health Services</a:t>
            </a:r>
          </a:p>
        </p:txBody>
      </p:sp>
      <p:grpSp>
        <p:nvGrpSpPr>
          <p:cNvPr id="6" name="Group 5">
            <a:extLst>
              <a:ext uri="{FF2B5EF4-FFF2-40B4-BE49-F238E27FC236}">
                <a16:creationId xmlns:a16="http://schemas.microsoft.com/office/drawing/2014/main" id="{2AD3CC9E-C776-E24D-90AC-D9FB7FA6821F}"/>
              </a:ext>
            </a:extLst>
          </p:cNvPr>
          <p:cNvGrpSpPr/>
          <p:nvPr/>
        </p:nvGrpSpPr>
        <p:grpSpPr>
          <a:xfrm>
            <a:off x="11431449" y="90431"/>
            <a:ext cx="678358" cy="673761"/>
            <a:chOff x="9726482" y="4196885"/>
            <a:chExt cx="678358" cy="673761"/>
          </a:xfrm>
        </p:grpSpPr>
        <p:sp>
          <p:nvSpPr>
            <p:cNvPr id="7" name="Flowchart: Connector 6">
              <a:extLst>
                <a:ext uri="{FF2B5EF4-FFF2-40B4-BE49-F238E27FC236}">
                  <a16:creationId xmlns:a16="http://schemas.microsoft.com/office/drawing/2014/main" id="{3B52CC2C-2F9E-72D2-F482-8EA9DD11DF9B}"/>
                </a:ext>
              </a:extLst>
            </p:cNvPr>
            <p:cNvSpPr/>
            <p:nvPr/>
          </p:nvSpPr>
          <p:spPr>
            <a:xfrm>
              <a:off x="9726482" y="4196885"/>
              <a:ext cx="678358" cy="673761"/>
            </a:xfrm>
            <a:prstGeom prst="flowChartConnector">
              <a:avLst/>
            </a:prstGeom>
            <a:solidFill>
              <a:srgbClr val="EBBCA7"/>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ack background with a black square&#10;&#10;Description automatically generated with medium confidence">
              <a:extLst>
                <a:ext uri="{FF2B5EF4-FFF2-40B4-BE49-F238E27FC236}">
                  <a16:creationId xmlns:a16="http://schemas.microsoft.com/office/drawing/2014/main" id="{76607973-7B57-CF84-FEB9-07A068E84E0E}"/>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9809982" y="4279091"/>
              <a:ext cx="511356" cy="511356"/>
            </a:xfrm>
            <a:prstGeom prst="rect">
              <a:avLst/>
            </a:prstGeom>
          </p:spPr>
        </p:pic>
      </p:grpSp>
      <p:sp>
        <p:nvSpPr>
          <p:cNvPr id="4" name="TextBox 3">
            <a:extLst>
              <a:ext uri="{FF2B5EF4-FFF2-40B4-BE49-F238E27FC236}">
                <a16:creationId xmlns:a16="http://schemas.microsoft.com/office/drawing/2014/main" id="{73B280CA-4EE0-440F-F727-B76759834483}"/>
              </a:ext>
            </a:extLst>
          </p:cNvPr>
          <p:cNvSpPr txBox="1"/>
          <p:nvPr/>
        </p:nvSpPr>
        <p:spPr>
          <a:xfrm>
            <a:off x="5423869" y="865246"/>
            <a:ext cx="6628369" cy="5919569"/>
          </a:xfrm>
          <a:prstGeom prst="rect">
            <a:avLst/>
          </a:prstGeom>
          <a:noFill/>
        </p:spPr>
        <p:txBody>
          <a:bodyPr wrap="square" rtlCol="0">
            <a:spAutoFit/>
          </a:bodyPr>
          <a:lstStyle/>
          <a:p>
            <a:pPr>
              <a:spcAft>
                <a:spcPts val="600"/>
              </a:spcAft>
            </a:pPr>
            <a:r>
              <a:rPr lang="en-GB" b="1" dirty="0">
                <a:solidFill>
                  <a:srgbClr val="243774"/>
                </a:solidFill>
                <a:latin typeface="Arial" panose="020B0604020202020204" pitchFamily="34" charset="0"/>
                <a:cs typeface="Arial" panose="020B0604020202020204" pitchFamily="34" charset="0"/>
              </a:rPr>
              <a:t>Access to Children’s &amp; Young People’s MH Services</a:t>
            </a:r>
          </a:p>
          <a:p>
            <a:pPr>
              <a:spcAft>
                <a:spcPts val="400"/>
              </a:spcAft>
            </a:pPr>
            <a:r>
              <a:rPr lang="en-GB" sz="1100" b="0" i="0" dirty="0">
                <a:effectLst/>
                <a:latin typeface="Arial" panose="020B0604020202020204" pitchFamily="34" charset="0"/>
                <a:cs typeface="Arial" panose="020B0604020202020204" pitchFamily="34" charset="0"/>
              </a:rPr>
              <a:t>ICB actual performance </a:t>
            </a:r>
            <a:r>
              <a:rPr lang="en-GB" sz="1100" dirty="0">
                <a:latin typeface="Arial" panose="020B0604020202020204" pitchFamily="34" charset="0"/>
                <a:cs typeface="Arial" panose="020B0604020202020204" pitchFamily="34" charset="0"/>
              </a:rPr>
              <a:t>for the number of CYP contacts in </a:t>
            </a:r>
            <a:r>
              <a:rPr lang="en-GB" sz="1100" b="1" dirty="0">
                <a:latin typeface="Arial" panose="020B0604020202020204" pitchFamily="34" charset="0"/>
                <a:cs typeface="Arial" panose="020B0604020202020204" pitchFamily="34" charset="0"/>
              </a:rPr>
              <a:t>September was 20,600</a:t>
            </a:r>
            <a:r>
              <a:rPr lang="en-GB" sz="1100" b="1" i="0" dirty="0">
                <a:effectLst/>
                <a:latin typeface="Arial" panose="020B0604020202020204" pitchFamily="34" charset="0"/>
                <a:cs typeface="Arial" panose="020B0604020202020204" pitchFamily="34" charset="0"/>
              </a:rPr>
              <a:t> against a </a:t>
            </a:r>
            <a:r>
              <a:rPr lang="en-GB" sz="1100" b="1" dirty="0">
                <a:latin typeface="Arial" panose="020B0604020202020204" pitchFamily="34" charset="0"/>
                <a:cs typeface="Arial" panose="020B0604020202020204" pitchFamily="34" charset="0"/>
              </a:rPr>
              <a:t>plan of 21,690</a:t>
            </a:r>
            <a:r>
              <a:rPr lang="en-GB" sz="1100" dirty="0">
                <a:latin typeface="Arial" panose="020B0604020202020204" pitchFamily="34" charset="0"/>
                <a:cs typeface="Arial" panose="020B0604020202020204" pitchFamily="34" charset="0"/>
              </a:rPr>
              <a:t>, and therefore </a:t>
            </a:r>
            <a:r>
              <a:rPr lang="en-GB" sz="1100" b="1" dirty="0">
                <a:latin typeface="Arial" panose="020B0604020202020204" pitchFamily="34" charset="0"/>
                <a:cs typeface="Arial" panose="020B0604020202020204" pitchFamily="34" charset="0"/>
              </a:rPr>
              <a:t>below target</a:t>
            </a:r>
            <a:r>
              <a:rPr lang="en-GB" sz="1100" dirty="0">
                <a:latin typeface="Arial" panose="020B0604020202020204" pitchFamily="34" charset="0"/>
                <a:cs typeface="Arial" panose="020B0604020202020204" pitchFamily="34" charset="0"/>
              </a:rPr>
              <a:t>. The provision made available has shown </a:t>
            </a:r>
            <a:r>
              <a:rPr lang="en-GB" sz="1100" b="1" dirty="0">
                <a:latin typeface="Arial" panose="020B0604020202020204" pitchFamily="34" charset="0"/>
                <a:cs typeface="Arial" panose="020B0604020202020204" pitchFamily="34" charset="0"/>
              </a:rPr>
              <a:t>special cause variation of an improving nature; </a:t>
            </a:r>
            <a:r>
              <a:rPr lang="en-GB" sz="1100" dirty="0">
                <a:latin typeface="Arial" panose="020B0604020202020204" pitchFamily="34" charset="0"/>
                <a:cs typeface="Arial" panose="020B0604020202020204" pitchFamily="34" charset="0"/>
              </a:rPr>
              <a:t>but is below the increased plan for 2024/25 and has seen consecutive monthly reductions in activity since May.  All Places are showing improving positions except York; however, York and North Yorkshire targets need realigning following updates provided by TEWV.</a:t>
            </a:r>
            <a:endParaRPr lang="en-GB" sz="1100" dirty="0">
              <a:highlight>
                <a:srgbClr val="FFFF00"/>
              </a:highlight>
              <a:latin typeface="Arial" panose="020B0604020202020204" pitchFamily="34" charset="0"/>
              <a:cs typeface="Arial" panose="020B0604020202020204" pitchFamily="34" charset="0"/>
            </a:endParaRPr>
          </a:p>
          <a:p>
            <a:pPr>
              <a:spcAft>
                <a:spcPts val="400"/>
              </a:spcAft>
            </a:pPr>
            <a:r>
              <a:rPr lang="en-GB" sz="1100" dirty="0">
                <a:latin typeface="Arial" panose="020B0604020202020204" pitchFamily="34" charset="0"/>
                <a:cs typeface="Arial" panose="020B0604020202020204" pitchFamily="34" charset="0"/>
              </a:rPr>
              <a:t>It is recognised this indicator is only measuring activity, and there are other key measures that are not covered by the operating plan metrics, in particular waiting times and patients waiting over 12 weeks and outcomes e.g. the impact of the interventions. Work is underway to improve outcomes recording, and some of this information was shared with SOAG in October. </a:t>
            </a:r>
          </a:p>
          <a:p>
            <a:pPr>
              <a:spcAft>
                <a:spcPts val="400"/>
              </a:spcAft>
            </a:pPr>
            <a:r>
              <a:rPr lang="en-US" altLang="en-US" sz="1000" b="1" dirty="0">
                <a:solidFill>
                  <a:srgbClr val="2E2E2D"/>
                </a:solidFill>
                <a:latin typeface="Arial" panose="020B0604020202020204" pitchFamily="34" charset="0"/>
                <a:cs typeface="Arial" panose="020B0604020202020204" pitchFamily="34" charset="0"/>
              </a:rPr>
              <a:t>Key Actions</a:t>
            </a:r>
          </a:p>
          <a:p>
            <a:pPr>
              <a:spcAft>
                <a:spcPts val="400"/>
              </a:spcAft>
            </a:pPr>
            <a:r>
              <a:rPr lang="en-GB" altLang="en-US" sz="1000" b="1" dirty="0">
                <a:solidFill>
                  <a:srgbClr val="2E2E2D"/>
                </a:solidFill>
                <a:latin typeface="Arial" panose="020B0604020202020204" pitchFamily="34" charset="0"/>
                <a:cs typeface="Arial" panose="020B0604020202020204" pitchFamily="34" charset="0"/>
              </a:rPr>
              <a:t>Develop the new HNY CYP MH strategic plan </a:t>
            </a:r>
            <a:r>
              <a:rPr lang="en-GB" altLang="en-US" sz="1000" dirty="0">
                <a:solidFill>
                  <a:srgbClr val="2E2E2D"/>
                </a:solidFill>
                <a:latin typeface="Arial" panose="020B0604020202020204" pitchFamily="34" charset="0"/>
                <a:cs typeface="Arial" panose="020B0604020202020204" pitchFamily="34" charset="0"/>
              </a:rPr>
              <a:t>with improved emphasis on early intervention to increase access, reducing waiting times and improving waiting well initiatives (which will contribute to the CYP MH access target),reducing DNA’s, improving outcomes and addressing inequalities, which prevent early access for those most at risk of poor mental health. The plan will also deliver against the Core20plus5 for CYP. This work is currently underway with partners from health, LA and VCS. The plan will also be in line with the new NHSE CYP  intensive MH support guidance to review &amp; reconfigure community provision to reduce crisis/inpatient admissions.</a:t>
            </a:r>
          </a:p>
          <a:p>
            <a:pPr>
              <a:spcAft>
                <a:spcPts val="400"/>
              </a:spcAft>
            </a:pPr>
            <a:r>
              <a:rPr lang="en-GB" altLang="en-US" sz="1000" dirty="0">
                <a:solidFill>
                  <a:srgbClr val="2E2E2D"/>
                </a:solidFill>
                <a:latin typeface="Arial" panose="020B0604020202020204" pitchFamily="34" charset="0"/>
                <a:cs typeface="Arial" panose="020B0604020202020204" pitchFamily="34" charset="0"/>
              </a:rPr>
              <a:t>Work underway to </a:t>
            </a:r>
            <a:r>
              <a:rPr lang="en-GB" altLang="en-US" sz="1000" b="1" dirty="0">
                <a:solidFill>
                  <a:srgbClr val="2E2E2D"/>
                </a:solidFill>
                <a:latin typeface="Arial" panose="020B0604020202020204" pitchFamily="34" charset="0"/>
                <a:cs typeface="Arial" panose="020B0604020202020204" pitchFamily="34" charset="0"/>
              </a:rPr>
              <a:t>improve transition from CYP to adult services  </a:t>
            </a:r>
            <a:r>
              <a:rPr lang="en-GB" altLang="en-US" sz="1000" dirty="0">
                <a:solidFill>
                  <a:srgbClr val="2E2E2D"/>
                </a:solidFill>
                <a:latin typeface="Arial" panose="020B0604020202020204" pitchFamily="34" charset="0"/>
                <a:cs typeface="Arial" panose="020B0604020202020204" pitchFamily="34" charset="0"/>
              </a:rPr>
              <a:t>in line with NICE quality standards – needs led not age led.</a:t>
            </a:r>
          </a:p>
          <a:p>
            <a:pPr>
              <a:spcAft>
                <a:spcPts val="400"/>
              </a:spcAft>
            </a:pPr>
            <a:r>
              <a:rPr lang="en-GB" altLang="en-US" sz="1000" dirty="0">
                <a:solidFill>
                  <a:srgbClr val="2E2E2D"/>
                </a:solidFill>
                <a:latin typeface="Arial" panose="020B0604020202020204" pitchFamily="34" charset="0"/>
                <a:cs typeface="Arial" panose="020B0604020202020204" pitchFamily="34" charset="0"/>
              </a:rPr>
              <a:t>Event undertaken  in October with multi agency stakeholders  to review </a:t>
            </a:r>
            <a:r>
              <a:rPr lang="en-GB" altLang="en-US" sz="1000" b="1" dirty="0">
                <a:solidFill>
                  <a:srgbClr val="2E2E2D"/>
                </a:solidFill>
                <a:latin typeface="Arial" panose="020B0604020202020204" pitchFamily="34" charset="0"/>
                <a:cs typeface="Arial" panose="020B0604020202020204" pitchFamily="34" charset="0"/>
              </a:rPr>
              <a:t>whole pathway for CYP Eating disorders </a:t>
            </a:r>
            <a:r>
              <a:rPr lang="en-GB" altLang="en-US" sz="1000" dirty="0">
                <a:solidFill>
                  <a:srgbClr val="2E2E2D"/>
                </a:solidFill>
                <a:latin typeface="Arial" panose="020B0604020202020204" pitchFamily="34" charset="0"/>
                <a:cs typeface="Arial" panose="020B0604020202020204" pitchFamily="34" charset="0"/>
              </a:rPr>
              <a:t>(early intervention, community CAMHS/eating disorder services and inpatient). Event was well attended and the actions from the event will be incorporated into the new HNY CYP MH Strategic plan</a:t>
            </a:r>
          </a:p>
          <a:p>
            <a:pPr eaLnBrk="1" hangingPunct="1">
              <a:spcAft>
                <a:spcPts val="400"/>
              </a:spcAft>
            </a:pPr>
            <a:r>
              <a:rPr lang="en-GB" altLang="en-US" sz="1000" b="1" dirty="0">
                <a:solidFill>
                  <a:srgbClr val="2E2E2D"/>
                </a:solidFill>
                <a:latin typeface="Arial" panose="020B0604020202020204" pitchFamily="34" charset="0"/>
                <a:cs typeface="Arial" panose="020B0604020202020204" pitchFamily="34" charset="0"/>
              </a:rPr>
              <a:t>Finalise sign off on the increased investment in SDF for CYP MH to enable increased capacity in the system to return to the upward trend. </a:t>
            </a:r>
            <a:r>
              <a:rPr lang="en-GB" altLang="en-US" sz="1000" dirty="0">
                <a:solidFill>
                  <a:srgbClr val="2E2E2D"/>
                </a:solidFill>
                <a:latin typeface="Arial" panose="020B0604020202020204" pitchFamily="34" charset="0"/>
                <a:cs typeface="Arial" panose="020B0604020202020204" pitchFamily="34" charset="0"/>
              </a:rPr>
              <a:t>The increased activity ambition for 2024/25 Operational Planning relates to national increases in CYP MH funding; this indicates a risk that the new 24/25 Operational Planning target will may not be achievable without the additional investment. </a:t>
            </a:r>
          </a:p>
          <a:p>
            <a:pPr eaLnBrk="1" hangingPunct="1">
              <a:spcAft>
                <a:spcPts val="400"/>
              </a:spcAft>
            </a:pPr>
            <a:r>
              <a:rPr lang="en-GB" altLang="en-US" sz="1000" b="1" dirty="0">
                <a:solidFill>
                  <a:srgbClr val="2E2E2D"/>
                </a:solidFill>
                <a:latin typeface="Arial" panose="020B0604020202020204" pitchFamily="34" charset="0"/>
                <a:cs typeface="Arial" panose="020B0604020202020204" pitchFamily="34" charset="0"/>
              </a:rPr>
              <a:t>Further progress the work on the CYP MH dashboard to better understand and address the challenges in improving CYP MH access, witing times and outcomes. </a:t>
            </a:r>
            <a:r>
              <a:rPr lang="en-GB" altLang="en-US" sz="1000" dirty="0">
                <a:solidFill>
                  <a:srgbClr val="2E2E2D"/>
                </a:solidFill>
                <a:latin typeface="Arial" panose="020B0604020202020204" pitchFamily="34" charset="0"/>
                <a:cs typeface="Arial" panose="020B0604020202020204" pitchFamily="34" charset="0"/>
              </a:rPr>
              <a:t>All currently NHS funded services now correctly flow data and so any increase in access in 24/25 is likely to be very limited without additional investment. Access should not be considered in isolation. Other key indictors to be included in reporting are waiting times and outcomes.</a:t>
            </a:r>
          </a:p>
          <a:p>
            <a:pPr eaLnBrk="1" hangingPunct="1">
              <a:spcAft>
                <a:spcPts val="400"/>
              </a:spcAft>
            </a:pPr>
            <a:r>
              <a:rPr lang="en-GB" altLang="en-US" sz="1000" b="1" dirty="0">
                <a:solidFill>
                  <a:srgbClr val="2E2E2D"/>
                </a:solidFill>
                <a:latin typeface="Arial" panose="020B0604020202020204" pitchFamily="34" charset="0"/>
                <a:cs typeface="Arial" panose="020B0604020202020204" pitchFamily="34" charset="0"/>
              </a:rPr>
              <a:t>Working with CYP with Lived experience </a:t>
            </a:r>
            <a:r>
              <a:rPr lang="en-GB" altLang="en-US" sz="1000" dirty="0">
                <a:solidFill>
                  <a:srgbClr val="2E2E2D"/>
                </a:solidFill>
                <a:latin typeface="Arial" panose="020B0604020202020204" pitchFamily="34" charset="0"/>
                <a:cs typeface="Arial" panose="020B0604020202020204" pitchFamily="34" charset="0"/>
              </a:rPr>
              <a:t>from the Nothing About Us Without Us advisory group and senior leaders across the system to coproduce solutions and implement recommendations from improving access to mental health services consultation. This will improve access and reduce waiting times.</a:t>
            </a:r>
          </a:p>
        </p:txBody>
      </p:sp>
      <p:pic>
        <p:nvPicPr>
          <p:cNvPr id="10" name="Picture 9">
            <a:extLst>
              <a:ext uri="{FF2B5EF4-FFF2-40B4-BE49-F238E27FC236}">
                <a16:creationId xmlns:a16="http://schemas.microsoft.com/office/drawing/2014/main" id="{02025738-7315-3D34-3F9D-FFF29779373F}"/>
              </a:ext>
            </a:extLst>
          </p:cNvPr>
          <p:cNvPicPr>
            <a:picLocks noChangeAspect="1"/>
          </p:cNvPicPr>
          <p:nvPr/>
        </p:nvPicPr>
        <p:blipFill>
          <a:blip r:embed="rId5"/>
          <a:stretch>
            <a:fillRect/>
          </a:stretch>
        </p:blipFill>
        <p:spPr>
          <a:xfrm>
            <a:off x="791526" y="1135945"/>
            <a:ext cx="3987303" cy="3828076"/>
          </a:xfrm>
          <a:prstGeom prst="rect">
            <a:avLst/>
          </a:prstGeom>
        </p:spPr>
      </p:pic>
    </p:spTree>
    <p:extLst>
      <p:ext uri="{BB962C8B-B14F-4D97-AF65-F5344CB8AC3E}">
        <p14:creationId xmlns:p14="http://schemas.microsoft.com/office/powerpoint/2010/main" val="2330186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Executive Summary</a:t>
            </a:r>
          </a:p>
        </p:txBody>
      </p:sp>
      <p:sp>
        <p:nvSpPr>
          <p:cNvPr id="3" name="TextBox 2">
            <a:extLst>
              <a:ext uri="{FF2B5EF4-FFF2-40B4-BE49-F238E27FC236}">
                <a16:creationId xmlns:a16="http://schemas.microsoft.com/office/drawing/2014/main" id="{DD077E31-E12F-004D-A4B4-0A47024C99DB}"/>
              </a:ext>
            </a:extLst>
          </p:cNvPr>
          <p:cNvSpPr txBox="1"/>
          <p:nvPr/>
        </p:nvSpPr>
        <p:spPr>
          <a:xfrm>
            <a:off x="9876824" y="6503361"/>
            <a:ext cx="1379255" cy="215444"/>
          </a:xfrm>
          <a:prstGeom prst="rect">
            <a:avLst/>
          </a:prstGeom>
          <a:noFill/>
        </p:spPr>
        <p:txBody>
          <a:bodyPr wrap="square" rtlCol="0">
            <a:spAutoFit/>
          </a:bodyPr>
          <a:lstStyle/>
          <a:p>
            <a:r>
              <a:rPr lang="en-GB" sz="800" i="1">
                <a:solidFill>
                  <a:schemeClr val="bg1"/>
                </a:solidFill>
              </a:rPr>
              <a:t>Ms </a:t>
            </a:r>
            <a:r>
              <a:rPr lang="en-GB" sz="800" i="1" err="1">
                <a:solidFill>
                  <a:schemeClr val="bg1"/>
                </a:solidFill>
              </a:rPr>
              <a:t>Powerpoint</a:t>
            </a:r>
            <a:r>
              <a:rPr lang="en-GB" sz="800" i="1">
                <a:solidFill>
                  <a:schemeClr val="bg1"/>
                </a:solidFill>
              </a:rPr>
              <a:t> Stock Images</a:t>
            </a:r>
          </a:p>
        </p:txBody>
      </p:sp>
      <p:pic>
        <p:nvPicPr>
          <p:cNvPr id="6" name="Picture 5" descr="Nurse holding patient's hand">
            <a:extLst>
              <a:ext uri="{FF2B5EF4-FFF2-40B4-BE49-F238E27FC236}">
                <a16:creationId xmlns:a16="http://schemas.microsoft.com/office/drawing/2014/main" id="{911568A8-31C9-DFCA-37E8-E8DEFAC4E7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
        <p:nvSpPr>
          <p:cNvPr id="7" name="TextBox 6">
            <a:extLst>
              <a:ext uri="{FF2B5EF4-FFF2-40B4-BE49-F238E27FC236}">
                <a16:creationId xmlns:a16="http://schemas.microsoft.com/office/drawing/2014/main" id="{9F044F7C-8E4B-BD3A-A920-E2171C8B3247}"/>
              </a:ext>
            </a:extLst>
          </p:cNvPr>
          <p:cNvSpPr txBox="1"/>
          <p:nvPr/>
        </p:nvSpPr>
        <p:spPr>
          <a:xfrm>
            <a:off x="3291840" y="101600"/>
            <a:ext cx="6461760" cy="4770537"/>
          </a:xfrm>
          <a:prstGeom prst="rect">
            <a:avLst/>
          </a:prstGeom>
          <a:noFill/>
        </p:spPr>
        <p:txBody>
          <a:bodyPr wrap="square" rtlCol="0">
            <a:spAutoFit/>
          </a:bodyPr>
          <a:lstStyle/>
          <a:p>
            <a:r>
              <a:rPr lang="en-GB" sz="4000" b="1" dirty="0">
                <a:solidFill>
                  <a:schemeClr val="bg1"/>
                </a:solidFill>
              </a:rPr>
              <a:t>Appendices with further information relating to:</a:t>
            </a:r>
          </a:p>
          <a:p>
            <a:endParaRPr lang="en-GB" sz="3200" b="1" dirty="0">
              <a:solidFill>
                <a:schemeClr val="bg1"/>
              </a:solidFill>
            </a:endParaRPr>
          </a:p>
          <a:p>
            <a:pPr marL="457200" indent="-457200">
              <a:buFont typeface="Arial" panose="020B0604020202020204" pitchFamily="34" charset="0"/>
              <a:buChar char="•"/>
            </a:pPr>
            <a:r>
              <a:rPr lang="en-GB" sz="3200" b="1" dirty="0">
                <a:solidFill>
                  <a:schemeClr val="bg1"/>
                </a:solidFill>
              </a:rPr>
              <a:t>Non Access Indicators</a:t>
            </a:r>
          </a:p>
          <a:p>
            <a:endParaRPr lang="en-GB" sz="3200" b="1" dirty="0">
              <a:solidFill>
                <a:schemeClr val="bg1"/>
              </a:solidFill>
            </a:endParaRPr>
          </a:p>
          <a:p>
            <a:pPr marL="457200" indent="-457200">
              <a:buFont typeface="Arial" panose="020B0604020202020204" pitchFamily="34" charset="0"/>
              <a:buChar char="•"/>
            </a:pPr>
            <a:r>
              <a:rPr lang="en-GB" sz="3200" b="1" dirty="0">
                <a:solidFill>
                  <a:schemeClr val="bg1"/>
                </a:solidFill>
              </a:rPr>
              <a:t>NEY System Heatmap</a:t>
            </a:r>
          </a:p>
          <a:p>
            <a:pPr marL="457200" indent="-457200">
              <a:buFont typeface="Arial" panose="020B0604020202020204" pitchFamily="34" charset="0"/>
              <a:buChar char="•"/>
            </a:pPr>
            <a:endParaRPr lang="en-GB" sz="3200" b="1" dirty="0">
              <a:solidFill>
                <a:schemeClr val="bg1"/>
              </a:solidFill>
            </a:endParaRPr>
          </a:p>
          <a:p>
            <a:pPr marL="457200" indent="-457200">
              <a:buFont typeface="Arial" panose="020B0604020202020204" pitchFamily="34" charset="0"/>
              <a:buChar char="•"/>
            </a:pPr>
            <a:r>
              <a:rPr lang="en-GB" sz="3200" b="1" dirty="0">
                <a:solidFill>
                  <a:schemeClr val="bg1"/>
                </a:solidFill>
              </a:rPr>
              <a:t>Full list of operating Plan metrics</a:t>
            </a:r>
          </a:p>
          <a:p>
            <a:pPr marL="457200" indent="-457200">
              <a:buFont typeface="Arial" panose="020B0604020202020204" pitchFamily="34" charset="0"/>
              <a:buChar char="•"/>
            </a:pPr>
            <a:endParaRPr lang="en-GB" sz="3200" b="1" dirty="0">
              <a:solidFill>
                <a:schemeClr val="bg1"/>
              </a:solidFill>
            </a:endParaRPr>
          </a:p>
        </p:txBody>
      </p:sp>
    </p:spTree>
    <p:extLst>
      <p:ext uri="{BB962C8B-B14F-4D97-AF65-F5344CB8AC3E}">
        <p14:creationId xmlns:p14="http://schemas.microsoft.com/office/powerpoint/2010/main" val="1053226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4">
            <a:extLst>
              <a:ext uri="{FF2B5EF4-FFF2-40B4-BE49-F238E27FC236}">
                <a16:creationId xmlns:a16="http://schemas.microsoft.com/office/drawing/2014/main" id="{7212B976-7735-48FE-BB42-6B64A6882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6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4" descr="Text&#10;&#10;Description automatically generated with medium confidence">
            <a:extLst>
              <a:ext uri="{FF2B5EF4-FFF2-40B4-BE49-F238E27FC236}">
                <a16:creationId xmlns:a16="http://schemas.microsoft.com/office/drawing/2014/main" id="{A97E7027-5984-483B-B112-1DAABFCC1F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5505" y="240754"/>
            <a:ext cx="18621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2">
            <a:extLst>
              <a:ext uri="{FF2B5EF4-FFF2-40B4-BE49-F238E27FC236}">
                <a16:creationId xmlns:a16="http://schemas.microsoft.com/office/drawing/2014/main" id="{37EE0635-9389-93B4-B197-CB94E0172F23}"/>
              </a:ext>
            </a:extLst>
          </p:cNvPr>
          <p:cNvGraphicFramePr>
            <a:graphicFrameLocks noGrp="1"/>
          </p:cNvGraphicFramePr>
          <p:nvPr/>
        </p:nvGraphicFramePr>
        <p:xfrm>
          <a:off x="391160" y="1005840"/>
          <a:ext cx="11409680" cy="5679440"/>
        </p:xfrm>
        <a:graphic>
          <a:graphicData uri="http://schemas.openxmlformats.org/drawingml/2006/table">
            <a:tbl>
              <a:tblPr firstRow="1" bandRow="1">
                <a:tableStyleId>{5C22544A-7EE6-4342-B048-85BDC9FD1C3A}</a:tableStyleId>
              </a:tblPr>
              <a:tblGrid>
                <a:gridCol w="5704840">
                  <a:extLst>
                    <a:ext uri="{9D8B030D-6E8A-4147-A177-3AD203B41FA5}">
                      <a16:colId xmlns:a16="http://schemas.microsoft.com/office/drawing/2014/main" val="3574660134"/>
                    </a:ext>
                  </a:extLst>
                </a:gridCol>
                <a:gridCol w="5704840">
                  <a:extLst>
                    <a:ext uri="{9D8B030D-6E8A-4147-A177-3AD203B41FA5}">
                      <a16:colId xmlns:a16="http://schemas.microsoft.com/office/drawing/2014/main" val="2199132929"/>
                    </a:ext>
                  </a:extLst>
                </a:gridCol>
              </a:tblGrid>
              <a:tr h="2814320">
                <a:tc>
                  <a:txBody>
                    <a:bodyPr/>
                    <a:lstStyle/>
                    <a:p>
                      <a:pPr>
                        <a:spcAft>
                          <a:spcPts val="600"/>
                        </a:spcAft>
                      </a:pPr>
                      <a:r>
                        <a:rPr lang="en-GB">
                          <a:solidFill>
                            <a:schemeClr val="tx1"/>
                          </a:solidFill>
                        </a:rPr>
                        <a:t>Finance</a:t>
                      </a:r>
                      <a:endParaRPr lang="en-GB" sz="1400" b="0">
                        <a:solidFill>
                          <a:schemeClr val="tx1"/>
                        </a:solidFill>
                      </a:endParaRPr>
                    </a:p>
                    <a:p>
                      <a:pPr marL="0" indent="0">
                        <a:spcAft>
                          <a:spcPts val="600"/>
                        </a:spcAft>
                        <a:buFont typeface="Arial" panose="020B0604020202020204" pitchFamily="34" charset="0"/>
                        <a:buNone/>
                      </a:pPr>
                      <a:r>
                        <a:rPr lang="en-GB" sz="1400" b="0">
                          <a:solidFill>
                            <a:schemeClr val="tx1"/>
                          </a:solidFill>
                        </a:rPr>
                        <a:t>The following indicators are discussed at the Finance and Performance Committee, and escalated to the ICB Board via the Chief Finance Officer paper</a:t>
                      </a:r>
                    </a:p>
                    <a:p>
                      <a:pPr marL="285750" indent="-285750">
                        <a:spcAft>
                          <a:spcPts val="0"/>
                        </a:spcAft>
                        <a:buFont typeface="Arial" panose="020B0604020202020204" pitchFamily="34" charset="0"/>
                        <a:buChar char="•"/>
                      </a:pPr>
                      <a:r>
                        <a:rPr lang="en-GB" sz="1400" b="0">
                          <a:solidFill>
                            <a:schemeClr val="tx1"/>
                          </a:solidFill>
                        </a:rPr>
                        <a:t>Deliver net system balanced position</a:t>
                      </a:r>
                    </a:p>
                    <a:p>
                      <a:pPr marL="285750" indent="-285750">
                        <a:spcAft>
                          <a:spcPts val="0"/>
                        </a:spcAft>
                        <a:buFont typeface="Arial" panose="020B0604020202020204" pitchFamily="34" charset="0"/>
                        <a:buChar char="•"/>
                      </a:pPr>
                      <a:r>
                        <a:rPr lang="en-GB" sz="1400" b="0">
                          <a:solidFill>
                            <a:schemeClr val="tx1"/>
                          </a:solidFill>
                        </a:rPr>
                        <a:t>Reduce agency spend </a:t>
                      </a:r>
                    </a:p>
                    <a:p>
                      <a:pPr marL="285750" indent="-285750">
                        <a:spcAft>
                          <a:spcPts val="0"/>
                        </a:spcAft>
                        <a:buFont typeface="Arial" panose="020B0604020202020204" pitchFamily="34" charset="0"/>
                        <a:buChar char="•"/>
                      </a:pPr>
                      <a:r>
                        <a:rPr lang="en-GB" sz="1400" b="0">
                          <a:solidFill>
                            <a:schemeClr val="tx1"/>
                          </a:solidFill>
                        </a:rPr>
                        <a:t>Deliver VWA activity total – Income Target</a:t>
                      </a:r>
                    </a:p>
                    <a:p>
                      <a:endParaRPr lang="en-GB" sz="140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a:solidFill>
                            <a:schemeClr val="tx1"/>
                          </a:solidFill>
                        </a:rPr>
                        <a:t>The Board already receives a finance paper and so to avoid duplication, risks to delivery will be made direct to the Board through the finance paper and updates and escalations from the Finance and Performance Committee.</a:t>
                      </a:r>
                      <a:endParaRPr lang="en-GB" sz="1400">
                        <a:solidFill>
                          <a:schemeClr val="tx1"/>
                        </a:solidFill>
                      </a:endParaRPr>
                    </a:p>
                  </a:txBody>
                  <a:tcPr>
                    <a:solidFill>
                      <a:schemeClr val="accent2">
                        <a:lumMod val="40000"/>
                        <a:lumOff val="60000"/>
                      </a:schemeClr>
                    </a:solidFill>
                  </a:tcPr>
                </a:tc>
                <a:tc>
                  <a:txBody>
                    <a:bodyPr/>
                    <a:lstStyle/>
                    <a:p>
                      <a:pPr>
                        <a:spcAft>
                          <a:spcPts val="600"/>
                        </a:spcAft>
                      </a:pPr>
                      <a:r>
                        <a:rPr lang="en-GB" dirty="0">
                          <a:solidFill>
                            <a:schemeClr val="tx1"/>
                          </a:solidFill>
                        </a:rPr>
                        <a:t>Workforce</a:t>
                      </a:r>
                      <a:endParaRPr lang="en-GB" sz="1400" b="0" dirty="0">
                        <a:solidFill>
                          <a:schemeClr val="tx1"/>
                        </a:solidFill>
                      </a:endParaRPr>
                    </a:p>
                    <a:p>
                      <a:pPr marL="0" indent="0">
                        <a:spcAft>
                          <a:spcPts val="600"/>
                        </a:spcAft>
                        <a:buFont typeface="+mj-lt"/>
                        <a:buNone/>
                      </a:pPr>
                      <a:r>
                        <a:rPr lang="en-GB" sz="1400" b="0" dirty="0">
                          <a:solidFill>
                            <a:schemeClr val="tx1"/>
                          </a:solidFill>
                        </a:rPr>
                        <a:t>The following indicators will form part of the update to Finance and Performance Committee along with any necessary escalations to ICB Board from the Director of HR. Key indicators are described below, with further information on the following slides.</a:t>
                      </a:r>
                    </a:p>
                    <a:p>
                      <a:pPr marL="285750" indent="-285750">
                        <a:spcAft>
                          <a:spcPts val="0"/>
                        </a:spcAft>
                        <a:buFont typeface="Arial" panose="020B0604020202020204" pitchFamily="34" charset="0"/>
                        <a:buChar char="•"/>
                      </a:pPr>
                      <a:r>
                        <a:rPr lang="en-GB" sz="1400" b="0" dirty="0">
                          <a:solidFill>
                            <a:schemeClr val="tx1"/>
                          </a:solidFill>
                        </a:rPr>
                        <a:t>Reduce workforce turnover – </a:t>
                      </a:r>
                      <a:r>
                        <a:rPr lang="en-GB" sz="1400" b="1" dirty="0">
                          <a:solidFill>
                            <a:schemeClr val="tx1"/>
                          </a:solidFill>
                        </a:rPr>
                        <a:t>October 12.9% against target of 12.2%</a:t>
                      </a:r>
                    </a:p>
                    <a:p>
                      <a:pPr marL="285750" indent="-285750">
                        <a:spcAft>
                          <a:spcPts val="0"/>
                        </a:spcAft>
                        <a:buFont typeface="Arial" panose="020B0604020202020204" pitchFamily="34" charset="0"/>
                        <a:buChar char="•"/>
                      </a:pPr>
                      <a:r>
                        <a:rPr lang="en-GB" sz="1400" b="0" dirty="0">
                          <a:solidFill>
                            <a:schemeClr val="tx1"/>
                          </a:solidFill>
                        </a:rPr>
                        <a:t>Reduce staff absence –  </a:t>
                      </a:r>
                      <a:r>
                        <a:rPr lang="en-GB" sz="1400" b="1" dirty="0">
                          <a:solidFill>
                            <a:schemeClr val="tx1"/>
                          </a:solidFill>
                        </a:rPr>
                        <a:t>October 5.0% against a plan of 4.8%</a:t>
                      </a:r>
                    </a:p>
                    <a:p>
                      <a:pPr marL="285750" indent="-285750" rtl="0">
                        <a:buFont typeface="Arial" panose="020B0604020202020204" pitchFamily="34" charset="0"/>
                        <a:buChar char="•"/>
                      </a:pPr>
                      <a:r>
                        <a:rPr lang="en-GB" sz="1400" b="0" dirty="0">
                          <a:solidFill>
                            <a:schemeClr val="tx1"/>
                          </a:solidFill>
                        </a:rPr>
                        <a:t>WTE staff in post plan – </a:t>
                      </a:r>
                      <a:r>
                        <a:rPr lang="en-GB" sz="1400" b="1" dirty="0">
                          <a:solidFill>
                            <a:schemeClr val="tx1"/>
                          </a:solidFill>
                        </a:rPr>
                        <a:t>October 34,396 against a plan of 33,622</a:t>
                      </a:r>
                    </a:p>
                    <a:p>
                      <a:pPr rtl="0"/>
                      <a:r>
                        <a:rPr lang="en-GB" sz="1400" b="0" dirty="0">
                          <a:solidFill>
                            <a:schemeClr val="tx1"/>
                          </a:solidFill>
                        </a:rPr>
                        <a:t>Other measures:</a:t>
                      </a:r>
                    </a:p>
                    <a:p>
                      <a:pPr marL="285750" indent="-285750">
                        <a:spcAft>
                          <a:spcPts val="0"/>
                        </a:spcAft>
                        <a:buFont typeface="Arial" panose="020B0604020202020204" pitchFamily="34" charset="0"/>
                        <a:buChar char="•"/>
                      </a:pPr>
                      <a:r>
                        <a:rPr lang="en-GB" sz="1400" b="0" dirty="0">
                          <a:solidFill>
                            <a:schemeClr val="tx1"/>
                          </a:solidFill>
                        </a:rPr>
                        <a:t>Improve working lives of doctors</a:t>
                      </a:r>
                    </a:p>
                    <a:p>
                      <a:pPr marL="285750" indent="-285750">
                        <a:spcAft>
                          <a:spcPts val="0"/>
                        </a:spcAft>
                        <a:buFont typeface="Arial" panose="020B0604020202020204" pitchFamily="34" charset="0"/>
                        <a:buChar char="•"/>
                      </a:pPr>
                      <a:r>
                        <a:rPr lang="en-GB" sz="1400" b="0" dirty="0">
                          <a:solidFill>
                            <a:schemeClr val="tx1"/>
                          </a:solidFill>
                        </a:rPr>
                        <a:t>Provide sufficient clinical placements and apprenticeships</a:t>
                      </a:r>
                      <a:endParaRPr lang="en-GB"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solidFill>
                      <a:schemeClr val="accent2">
                        <a:lumMod val="60000"/>
                        <a:lumOff val="40000"/>
                      </a:schemeClr>
                    </a:solidFill>
                  </a:tcPr>
                </a:tc>
                <a:extLst>
                  <a:ext uri="{0D108BD9-81ED-4DB2-BD59-A6C34878D82A}">
                    <a16:rowId xmlns:a16="http://schemas.microsoft.com/office/drawing/2014/main" val="1258183609"/>
                  </a:ext>
                </a:extLst>
              </a:tr>
              <a:tr h="2814320">
                <a:tc>
                  <a:txBody>
                    <a:bodyPr/>
                    <a:lstStyle/>
                    <a:p>
                      <a:pPr>
                        <a:spcAft>
                          <a:spcPts val="600"/>
                        </a:spcAft>
                      </a:pPr>
                      <a:r>
                        <a:rPr lang="en-GB" b="1">
                          <a:solidFill>
                            <a:schemeClr val="tx1"/>
                          </a:solidFill>
                        </a:rPr>
                        <a:t>Prevention and Health Inequalities</a:t>
                      </a:r>
                      <a:endParaRPr lang="en-GB" sz="1400" b="0" strike="noStrike" baseline="0">
                        <a:solidFill>
                          <a:schemeClr val="tx1"/>
                        </a:solidFill>
                      </a:endParaRPr>
                    </a:p>
                    <a:p>
                      <a:pPr marL="0" indent="0">
                        <a:spcBef>
                          <a:spcPts val="0"/>
                        </a:spcBef>
                        <a:spcAft>
                          <a:spcPts val="600"/>
                        </a:spcAft>
                        <a:buFont typeface="+mj-lt"/>
                        <a:buNone/>
                      </a:pPr>
                      <a:r>
                        <a:rPr lang="en-GB" sz="1400" b="0" strike="noStrike" baseline="0">
                          <a:solidFill>
                            <a:schemeClr val="tx1"/>
                          </a:solidFill>
                        </a:rPr>
                        <a:t>The following indicators are discussed at the Population Health and Prevention Committee along with a wider number of metrics.  The Board will be updated via papers agreed at certain times in the year.</a:t>
                      </a:r>
                    </a:p>
                    <a:p>
                      <a:pPr marL="285750" indent="-285750">
                        <a:spcBef>
                          <a:spcPts val="0"/>
                        </a:spcBef>
                        <a:spcAft>
                          <a:spcPts val="0"/>
                        </a:spcAft>
                        <a:buFont typeface="Arial" panose="020B0604020202020204" pitchFamily="34" charset="0"/>
                        <a:buChar char="•"/>
                      </a:pPr>
                      <a:r>
                        <a:rPr lang="en-GB" sz="1400" b="0" strike="noStrike" baseline="0">
                          <a:solidFill>
                            <a:schemeClr val="tx1"/>
                          </a:solidFill>
                        </a:rPr>
                        <a:t>Improve vaccination uptake for CYP (WHO)</a:t>
                      </a:r>
                    </a:p>
                    <a:p>
                      <a:pPr marL="285750" indent="-285750">
                        <a:spcBef>
                          <a:spcPts val="0"/>
                        </a:spcBef>
                        <a:spcAft>
                          <a:spcPts val="0"/>
                        </a:spcAft>
                        <a:buFont typeface="Arial" panose="020B0604020202020204" pitchFamily="34" charset="0"/>
                        <a:buChar char="•"/>
                      </a:pPr>
                      <a:r>
                        <a:rPr lang="en-GB" sz="1400" b="0">
                          <a:solidFill>
                            <a:schemeClr val="tx1"/>
                          </a:solidFill>
                        </a:rPr>
                        <a:t>Deliver on the Core20Plus5 approach for adults, CYP </a:t>
                      </a:r>
                    </a:p>
                    <a:p>
                      <a:endParaRPr lang="en-GB">
                        <a:solidFill>
                          <a:schemeClr val="tx1"/>
                        </a:solidFill>
                      </a:endParaRPr>
                    </a:p>
                  </a:txBody>
                  <a:tcPr>
                    <a:solidFill>
                      <a:schemeClr val="accent1">
                        <a:lumMod val="40000"/>
                        <a:lumOff val="60000"/>
                      </a:schemeClr>
                    </a:solidFill>
                  </a:tcPr>
                </a:tc>
                <a:tc>
                  <a:txBody>
                    <a:bodyPr/>
                    <a:lstStyle/>
                    <a:p>
                      <a:pPr>
                        <a:spcAft>
                          <a:spcPts val="600"/>
                        </a:spcAft>
                      </a:pPr>
                      <a:r>
                        <a:rPr lang="en-GB" b="1" dirty="0">
                          <a:solidFill>
                            <a:schemeClr val="tx1"/>
                          </a:solidFill>
                        </a:rPr>
                        <a:t>Quality</a:t>
                      </a:r>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GB" sz="1400" b="0" dirty="0">
                          <a:solidFill>
                            <a:schemeClr val="tx1"/>
                          </a:solidFill>
                        </a:rPr>
                        <a:t>The following indicators are discussed at the Quality Committee along with a wider number of other quality metrics.  Updates on the quality agenda and these three operating plan metrics will be escalated to the Board direct from the Quality Committee.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a:solidFill>
                            <a:schemeClr val="tx1"/>
                          </a:solidFill>
                        </a:rPr>
                        <a:t>Implement 3 year plan for maternity and neonates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a:solidFill>
                            <a:schemeClr val="tx1"/>
                          </a:solidFill>
                        </a:rPr>
                        <a:t>Develop at least one women’s Health Hub</a:t>
                      </a:r>
                    </a:p>
                    <a:p>
                      <a:pPr marL="285750" indent="-285750">
                        <a:buFont typeface="Arial" panose="020B0604020202020204" pitchFamily="34" charset="0"/>
                        <a:buChar char="•"/>
                      </a:pPr>
                      <a:r>
                        <a:rPr lang="en-GB" sz="1400" b="0" dirty="0">
                          <a:solidFill>
                            <a:schemeClr val="tx1"/>
                          </a:solidFill>
                        </a:rPr>
                        <a:t>Implement the patient safety incident response framework</a:t>
                      </a:r>
                    </a:p>
                    <a:p>
                      <a:pPr marL="0" indent="0">
                        <a:buFont typeface="Arial" panose="020B0604020202020204" pitchFamily="34" charset="0"/>
                        <a:buNone/>
                      </a:pPr>
                      <a:endParaRPr lang="en-GB" sz="1400" b="0" dirty="0">
                        <a:solidFill>
                          <a:schemeClr val="tx1"/>
                        </a:solidFill>
                      </a:endParaRPr>
                    </a:p>
                    <a:p>
                      <a:pPr marL="0" indent="0">
                        <a:buFont typeface="Arial" panose="020B0604020202020204" pitchFamily="34" charset="0"/>
                        <a:buNone/>
                      </a:pPr>
                      <a:r>
                        <a:rPr lang="en-GB" sz="1400" b="0" dirty="0">
                          <a:solidFill>
                            <a:schemeClr val="tx1"/>
                          </a:solidFill>
                        </a:rPr>
                        <a:t>Papers and updates have been shared direct from Quality Committee and therefore to avoid duplication, risks to delivery will be made direct to Board from the Quality Committee.</a:t>
                      </a:r>
                      <a:endParaRPr lang="en-GB" dirty="0">
                        <a:solidFill>
                          <a:schemeClr val="tx1"/>
                        </a:solidFill>
                      </a:endParaRPr>
                    </a:p>
                  </a:txBody>
                  <a:tcPr>
                    <a:solidFill>
                      <a:schemeClr val="accent1">
                        <a:lumMod val="60000"/>
                        <a:lumOff val="40000"/>
                      </a:schemeClr>
                    </a:solidFill>
                  </a:tcPr>
                </a:tc>
                <a:extLst>
                  <a:ext uri="{0D108BD9-81ED-4DB2-BD59-A6C34878D82A}">
                    <a16:rowId xmlns:a16="http://schemas.microsoft.com/office/drawing/2014/main" val="762106857"/>
                  </a:ext>
                </a:extLst>
              </a:tr>
            </a:tbl>
          </a:graphicData>
        </a:graphic>
      </p:graphicFrame>
      <p:sp>
        <p:nvSpPr>
          <p:cNvPr id="3" name="TextBox 2">
            <a:extLst>
              <a:ext uri="{FF2B5EF4-FFF2-40B4-BE49-F238E27FC236}">
                <a16:creationId xmlns:a16="http://schemas.microsoft.com/office/drawing/2014/main" id="{BED35979-4107-85EA-71D2-6B145A13BDB7}"/>
              </a:ext>
            </a:extLst>
          </p:cNvPr>
          <p:cNvSpPr txBox="1"/>
          <p:nvPr/>
        </p:nvSpPr>
        <p:spPr>
          <a:xfrm>
            <a:off x="391159" y="356423"/>
            <a:ext cx="9558383" cy="615553"/>
          </a:xfrm>
          <a:prstGeom prst="rect">
            <a:avLst/>
          </a:prstGeom>
          <a:noFill/>
        </p:spPr>
        <p:txBody>
          <a:bodyPr wrap="square" rtlCol="0">
            <a:spAutoFit/>
          </a:bodyPr>
          <a:lstStyle/>
          <a:p>
            <a:r>
              <a:rPr lang="en-GB" sz="1700"/>
              <a:t>The Indicators described in the quadrants below form part of the annual operating plan guidance but are picked up through other reporting routes. A high-level overview is provided on the following slides</a:t>
            </a:r>
          </a:p>
        </p:txBody>
      </p:sp>
    </p:spTree>
    <p:extLst>
      <p:ext uri="{BB962C8B-B14F-4D97-AF65-F5344CB8AC3E}">
        <p14:creationId xmlns:p14="http://schemas.microsoft.com/office/powerpoint/2010/main" val="552649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4">
            <a:extLst>
              <a:ext uri="{FF2B5EF4-FFF2-40B4-BE49-F238E27FC236}">
                <a16:creationId xmlns:a16="http://schemas.microsoft.com/office/drawing/2014/main" id="{7212B976-7735-48FE-BB42-6B64A6882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6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4" descr="Text&#10;&#10;Description automatically generated with medium confidence">
            <a:extLst>
              <a:ext uri="{FF2B5EF4-FFF2-40B4-BE49-F238E27FC236}">
                <a16:creationId xmlns:a16="http://schemas.microsoft.com/office/drawing/2014/main" id="{A97E7027-5984-483B-B112-1DAABFCC1F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5505" y="240754"/>
            <a:ext cx="18621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a:extLst>
              <a:ext uri="{FF2B5EF4-FFF2-40B4-BE49-F238E27FC236}">
                <a16:creationId xmlns:a16="http://schemas.microsoft.com/office/drawing/2014/main" id="{79050C4E-02BF-360E-61F8-E5CA0B494EC1}"/>
              </a:ext>
            </a:extLst>
          </p:cNvPr>
          <p:cNvGraphicFramePr>
            <a:graphicFrameLocks noGrp="1"/>
          </p:cNvGraphicFramePr>
          <p:nvPr/>
        </p:nvGraphicFramePr>
        <p:xfrm>
          <a:off x="391159" y="711925"/>
          <a:ext cx="11474269" cy="5761643"/>
        </p:xfrm>
        <a:graphic>
          <a:graphicData uri="http://schemas.openxmlformats.org/drawingml/2006/table">
            <a:tbl>
              <a:tblPr firstRow="1" bandRow="1">
                <a:tableStyleId>{5C22544A-7EE6-4342-B048-85BDC9FD1C3A}</a:tableStyleId>
              </a:tblPr>
              <a:tblGrid>
                <a:gridCol w="11474269">
                  <a:extLst>
                    <a:ext uri="{9D8B030D-6E8A-4147-A177-3AD203B41FA5}">
                      <a16:colId xmlns:a16="http://schemas.microsoft.com/office/drawing/2014/main" val="2199132929"/>
                    </a:ext>
                  </a:extLst>
                </a:gridCol>
              </a:tblGrid>
              <a:tr h="5761643">
                <a:tc>
                  <a:txBody>
                    <a:bodyPr/>
                    <a:lstStyle/>
                    <a:p>
                      <a:endParaRPr lang="en-GB">
                        <a:solidFill>
                          <a:schemeClr val="tx1"/>
                        </a:solidFill>
                      </a:endParaRPr>
                    </a:p>
                  </a:txBody>
                  <a:tcPr>
                    <a:solidFill>
                      <a:schemeClr val="accent2">
                        <a:lumMod val="60000"/>
                        <a:lumOff val="40000"/>
                      </a:schemeClr>
                    </a:solidFill>
                  </a:tcPr>
                </a:tc>
                <a:extLst>
                  <a:ext uri="{0D108BD9-81ED-4DB2-BD59-A6C34878D82A}">
                    <a16:rowId xmlns:a16="http://schemas.microsoft.com/office/drawing/2014/main" val="1258183609"/>
                  </a:ext>
                </a:extLst>
              </a:tr>
            </a:tbl>
          </a:graphicData>
        </a:graphic>
      </p:graphicFrame>
      <p:sp>
        <p:nvSpPr>
          <p:cNvPr id="2" name="TextBox 1">
            <a:extLst>
              <a:ext uri="{FF2B5EF4-FFF2-40B4-BE49-F238E27FC236}">
                <a16:creationId xmlns:a16="http://schemas.microsoft.com/office/drawing/2014/main" id="{6D84F97E-DF13-BBC7-1311-D988052C0ECF}"/>
              </a:ext>
            </a:extLst>
          </p:cNvPr>
          <p:cNvSpPr txBox="1"/>
          <p:nvPr/>
        </p:nvSpPr>
        <p:spPr>
          <a:xfrm>
            <a:off x="391159" y="707936"/>
            <a:ext cx="11409682" cy="5293757"/>
          </a:xfrm>
          <a:prstGeom prst="rect">
            <a:avLst/>
          </a:prstGeom>
          <a:noFill/>
        </p:spPr>
        <p:txBody>
          <a:bodyPr wrap="square" lIns="91440" tIns="45720" rIns="91440" bIns="45720" rtlCol="0" anchor="t">
            <a:spAutoFit/>
          </a:bodyPr>
          <a:lstStyle/>
          <a:p>
            <a:r>
              <a:rPr lang="en-GB" sz="1300" b="1" dirty="0">
                <a:effectLst/>
                <a:latin typeface="Arial" panose="020B0604020202020204" pitchFamily="34" charset="0"/>
                <a:ea typeface="Calibri" panose="020F0502020204030204" pitchFamily="34" charset="0"/>
                <a:cs typeface="Arial" panose="020B0604020202020204" pitchFamily="34" charset="0"/>
              </a:rPr>
              <a:t>Workforce</a:t>
            </a:r>
            <a:endParaRPr lang="en-GB" sz="1300" dirty="0">
              <a:effectLst/>
              <a:latin typeface="Arial" panose="020B0604020202020204" pitchFamily="34" charset="0"/>
              <a:ea typeface="Calibri" panose="020F0502020204030204" pitchFamily="34" charset="0"/>
              <a:cs typeface="Arial" panose="020B0604020202020204" pitchFamily="34" charset="0"/>
            </a:endParaRPr>
          </a:p>
          <a:p>
            <a:r>
              <a:rPr lang="en-US" sz="1300" dirty="0">
                <a:effectLst/>
                <a:latin typeface="Arial" panose="020B0604020202020204" pitchFamily="34" charset="0"/>
                <a:ea typeface="Calibri" panose="020F0502020204030204" pitchFamily="34" charset="0"/>
                <a:cs typeface="Arial" panose="020B0604020202020204" pitchFamily="34" charset="0"/>
              </a:rPr>
              <a:t>An assurance update on</a:t>
            </a:r>
            <a:r>
              <a:rPr lang="en-US" sz="1300" dirty="0">
                <a:latin typeface="Arial" panose="020B0604020202020204" pitchFamily="34" charset="0"/>
                <a:ea typeface="Calibri" panose="020F0502020204030204" pitchFamily="34" charset="0"/>
                <a:cs typeface="Arial" panose="020B0604020202020204" pitchFamily="34" charset="0"/>
              </a:rPr>
              <a:t> the Breakthrough HNY system workforce transformation programme is brought forward separately to ICB Board on a regular basis. </a:t>
            </a:r>
            <a:r>
              <a:rPr lang="en-US" sz="1300" dirty="0">
                <a:effectLst/>
                <a:latin typeface="Arial" panose="020B0604020202020204" pitchFamily="34" charset="0"/>
                <a:ea typeface="Calibri" panose="020F0502020204030204" pitchFamily="34" charset="0"/>
                <a:cs typeface="Arial" panose="020B0604020202020204" pitchFamily="34" charset="0"/>
              </a:rPr>
              <a:t> In terms of workforce numbers, slides 37-39 provide an overview.  Key messages and risks based on </a:t>
            </a:r>
            <a:r>
              <a:rPr lang="en-US" sz="1300" b="1" dirty="0">
                <a:effectLst/>
                <a:latin typeface="Arial" panose="020B0604020202020204" pitchFamily="34" charset="0"/>
                <a:ea typeface="Calibri" panose="020F0502020204030204" pitchFamily="34" charset="0"/>
                <a:cs typeface="Arial" panose="020B0604020202020204" pitchFamily="34" charset="0"/>
              </a:rPr>
              <a:t>October</a:t>
            </a:r>
            <a:r>
              <a:rPr lang="en-US" sz="1300" dirty="0">
                <a:effectLst/>
                <a:latin typeface="Arial" panose="020B0604020202020204" pitchFamily="34" charset="0"/>
                <a:ea typeface="Calibri" panose="020F0502020204030204" pitchFamily="34" charset="0"/>
                <a:cs typeface="Arial" panose="020B0604020202020204" pitchFamily="34" charset="0"/>
              </a:rPr>
              <a:t> intelligence are as follows:</a:t>
            </a:r>
            <a:endParaRPr lang="en-GB" sz="1300" dirty="0">
              <a:effectLst/>
              <a:latin typeface="Arial" panose="020B0604020202020204" pitchFamily="34" charset="0"/>
              <a:ea typeface="Calibri" panose="020F0502020204030204" pitchFamily="34" charset="0"/>
              <a:cs typeface="Arial" panose="020B0604020202020204" pitchFamily="34" charset="0"/>
            </a:endParaRPr>
          </a:p>
          <a:p>
            <a:endParaRPr lang="en-GB" sz="13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p>
            <a:r>
              <a:rPr lang="en-US" sz="1300" b="1" dirty="0">
                <a:effectLst/>
                <a:latin typeface="Arial"/>
                <a:ea typeface="Calibri"/>
                <a:cs typeface="Arial"/>
              </a:rPr>
              <a:t>Agency</a:t>
            </a:r>
            <a:r>
              <a:rPr lang="en-US" sz="1300" dirty="0">
                <a:effectLst/>
                <a:latin typeface="Arial"/>
                <a:ea typeface="Calibri"/>
                <a:cs typeface="Arial"/>
              </a:rPr>
              <a:t> use </a:t>
            </a:r>
            <a:r>
              <a:rPr lang="en-US" sz="1300" dirty="0">
                <a:latin typeface="Arial"/>
                <a:ea typeface="Calibri"/>
                <a:cs typeface="Arial"/>
              </a:rPr>
              <a:t>continues to </a:t>
            </a:r>
            <a:r>
              <a:rPr lang="en-US" sz="1300" dirty="0">
                <a:effectLst/>
                <a:latin typeface="Arial"/>
                <a:ea typeface="Calibri"/>
                <a:cs typeface="Arial"/>
              </a:rPr>
              <a:t>run well below plan for WTE (</a:t>
            </a:r>
            <a:r>
              <a:rPr lang="en-US" sz="1300" b="1" dirty="0">
                <a:effectLst/>
                <a:latin typeface="Arial"/>
                <a:ea typeface="Calibri"/>
                <a:cs typeface="Arial"/>
              </a:rPr>
              <a:t>123.2WTE / 28.84% under plan</a:t>
            </a:r>
            <a:r>
              <a:rPr lang="en-US" sz="1300" dirty="0">
                <a:effectLst/>
                <a:latin typeface="Arial"/>
                <a:ea typeface="Calibri"/>
                <a:cs typeface="Arial"/>
              </a:rPr>
              <a:t>)</a:t>
            </a:r>
            <a:r>
              <a:rPr lang="en-US" sz="1300" b="1" dirty="0">
                <a:effectLst/>
                <a:latin typeface="Arial"/>
                <a:ea typeface="Calibri"/>
                <a:cs typeface="Arial"/>
              </a:rPr>
              <a:t> </a:t>
            </a:r>
            <a:r>
              <a:rPr lang="en-US" sz="1300" dirty="0">
                <a:effectLst/>
                <a:latin typeface="Arial"/>
                <a:ea typeface="Calibri"/>
                <a:cs typeface="Arial"/>
              </a:rPr>
              <a:t>showing only slight deterioration on last month (+19.2 WTE).  Cost of agency however is now above plan, driven by slight deterioration on last month (+£0.19m) in the </a:t>
            </a:r>
            <a:r>
              <a:rPr lang="en-US" sz="1300" dirty="0">
                <a:latin typeface="Arial"/>
                <a:ea typeface="Calibri"/>
                <a:cs typeface="Arial"/>
              </a:rPr>
              <a:t>context of a planned </a:t>
            </a:r>
            <a:r>
              <a:rPr lang="en-US" sz="1300" dirty="0">
                <a:effectLst/>
                <a:latin typeface="Arial"/>
                <a:ea typeface="Calibri"/>
                <a:cs typeface="Arial"/>
              </a:rPr>
              <a:t>step down in spend            (-£0.46m), resulting in a net £0.50m or </a:t>
            </a:r>
            <a:r>
              <a:rPr lang="en-US" sz="1300" dirty="0">
                <a:latin typeface="Arial"/>
                <a:ea typeface="Calibri"/>
                <a:cs typeface="Arial"/>
              </a:rPr>
              <a:t>12.13%</a:t>
            </a:r>
            <a:r>
              <a:rPr lang="en-US" sz="1300" dirty="0">
                <a:effectLst/>
                <a:latin typeface="Arial"/>
                <a:ea typeface="Calibri"/>
                <a:cs typeface="Arial"/>
              </a:rPr>
              <a:t> overspend in month. In turn this has increased the year-to-date spend gap to plan by £0.49m to </a:t>
            </a:r>
            <a:r>
              <a:rPr lang="en-US" sz="1300" b="1" dirty="0">
                <a:effectLst/>
                <a:latin typeface="Arial"/>
                <a:ea typeface="Calibri"/>
                <a:cs typeface="Arial"/>
              </a:rPr>
              <a:t>£1.97m / 6.04% over plan. </a:t>
            </a:r>
            <a:r>
              <a:rPr lang="en-US" sz="1300" dirty="0">
                <a:latin typeface="Arial"/>
                <a:ea typeface="Calibri"/>
                <a:cs typeface="Arial"/>
              </a:rPr>
              <a:t>Spend gap to plan continues to be driven by </a:t>
            </a:r>
            <a:r>
              <a:rPr lang="en-US" sz="1300" dirty="0">
                <a:effectLst/>
                <a:latin typeface="Arial"/>
                <a:ea typeface="Calibri"/>
                <a:cs typeface="Arial"/>
              </a:rPr>
              <a:t>market rates for medical agency running significantly above plan assumptions, creating a £5.05m pressure partially offset by significant underspends in some other workforce groups.  Priority work on this issue is ongoing.</a:t>
            </a:r>
            <a:endParaRPr lang="en-GB" sz="1300" dirty="0">
              <a:effectLst/>
              <a:latin typeface="Arial"/>
              <a:ea typeface="Calibri"/>
              <a:cs typeface="Arial"/>
            </a:endParaRPr>
          </a:p>
          <a:p>
            <a:endParaRPr lang="en-GB" sz="13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p>
            <a:r>
              <a:rPr lang="en-US" sz="1300" b="1" dirty="0">
                <a:effectLst/>
                <a:latin typeface="Arial" panose="020B0604020202020204" pitchFamily="34" charset="0"/>
                <a:ea typeface="Calibri" panose="020F0502020204030204" pitchFamily="34" charset="0"/>
                <a:cs typeface="Arial" panose="020B0604020202020204" pitchFamily="34" charset="0"/>
              </a:rPr>
              <a:t>Bank</a:t>
            </a:r>
            <a:r>
              <a:rPr lang="en-US" sz="1300" dirty="0">
                <a:effectLst/>
                <a:latin typeface="Arial" panose="020B0604020202020204" pitchFamily="34" charset="0"/>
                <a:ea typeface="Calibri" panose="020F0502020204030204" pitchFamily="34" charset="0"/>
                <a:cs typeface="Arial" panose="020B0604020202020204" pitchFamily="34" charset="0"/>
              </a:rPr>
              <a:t> use has improved in October </a:t>
            </a:r>
            <a:r>
              <a:rPr lang="en-US" sz="1300" dirty="0">
                <a:latin typeface="Arial" panose="020B0604020202020204" pitchFamily="34" charset="0"/>
                <a:ea typeface="Calibri" panose="020F0502020204030204" pitchFamily="34" charset="0"/>
                <a:cs typeface="Arial" panose="020B0604020202020204" pitchFamily="34" charset="0"/>
              </a:rPr>
              <a:t>at </a:t>
            </a:r>
            <a:r>
              <a:rPr lang="en-US" sz="1300" b="1" dirty="0">
                <a:latin typeface="Arial" panose="020B0604020202020204" pitchFamily="34" charset="0"/>
                <a:ea typeface="Calibri" panose="020F0502020204030204" pitchFamily="34" charset="0"/>
                <a:cs typeface="Arial" panose="020B0604020202020204" pitchFamily="34" charset="0"/>
              </a:rPr>
              <a:t>172.3WTE / 13.6% over plan</a:t>
            </a:r>
            <a:r>
              <a:rPr lang="en-US" sz="1300" dirty="0">
                <a:latin typeface="Arial" panose="020B0604020202020204" pitchFamily="34" charset="0"/>
                <a:ea typeface="Calibri" panose="020F0502020204030204" pitchFamily="34" charset="0"/>
                <a:cs typeface="Arial" panose="020B0604020202020204" pitchFamily="34" charset="0"/>
              </a:rPr>
              <a:t>, an improvement of</a:t>
            </a:r>
            <a:r>
              <a:rPr lang="en-US" sz="1300" b="1" dirty="0">
                <a:latin typeface="Arial" panose="020B0604020202020204" pitchFamily="34" charset="0"/>
                <a:ea typeface="Calibri" panose="020F0502020204030204" pitchFamily="34" charset="0"/>
                <a:cs typeface="Arial" panose="020B0604020202020204" pitchFamily="34" charset="0"/>
              </a:rPr>
              <a:t> 97.5 </a:t>
            </a:r>
            <a:r>
              <a:rPr lang="en-US" sz="1300" dirty="0">
                <a:latin typeface="Arial" panose="020B0604020202020204" pitchFamily="34" charset="0"/>
                <a:ea typeface="Calibri" panose="020F0502020204030204" pitchFamily="34" charset="0"/>
                <a:cs typeface="Arial" panose="020B0604020202020204" pitchFamily="34" charset="0"/>
              </a:rPr>
              <a:t>WTE on last month. Having run close to plan in Q2, bank spend is £1.37m above plan in October driven by overspends at NLAG (+£0.61m) and Harrogate (+£0.60m). Bank spend above plan in Harrogate is not matched by equivalent growth in WTE and will be explored further. Across all providers, gap to planned spend on medical bank has significantly improved (now £0.10m) but overspends are showing in October across most other staff groups, leading to overall bank spend in year to October at </a:t>
            </a:r>
            <a:r>
              <a:rPr lang="en-US" sz="1300" b="1" dirty="0">
                <a:latin typeface="Arial" panose="020B0604020202020204" pitchFamily="34" charset="0"/>
                <a:ea typeface="Calibri" panose="020F0502020204030204" pitchFamily="34" charset="0"/>
                <a:cs typeface="Arial" panose="020B0604020202020204" pitchFamily="34" charset="0"/>
              </a:rPr>
              <a:t>£1.49m / 2.47% over plan</a:t>
            </a:r>
            <a:r>
              <a:rPr lang="en-US" sz="1300" dirty="0">
                <a:latin typeface="Arial" panose="020B0604020202020204" pitchFamily="34" charset="0"/>
                <a:ea typeface="Calibri" panose="020F0502020204030204" pitchFamily="34" charset="0"/>
                <a:cs typeface="Arial" panose="020B0604020202020204" pitchFamily="34" charset="0"/>
              </a:rPr>
              <a:t>.  Plan profile for bank over Q3/4 is exceptionally challenging and further risks remain on both WTE use and spend across the winter period.</a:t>
            </a:r>
            <a:endParaRPr lang="en-US" sz="1300" dirty="0">
              <a:effectLst/>
              <a:latin typeface="Arial" panose="020B0604020202020204" pitchFamily="34" charset="0"/>
              <a:ea typeface="Calibri" panose="020F0502020204030204" pitchFamily="34" charset="0"/>
              <a:cs typeface="Arial" panose="020B0604020202020204" pitchFamily="34" charset="0"/>
            </a:endParaRPr>
          </a:p>
          <a:p>
            <a:endParaRPr lang="en-US" sz="1300" dirty="0">
              <a:highlight>
                <a:srgbClr val="FFFF00"/>
              </a:highlight>
              <a:latin typeface="Arial" panose="020B0604020202020204" pitchFamily="34" charset="0"/>
              <a:ea typeface="Calibri" panose="020F0502020204030204" pitchFamily="34" charset="0"/>
              <a:cs typeface="Arial" panose="020B0604020202020204" pitchFamily="34" charset="0"/>
            </a:endParaRPr>
          </a:p>
          <a:p>
            <a:r>
              <a:rPr lang="en-US" sz="1300" dirty="0">
                <a:effectLst/>
                <a:latin typeface="Arial"/>
                <a:ea typeface="Calibri"/>
                <a:cs typeface="Arial"/>
              </a:rPr>
              <a:t>As previously reported, availability of the PAM dashboard has identified</a:t>
            </a:r>
            <a:r>
              <a:rPr lang="en-US" sz="1300" dirty="0">
                <a:latin typeface="Arial"/>
                <a:ea typeface="Calibri"/>
                <a:cs typeface="Arial"/>
              </a:rPr>
              <a:t> the need for two technical adjustments to planned </a:t>
            </a:r>
            <a:r>
              <a:rPr lang="en-US" sz="1300" dirty="0">
                <a:effectLst/>
                <a:latin typeface="Arial"/>
                <a:ea typeface="Calibri"/>
                <a:cs typeface="Arial"/>
              </a:rPr>
              <a:t>substantive staff in post, which lifts the starting plan position by a total of 327WTE (212 NLAG; 115 YSFT). Using this adjuste</a:t>
            </a:r>
            <a:r>
              <a:rPr lang="en-US" sz="1300" dirty="0">
                <a:latin typeface="Arial"/>
                <a:ea typeface="Calibri"/>
                <a:cs typeface="Arial"/>
              </a:rPr>
              <a:t>d baseline, </a:t>
            </a:r>
            <a:r>
              <a:rPr lang="en-US" sz="1300" b="1" dirty="0">
                <a:latin typeface="Arial"/>
                <a:ea typeface="Calibri"/>
                <a:cs typeface="Arial"/>
              </a:rPr>
              <a:t>substantive</a:t>
            </a:r>
            <a:r>
              <a:rPr lang="en-US" sz="1300" dirty="0">
                <a:latin typeface="Arial"/>
                <a:ea typeface="Calibri"/>
                <a:cs typeface="Arial"/>
              </a:rPr>
              <a:t> staff in post are </a:t>
            </a:r>
            <a:r>
              <a:rPr lang="en-US" sz="1300" b="1" dirty="0">
                <a:latin typeface="Arial"/>
                <a:ea typeface="Calibri"/>
                <a:cs typeface="Arial"/>
              </a:rPr>
              <a:t>107.9WTE / 0.34% over plan </a:t>
            </a:r>
            <a:r>
              <a:rPr lang="en-US" sz="1300" dirty="0">
                <a:latin typeface="Arial"/>
                <a:ea typeface="Calibri"/>
                <a:cs typeface="Arial"/>
              </a:rPr>
              <a:t>as at October, an improvement of </a:t>
            </a:r>
            <a:r>
              <a:rPr lang="en-US" sz="1300" dirty="0">
                <a:effectLst/>
                <a:latin typeface="Arial"/>
                <a:ea typeface="Calibri"/>
                <a:cs typeface="Arial"/>
              </a:rPr>
              <a:t>7.3WTE on last month. This drives substantive </a:t>
            </a:r>
            <a:r>
              <a:rPr lang="en-US" sz="1300" dirty="0" err="1">
                <a:effectLst/>
                <a:latin typeface="Arial"/>
                <a:ea typeface="Calibri"/>
                <a:cs typeface="Arial"/>
              </a:rPr>
              <a:t>paybill</a:t>
            </a:r>
            <a:r>
              <a:rPr lang="en-US" sz="1300" dirty="0">
                <a:effectLst/>
                <a:latin typeface="Arial"/>
                <a:ea typeface="Calibri"/>
                <a:cs typeface="Arial"/>
              </a:rPr>
              <a:t> spend in October at £5.48m or 2.99% over plan</a:t>
            </a:r>
            <a:r>
              <a:rPr lang="en-US" sz="1300" b="1" dirty="0">
                <a:latin typeface="Arial"/>
                <a:ea typeface="Calibri"/>
                <a:cs typeface="Arial"/>
              </a:rPr>
              <a:t>.</a:t>
            </a:r>
            <a:r>
              <a:rPr lang="en-US" sz="1300" dirty="0">
                <a:effectLst/>
                <a:latin typeface="Arial"/>
                <a:ea typeface="Calibri"/>
                <a:cs typeface="Arial"/>
              </a:rPr>
              <a:t> Planned spend on substantive </a:t>
            </a:r>
            <a:r>
              <a:rPr lang="en-US" sz="1300" dirty="0" err="1">
                <a:effectLst/>
                <a:latin typeface="Arial"/>
                <a:ea typeface="Calibri"/>
                <a:cs typeface="Arial"/>
              </a:rPr>
              <a:t>paybill</a:t>
            </a:r>
            <a:r>
              <a:rPr lang="en-US" sz="1300" dirty="0">
                <a:effectLst/>
                <a:latin typeface="Arial"/>
                <a:ea typeface="Calibri"/>
                <a:cs typeface="Arial"/>
              </a:rPr>
              <a:t> is </a:t>
            </a:r>
            <a:r>
              <a:rPr lang="en-US" sz="1300" dirty="0">
                <a:latin typeface="Arial"/>
                <a:ea typeface="Calibri"/>
                <a:cs typeface="Arial"/>
              </a:rPr>
              <a:t>~£40m higher </a:t>
            </a:r>
            <a:r>
              <a:rPr lang="en-US" sz="1300" dirty="0">
                <a:effectLst/>
                <a:latin typeface="Arial"/>
                <a:ea typeface="Calibri"/>
                <a:cs typeface="Arial"/>
              </a:rPr>
              <a:t>in October </a:t>
            </a:r>
            <a:r>
              <a:rPr lang="en-US" sz="1300" dirty="0">
                <a:latin typeface="Arial"/>
                <a:ea typeface="Calibri"/>
                <a:cs typeface="Arial"/>
              </a:rPr>
              <a:t>than previous or next month due to anticipated application of pay award; as a result of the higher plan profile the October position </a:t>
            </a:r>
            <a:r>
              <a:rPr lang="en-US" sz="1300" dirty="0">
                <a:effectLst/>
                <a:latin typeface="Arial"/>
                <a:ea typeface="Calibri"/>
                <a:cs typeface="Arial"/>
              </a:rPr>
              <a:t>represents an improvement on % overspend compared to last month but a £2.29m deterioration in cash terms. Substantive </a:t>
            </a:r>
            <a:r>
              <a:rPr lang="en-US" sz="1300" dirty="0" err="1">
                <a:effectLst/>
                <a:latin typeface="Arial"/>
                <a:ea typeface="Calibri"/>
                <a:cs typeface="Arial"/>
              </a:rPr>
              <a:t>paybill</a:t>
            </a:r>
            <a:r>
              <a:rPr lang="en-US" sz="1300" dirty="0">
                <a:effectLst/>
                <a:latin typeface="Arial"/>
                <a:ea typeface="Calibri"/>
                <a:cs typeface="Arial"/>
              </a:rPr>
              <a:t> in year to October is </a:t>
            </a:r>
            <a:r>
              <a:rPr lang="en-US" sz="1300" b="1" dirty="0">
                <a:effectLst/>
                <a:latin typeface="Arial"/>
                <a:ea typeface="Calibri"/>
                <a:cs typeface="Arial"/>
              </a:rPr>
              <a:t>£31.24m or 3.10% above plan</a:t>
            </a:r>
            <a:r>
              <a:rPr lang="en-US" sz="1300" dirty="0">
                <a:effectLst/>
                <a:latin typeface="Arial"/>
                <a:ea typeface="Calibri"/>
                <a:cs typeface="Arial"/>
              </a:rPr>
              <a:t>.</a:t>
            </a:r>
          </a:p>
          <a:p>
            <a:endParaRPr lang="en-GB" sz="13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p>
            <a:r>
              <a:rPr lang="en-US" sz="1300" dirty="0">
                <a:latin typeface="Arial"/>
                <a:ea typeface="Calibri"/>
                <a:cs typeface="Arial"/>
              </a:rPr>
              <a:t>Across all staff groups, </a:t>
            </a:r>
            <a:r>
              <a:rPr lang="en-US" sz="1300" b="1" dirty="0">
                <a:latin typeface="Arial"/>
                <a:ea typeface="Calibri"/>
                <a:cs typeface="Arial"/>
              </a:rPr>
              <a:t>WTE staff in post as at October are 485 WTE or 1.4% over plan</a:t>
            </a:r>
            <a:r>
              <a:rPr lang="en-US" sz="1300" dirty="0">
                <a:latin typeface="Arial"/>
                <a:ea typeface="Calibri"/>
                <a:cs typeface="Arial"/>
              </a:rPr>
              <a:t>, and </a:t>
            </a:r>
            <a:r>
              <a:rPr lang="en-US" sz="1300" b="1" dirty="0" err="1">
                <a:latin typeface="Arial"/>
                <a:ea typeface="Calibri"/>
                <a:cs typeface="Arial"/>
              </a:rPr>
              <a:t>paybill</a:t>
            </a:r>
            <a:r>
              <a:rPr lang="en-US" sz="1300" b="1" dirty="0">
                <a:latin typeface="Arial"/>
                <a:ea typeface="Calibri"/>
                <a:cs typeface="Arial"/>
              </a:rPr>
              <a:t> in year to October is £34.70m or 3.15% over plan.</a:t>
            </a:r>
          </a:p>
        </p:txBody>
      </p:sp>
    </p:spTree>
    <p:extLst>
      <p:ext uri="{BB962C8B-B14F-4D97-AF65-F5344CB8AC3E}">
        <p14:creationId xmlns:p14="http://schemas.microsoft.com/office/powerpoint/2010/main" val="1363622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image ,image ,shape ,shape. Please refer to the notes on this slide for details">
            <a:hlinkClick r:id="rId3"/>
          </p:cNvPr>
          <p:cNvPicPr>
            <a:picLocks noChangeAspect="1"/>
          </p:cNvPicPr>
          <p:nvPr/>
        </p:nvPicPr>
        <p:blipFill>
          <a:blip r:embed="rId4"/>
          <a:stretch>
            <a:fillRect/>
          </a:stretch>
        </p:blipFill>
        <p:spPr>
          <a:xfrm>
            <a:off x="0" y="0"/>
            <a:ext cx="12182475" cy="6858000"/>
          </a:xfrm>
          <a:prstGeom prst="rect">
            <a:avLst/>
          </a:prstGeom>
          <a:noFill/>
        </p:spPr>
      </p:pic>
      <p:sp>
        <p:nvSpPr>
          <p:cNvPr id="4" name="Title" hidden="1"/>
          <p:cNvSpPr>
            <a:spLocks noGrp="1"/>
          </p:cNvSpPr>
          <p:nvPr>
            <p:ph type="title"/>
          </p:nvPr>
        </p:nvSpPr>
        <p:spPr/>
        <p:txBody>
          <a:bodyPr/>
          <a:lstStyle/>
          <a:p>
            <a:r>
              <a:t>Executive Summary</a:t>
            </a:r>
          </a:p>
        </p:txBody>
      </p:sp>
      <p:graphicFrame>
        <p:nvGraphicFramePr>
          <p:cNvPr id="2" name="Table 4">
            <a:extLst>
              <a:ext uri="{FF2B5EF4-FFF2-40B4-BE49-F238E27FC236}">
                <a16:creationId xmlns:a16="http://schemas.microsoft.com/office/drawing/2014/main" id="{FB3D4802-4BE6-6F73-7C3D-B7F210CC3BA2}"/>
              </a:ext>
            </a:extLst>
          </p:cNvPr>
          <p:cNvGraphicFramePr>
            <a:graphicFrameLocks noGrp="1"/>
          </p:cNvGraphicFramePr>
          <p:nvPr>
            <p:extLst>
              <p:ext uri="{D42A27DB-BD31-4B8C-83A1-F6EECF244321}">
                <p14:modId xmlns:p14="http://schemas.microsoft.com/office/powerpoint/2010/main" val="1122238867"/>
              </p:ext>
            </p:extLst>
          </p:nvPr>
        </p:nvGraphicFramePr>
        <p:xfrm>
          <a:off x="46300" y="27457"/>
          <a:ext cx="12083970" cy="6871841"/>
        </p:xfrm>
        <a:graphic>
          <a:graphicData uri="http://schemas.openxmlformats.org/drawingml/2006/table">
            <a:tbl>
              <a:tblPr firstRow="1" bandRow="1">
                <a:tableStyleId>{FABFCF23-3B69-468F-B69F-88F6DE6A72F2}</a:tableStyleId>
              </a:tblPr>
              <a:tblGrid>
                <a:gridCol w="12083970">
                  <a:extLst>
                    <a:ext uri="{9D8B030D-6E8A-4147-A177-3AD203B41FA5}">
                      <a16:colId xmlns:a16="http://schemas.microsoft.com/office/drawing/2014/main" val="1814103434"/>
                    </a:ext>
                  </a:extLst>
                </a:gridCol>
              </a:tblGrid>
              <a:tr h="476862">
                <a:tc>
                  <a:txBody>
                    <a:bodyPr/>
                    <a:lstStyle/>
                    <a:p>
                      <a:pPr marL="0" algn="ctr" defTabSz="914400" rtl="0" eaLnBrk="1" latinLnBrk="0" hangingPunct="1"/>
                      <a:r>
                        <a:rPr lang="en-GB" sz="2800" b="1" kern="1200">
                          <a:solidFill>
                            <a:schemeClr val="lt1"/>
                          </a:solidFill>
                          <a:latin typeface="Segoe UI" panose="020B0502040204020203" pitchFamily="34" charset="0"/>
                          <a:ea typeface="+mn-ea"/>
                          <a:cs typeface="Segoe UI" panose="020B0502040204020203" pitchFamily="34" charset="0"/>
                        </a:rPr>
                        <a:t>Introduction</a:t>
                      </a:r>
                    </a:p>
                  </a:txBody>
                  <a:tcPr>
                    <a:solidFill>
                      <a:srgbClr val="005EB8"/>
                    </a:solidFill>
                  </a:tcPr>
                </a:tc>
                <a:extLst>
                  <a:ext uri="{0D108BD9-81ED-4DB2-BD59-A6C34878D82A}">
                    <a16:rowId xmlns:a16="http://schemas.microsoft.com/office/drawing/2014/main" val="848616898"/>
                  </a:ext>
                </a:extLst>
              </a:tr>
              <a:tr h="6353681">
                <a:tc>
                  <a:txBody>
                    <a:bodyPr/>
                    <a:lstStyle/>
                    <a:p>
                      <a:r>
                        <a:rPr lang="en-GB" sz="1800" b="1" i="0" dirty="0">
                          <a:effectLst/>
                          <a:latin typeface="Arial" panose="020B0604020202020204" pitchFamily="34" charset="0"/>
                          <a:ea typeface="Calibri" panose="020F0502020204030204" pitchFamily="34" charset="0"/>
                          <a:cs typeface="Arial" panose="020B0604020202020204" pitchFamily="34" charset="0"/>
                        </a:rPr>
                        <a:t>The monthly ICB operating plan </a:t>
                      </a:r>
                      <a:r>
                        <a:rPr lang="en-GB" sz="1800" b="1" i="0" dirty="0">
                          <a:solidFill>
                            <a:schemeClr val="tx1"/>
                          </a:solidFill>
                          <a:effectLst/>
                          <a:latin typeface="Arial" panose="020B0604020202020204" pitchFamily="34" charset="0"/>
                          <a:ea typeface="Calibri" panose="020F0502020204030204" pitchFamily="34" charset="0"/>
                          <a:cs typeface="Arial" panose="020B0604020202020204" pitchFamily="34" charset="0"/>
                        </a:rPr>
                        <a:t>performance report is specifically concerned with the short term annual objectives related to the HNY ICBs Annual Operating Plan 2024/25. </a:t>
                      </a:r>
                      <a:r>
                        <a:rPr lang="en-GB" sz="1800" i="0" dirty="0">
                          <a:solidFill>
                            <a:schemeClr val="tx1"/>
                          </a:solidFill>
                          <a:latin typeface="Arial" panose="020B0604020202020204" pitchFamily="34" charset="0"/>
                          <a:cs typeface="Arial" panose="020B0604020202020204" pitchFamily="34" charset="0"/>
                        </a:rPr>
                        <a:t>The report is a single part of a wider performance management framework across the ICB. </a:t>
                      </a:r>
                    </a:p>
                    <a:p>
                      <a:endParaRPr lang="en-GB" sz="1800" i="0" dirty="0">
                        <a:solidFill>
                          <a:schemeClr val="tx1"/>
                        </a:solidFill>
                        <a:latin typeface="Arial" panose="020B0604020202020204" pitchFamily="34" charset="0"/>
                        <a:cs typeface="Arial" panose="020B0604020202020204" pitchFamily="34" charset="0"/>
                      </a:endParaRPr>
                    </a:p>
                    <a:p>
                      <a:r>
                        <a:rPr lang="en-GB" sz="1800" i="0" dirty="0">
                          <a:solidFill>
                            <a:schemeClr val="tx1"/>
                          </a:solidFill>
                          <a:latin typeface="Arial" panose="020B0604020202020204" pitchFamily="34" charset="0"/>
                          <a:cs typeface="Arial" panose="020B0604020202020204" pitchFamily="34" charset="0"/>
                        </a:rPr>
                        <a:t>The overall framework has width and covers a wide range of aspects of performance relating to themes such as quality of care, patient experience, operating plan access metrics, public health statistics, and health prevention data.  It also has depth in that any of these themes are being considered at provider, place, in some cases condition level.  The framework also considers time frames in that some performance expectations are measured daily, weekly, monthly whereas others are to be reviewed annually.</a:t>
                      </a:r>
                    </a:p>
                    <a:p>
                      <a:endParaRPr lang="en-GB" sz="1800" i="0" dirty="0">
                        <a:solidFill>
                          <a:schemeClr val="tx1"/>
                        </a:solidFill>
                        <a:latin typeface="Arial" panose="020B0604020202020204" pitchFamily="34" charset="0"/>
                        <a:cs typeface="Arial" panose="020B0604020202020204" pitchFamily="34" charset="0"/>
                      </a:endParaRPr>
                    </a:p>
                    <a:p>
                      <a:pPr algn="just">
                        <a:lnSpc>
                          <a:spcPct val="107000"/>
                        </a:lnSpc>
                        <a:spcAft>
                          <a:spcPts val="800"/>
                        </a:spcAft>
                      </a:pPr>
                      <a:r>
                        <a:rPr lang="en-GB" sz="18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These different aspects of performance do not sit in isolation; improving access to cancer services this year, goes hand in hand with ICB mid-term ambitions to increase engagement of vulnerable populations with cancer screening programmes, and reduce harm from cancer.  Both support the long term aim of increasing healthy life expectancy.</a:t>
                      </a:r>
                    </a:p>
                    <a:p>
                      <a:pPr algn="just">
                        <a:lnSpc>
                          <a:spcPct val="107000"/>
                        </a:lnSpc>
                        <a:spcAft>
                          <a:spcPts val="800"/>
                        </a:spcAft>
                      </a:pPr>
                      <a:r>
                        <a:rPr lang="en-GB" sz="18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report will demonstrate how these short term annual operating plan indicators support long term aims and ambitions of the ICB.  It will describe the full list of indicators in the 2024/25 planning guidance but will focus on areas that have been identified as priorities by NHSE.  </a:t>
                      </a:r>
                    </a:p>
                    <a:p>
                      <a:pPr algn="just">
                        <a:lnSpc>
                          <a:spcPct val="107000"/>
                        </a:lnSpc>
                        <a:spcAft>
                          <a:spcPts val="800"/>
                        </a:spcAft>
                      </a:pPr>
                      <a:r>
                        <a:rPr lang="en-GB" sz="18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A small number of indicators are better performance managed through other reporting mechanisms and these are identified in the report also.</a:t>
                      </a:r>
                    </a:p>
                    <a:p>
                      <a:pPr algn="just">
                        <a:lnSpc>
                          <a:spcPct val="107000"/>
                        </a:lnSpc>
                        <a:spcAft>
                          <a:spcPts val="800"/>
                        </a:spcAft>
                      </a:pPr>
                      <a:r>
                        <a:rPr lang="en-GB" sz="1800" i="0" dirty="0">
                          <a:solidFill>
                            <a:schemeClr val="tx1"/>
                          </a:solidFill>
                          <a:effectLst/>
                          <a:latin typeface="Arial" panose="020B0604020202020204" pitchFamily="34" charset="0"/>
                          <a:cs typeface="Arial" panose="020B0604020202020204" pitchFamily="34" charset="0"/>
                        </a:rPr>
                        <a:t>The report is supported each month with a deep dive into a theme along with</a:t>
                      </a:r>
                      <a:r>
                        <a:rPr lang="en-GB" sz="1800" i="0" dirty="0">
                          <a:effectLst/>
                          <a:latin typeface="Arial" panose="020B0604020202020204" pitchFamily="34" charset="0"/>
                          <a:cs typeface="Arial" panose="020B0604020202020204" pitchFamily="34" charset="0"/>
                        </a:rPr>
                        <a:t> Executive Director updates that will describe any escalations from sub committees.</a:t>
                      </a:r>
                      <a:endParaRPr lang="en-GB" sz="1800" i="0"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3450215681"/>
                  </a:ext>
                </a:extLst>
              </a:tr>
            </a:tbl>
          </a:graphicData>
        </a:graphic>
      </p:graphicFrame>
    </p:spTree>
    <p:extLst>
      <p:ext uri="{BB962C8B-B14F-4D97-AF65-F5344CB8AC3E}">
        <p14:creationId xmlns:p14="http://schemas.microsoft.com/office/powerpoint/2010/main" val="2770296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4">
            <a:extLst>
              <a:ext uri="{FF2B5EF4-FFF2-40B4-BE49-F238E27FC236}">
                <a16:creationId xmlns:a16="http://schemas.microsoft.com/office/drawing/2014/main" id="{7212B976-7735-48FE-BB42-6B64A6882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6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4" descr="Text&#10;&#10;Description automatically generated with medium confidence">
            <a:extLst>
              <a:ext uri="{FF2B5EF4-FFF2-40B4-BE49-F238E27FC236}">
                <a16:creationId xmlns:a16="http://schemas.microsoft.com/office/drawing/2014/main" id="{A97E7027-5984-483B-B112-1DAABFCC1F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5505" y="240754"/>
            <a:ext cx="18621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a:extLst>
              <a:ext uri="{FF2B5EF4-FFF2-40B4-BE49-F238E27FC236}">
                <a16:creationId xmlns:a16="http://schemas.microsoft.com/office/drawing/2014/main" id="{79050C4E-02BF-360E-61F8-E5CA0B494EC1}"/>
              </a:ext>
            </a:extLst>
          </p:cNvPr>
          <p:cNvGraphicFramePr>
            <a:graphicFrameLocks noGrp="1"/>
          </p:cNvGraphicFramePr>
          <p:nvPr/>
        </p:nvGraphicFramePr>
        <p:xfrm>
          <a:off x="391159" y="711925"/>
          <a:ext cx="11474269" cy="6037218"/>
        </p:xfrm>
        <a:graphic>
          <a:graphicData uri="http://schemas.openxmlformats.org/drawingml/2006/table">
            <a:tbl>
              <a:tblPr firstRow="1" bandRow="1">
                <a:tableStyleId>{5C22544A-7EE6-4342-B048-85BDC9FD1C3A}</a:tableStyleId>
              </a:tblPr>
              <a:tblGrid>
                <a:gridCol w="11474269">
                  <a:extLst>
                    <a:ext uri="{9D8B030D-6E8A-4147-A177-3AD203B41FA5}">
                      <a16:colId xmlns:a16="http://schemas.microsoft.com/office/drawing/2014/main" val="2199132929"/>
                    </a:ext>
                  </a:extLst>
                </a:gridCol>
              </a:tblGrid>
              <a:tr h="6037218">
                <a:tc>
                  <a:txBody>
                    <a:bodyPr/>
                    <a:lstStyle/>
                    <a:p>
                      <a:pPr>
                        <a:spcAft>
                          <a:spcPts val="600"/>
                        </a:spcAft>
                      </a:pPr>
                      <a:r>
                        <a:rPr lang="en-GB" dirty="0">
                          <a:solidFill>
                            <a:schemeClr val="tx1"/>
                          </a:solidFill>
                        </a:rPr>
                        <a:t>Workforce Summary</a:t>
                      </a:r>
                      <a:endParaRPr lang="en-GB" sz="1400" b="0" dirty="0">
                        <a:solidFill>
                          <a:schemeClr val="tx1"/>
                        </a:solidFill>
                      </a:endParaRPr>
                    </a:p>
                    <a:p>
                      <a:endParaRPr lang="en-GB" dirty="0">
                        <a:solidFill>
                          <a:schemeClr val="tx1"/>
                        </a:solidFill>
                      </a:endParaRPr>
                    </a:p>
                    <a:p>
                      <a:endParaRPr lang="en-GB" dirty="0">
                        <a:solidFill>
                          <a:schemeClr val="tx1"/>
                        </a:solidFill>
                      </a:endParaRPr>
                    </a:p>
                  </a:txBody>
                  <a:tcPr>
                    <a:solidFill>
                      <a:schemeClr val="accent2">
                        <a:lumMod val="60000"/>
                        <a:lumOff val="40000"/>
                      </a:schemeClr>
                    </a:solidFill>
                  </a:tcPr>
                </a:tc>
                <a:extLst>
                  <a:ext uri="{0D108BD9-81ED-4DB2-BD59-A6C34878D82A}">
                    <a16:rowId xmlns:a16="http://schemas.microsoft.com/office/drawing/2014/main" val="1258183609"/>
                  </a:ext>
                </a:extLst>
              </a:tr>
            </a:tbl>
          </a:graphicData>
        </a:graphic>
      </p:graphicFrame>
      <p:pic>
        <p:nvPicPr>
          <p:cNvPr id="4" name="Picture 3">
            <a:extLst>
              <a:ext uri="{FF2B5EF4-FFF2-40B4-BE49-F238E27FC236}">
                <a16:creationId xmlns:a16="http://schemas.microsoft.com/office/drawing/2014/main" id="{796804B2-54D6-BC76-B3DB-17DFE6E66732}"/>
              </a:ext>
            </a:extLst>
          </p:cNvPr>
          <p:cNvPicPr>
            <a:picLocks noChangeAspect="1"/>
          </p:cNvPicPr>
          <p:nvPr/>
        </p:nvPicPr>
        <p:blipFill>
          <a:blip r:embed="rId4"/>
          <a:srcRect l="25089" t="23640" r="7769" b="4252"/>
          <a:stretch/>
        </p:blipFill>
        <p:spPr>
          <a:xfrm>
            <a:off x="816429" y="1338942"/>
            <a:ext cx="10559142" cy="5072744"/>
          </a:xfrm>
          <a:prstGeom prst="rect">
            <a:avLst/>
          </a:prstGeom>
        </p:spPr>
      </p:pic>
    </p:spTree>
    <p:extLst>
      <p:ext uri="{BB962C8B-B14F-4D97-AF65-F5344CB8AC3E}">
        <p14:creationId xmlns:p14="http://schemas.microsoft.com/office/powerpoint/2010/main" val="1879520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4">
            <a:extLst>
              <a:ext uri="{FF2B5EF4-FFF2-40B4-BE49-F238E27FC236}">
                <a16:creationId xmlns:a16="http://schemas.microsoft.com/office/drawing/2014/main" id="{7212B976-7735-48FE-BB42-6B64A6882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6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4" descr="Text&#10;&#10;Description automatically generated with medium confidence">
            <a:extLst>
              <a:ext uri="{FF2B5EF4-FFF2-40B4-BE49-F238E27FC236}">
                <a16:creationId xmlns:a16="http://schemas.microsoft.com/office/drawing/2014/main" id="{A97E7027-5984-483B-B112-1DAABFCC1F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5505" y="240754"/>
            <a:ext cx="18621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a:extLst>
              <a:ext uri="{FF2B5EF4-FFF2-40B4-BE49-F238E27FC236}">
                <a16:creationId xmlns:a16="http://schemas.microsoft.com/office/drawing/2014/main" id="{79050C4E-02BF-360E-61F8-E5CA0B494EC1}"/>
              </a:ext>
            </a:extLst>
          </p:cNvPr>
          <p:cNvGraphicFramePr>
            <a:graphicFrameLocks noGrp="1"/>
          </p:cNvGraphicFramePr>
          <p:nvPr/>
        </p:nvGraphicFramePr>
        <p:xfrm>
          <a:off x="391159" y="711925"/>
          <a:ext cx="11474269" cy="6037218"/>
        </p:xfrm>
        <a:graphic>
          <a:graphicData uri="http://schemas.openxmlformats.org/drawingml/2006/table">
            <a:tbl>
              <a:tblPr firstRow="1" bandRow="1">
                <a:tableStyleId>{5C22544A-7EE6-4342-B048-85BDC9FD1C3A}</a:tableStyleId>
              </a:tblPr>
              <a:tblGrid>
                <a:gridCol w="11474269">
                  <a:extLst>
                    <a:ext uri="{9D8B030D-6E8A-4147-A177-3AD203B41FA5}">
                      <a16:colId xmlns:a16="http://schemas.microsoft.com/office/drawing/2014/main" val="2199132929"/>
                    </a:ext>
                  </a:extLst>
                </a:gridCol>
              </a:tblGrid>
              <a:tr h="6037218">
                <a:tc>
                  <a:txBody>
                    <a:bodyPr/>
                    <a:lstStyle/>
                    <a:p>
                      <a:pPr>
                        <a:spcAft>
                          <a:spcPts val="600"/>
                        </a:spcAft>
                      </a:pPr>
                      <a:r>
                        <a:rPr lang="en-GB" dirty="0">
                          <a:solidFill>
                            <a:schemeClr val="tx1"/>
                          </a:solidFill>
                        </a:rPr>
                        <a:t>Workforce Summary (Cont.)</a:t>
                      </a:r>
                      <a:endParaRPr lang="en-GB" sz="1400" b="0" dirty="0">
                        <a:solidFill>
                          <a:schemeClr val="tx1"/>
                        </a:solidFill>
                      </a:endParaRPr>
                    </a:p>
                    <a:p>
                      <a:endParaRPr lang="en-GB" dirty="0">
                        <a:solidFill>
                          <a:schemeClr val="tx1"/>
                        </a:solidFill>
                        <a:highlight>
                          <a:srgbClr val="FFFF00"/>
                        </a:highlight>
                      </a:endParaRPr>
                    </a:p>
                    <a:p>
                      <a:endParaRPr lang="en-GB" dirty="0">
                        <a:solidFill>
                          <a:schemeClr val="tx1"/>
                        </a:solidFill>
                      </a:endParaRPr>
                    </a:p>
                  </a:txBody>
                  <a:tcPr>
                    <a:solidFill>
                      <a:schemeClr val="accent2">
                        <a:lumMod val="60000"/>
                        <a:lumOff val="40000"/>
                      </a:schemeClr>
                    </a:solidFill>
                  </a:tcPr>
                </a:tc>
                <a:extLst>
                  <a:ext uri="{0D108BD9-81ED-4DB2-BD59-A6C34878D82A}">
                    <a16:rowId xmlns:a16="http://schemas.microsoft.com/office/drawing/2014/main" val="1258183609"/>
                  </a:ext>
                </a:extLst>
              </a:tr>
            </a:tbl>
          </a:graphicData>
        </a:graphic>
      </p:graphicFrame>
      <p:pic>
        <p:nvPicPr>
          <p:cNvPr id="5" name="Picture 4">
            <a:extLst>
              <a:ext uri="{FF2B5EF4-FFF2-40B4-BE49-F238E27FC236}">
                <a16:creationId xmlns:a16="http://schemas.microsoft.com/office/drawing/2014/main" id="{53CE0C95-2519-B908-7F29-E9BF18394EB0}"/>
              </a:ext>
            </a:extLst>
          </p:cNvPr>
          <p:cNvPicPr>
            <a:picLocks noChangeAspect="1"/>
          </p:cNvPicPr>
          <p:nvPr/>
        </p:nvPicPr>
        <p:blipFill>
          <a:blip r:embed="rId4"/>
          <a:srcRect l="25178" t="23810" r="8126" b="4422"/>
          <a:stretch/>
        </p:blipFill>
        <p:spPr>
          <a:xfrm>
            <a:off x="859970" y="1251857"/>
            <a:ext cx="10493830" cy="5094514"/>
          </a:xfrm>
          <a:prstGeom prst="rect">
            <a:avLst/>
          </a:prstGeom>
        </p:spPr>
      </p:pic>
    </p:spTree>
    <p:extLst>
      <p:ext uri="{BB962C8B-B14F-4D97-AF65-F5344CB8AC3E}">
        <p14:creationId xmlns:p14="http://schemas.microsoft.com/office/powerpoint/2010/main" val="2257266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4">
            <a:extLst>
              <a:ext uri="{FF2B5EF4-FFF2-40B4-BE49-F238E27FC236}">
                <a16:creationId xmlns:a16="http://schemas.microsoft.com/office/drawing/2014/main" id="{7212B976-7735-48FE-BB42-6B64A6882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6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4" descr="Text&#10;&#10;Description automatically generated with medium confidence">
            <a:extLst>
              <a:ext uri="{FF2B5EF4-FFF2-40B4-BE49-F238E27FC236}">
                <a16:creationId xmlns:a16="http://schemas.microsoft.com/office/drawing/2014/main" id="{A97E7027-5984-483B-B112-1DAABFCC1F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5505" y="240754"/>
            <a:ext cx="18621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a:extLst>
              <a:ext uri="{FF2B5EF4-FFF2-40B4-BE49-F238E27FC236}">
                <a16:creationId xmlns:a16="http://schemas.microsoft.com/office/drawing/2014/main" id="{79050C4E-02BF-360E-61F8-E5CA0B494EC1}"/>
              </a:ext>
            </a:extLst>
          </p:cNvPr>
          <p:cNvGraphicFramePr>
            <a:graphicFrameLocks noGrp="1"/>
          </p:cNvGraphicFramePr>
          <p:nvPr/>
        </p:nvGraphicFramePr>
        <p:xfrm>
          <a:off x="391159" y="711925"/>
          <a:ext cx="11474269" cy="6037218"/>
        </p:xfrm>
        <a:graphic>
          <a:graphicData uri="http://schemas.openxmlformats.org/drawingml/2006/table">
            <a:tbl>
              <a:tblPr firstRow="1" bandRow="1">
                <a:tableStyleId>{5C22544A-7EE6-4342-B048-85BDC9FD1C3A}</a:tableStyleId>
              </a:tblPr>
              <a:tblGrid>
                <a:gridCol w="11474269">
                  <a:extLst>
                    <a:ext uri="{9D8B030D-6E8A-4147-A177-3AD203B41FA5}">
                      <a16:colId xmlns:a16="http://schemas.microsoft.com/office/drawing/2014/main" val="2199132929"/>
                    </a:ext>
                  </a:extLst>
                </a:gridCol>
              </a:tblGrid>
              <a:tr h="6037218">
                <a:tc>
                  <a:txBody>
                    <a:bodyPr/>
                    <a:lstStyle/>
                    <a:p>
                      <a:pPr>
                        <a:spcAft>
                          <a:spcPts val="600"/>
                        </a:spcAft>
                      </a:pPr>
                      <a:r>
                        <a:rPr lang="en-GB" dirty="0">
                          <a:solidFill>
                            <a:schemeClr val="tx1"/>
                          </a:solidFill>
                        </a:rPr>
                        <a:t>Workforce Summary</a:t>
                      </a:r>
                      <a:endParaRPr lang="en-GB" sz="1400" b="0" dirty="0">
                        <a:solidFill>
                          <a:schemeClr val="tx1"/>
                        </a:solidFill>
                      </a:endParaRPr>
                    </a:p>
                    <a:p>
                      <a:endParaRPr lang="en-GB" dirty="0">
                        <a:solidFill>
                          <a:schemeClr val="tx1"/>
                        </a:solidFill>
                      </a:endParaRPr>
                    </a:p>
                    <a:p>
                      <a:endParaRPr lang="en-GB" dirty="0">
                        <a:solidFill>
                          <a:schemeClr val="tx1"/>
                        </a:solidFill>
                      </a:endParaRPr>
                    </a:p>
                  </a:txBody>
                  <a:tcPr>
                    <a:solidFill>
                      <a:schemeClr val="accent2">
                        <a:lumMod val="60000"/>
                        <a:lumOff val="40000"/>
                      </a:schemeClr>
                    </a:solidFill>
                  </a:tcPr>
                </a:tc>
                <a:extLst>
                  <a:ext uri="{0D108BD9-81ED-4DB2-BD59-A6C34878D82A}">
                    <a16:rowId xmlns:a16="http://schemas.microsoft.com/office/drawing/2014/main" val="1258183609"/>
                  </a:ext>
                </a:extLst>
              </a:tr>
            </a:tbl>
          </a:graphicData>
        </a:graphic>
      </p:graphicFrame>
      <p:pic>
        <p:nvPicPr>
          <p:cNvPr id="5" name="Picture 4">
            <a:extLst>
              <a:ext uri="{FF2B5EF4-FFF2-40B4-BE49-F238E27FC236}">
                <a16:creationId xmlns:a16="http://schemas.microsoft.com/office/drawing/2014/main" id="{1F2C9AEA-A229-5798-F9C2-07168D2B2468}"/>
              </a:ext>
            </a:extLst>
          </p:cNvPr>
          <p:cNvPicPr>
            <a:picLocks noChangeAspect="1"/>
          </p:cNvPicPr>
          <p:nvPr/>
        </p:nvPicPr>
        <p:blipFill>
          <a:blip r:embed="rId4"/>
          <a:srcRect l="1428" t="39966" r="45982" b="10544"/>
          <a:stretch/>
        </p:blipFill>
        <p:spPr>
          <a:xfrm>
            <a:off x="936171" y="1447800"/>
            <a:ext cx="9938658" cy="4910272"/>
          </a:xfrm>
          <a:prstGeom prst="rect">
            <a:avLst/>
          </a:prstGeom>
        </p:spPr>
      </p:pic>
    </p:spTree>
    <p:extLst>
      <p:ext uri="{BB962C8B-B14F-4D97-AF65-F5344CB8AC3E}">
        <p14:creationId xmlns:p14="http://schemas.microsoft.com/office/powerpoint/2010/main" val="2371364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E0FCB2-B16B-21BA-15CE-76E8DB518539}"/>
              </a:ext>
            </a:extLst>
          </p:cNvPr>
          <p:cNvSpPr txBox="1"/>
          <p:nvPr/>
        </p:nvSpPr>
        <p:spPr>
          <a:xfrm>
            <a:off x="3631679" y="0"/>
            <a:ext cx="8560321" cy="523220"/>
          </a:xfrm>
          <a:prstGeom prst="rect">
            <a:avLst/>
          </a:prstGeom>
          <a:noFill/>
        </p:spPr>
        <p:txBody>
          <a:bodyPr wrap="square" rtlCol="0">
            <a:spAutoFit/>
          </a:bodyPr>
          <a:lstStyle/>
          <a:p>
            <a:r>
              <a:rPr lang="en-GB" sz="2800" b="1">
                <a:solidFill>
                  <a:srgbClr val="243774"/>
                </a:solidFill>
                <a:latin typeface="Trebuchet MS" panose="020B0603020202020204" pitchFamily="34" charset="0"/>
              </a:rPr>
              <a:t>View by Month – Other Operating Plan Indicators</a:t>
            </a:r>
          </a:p>
        </p:txBody>
      </p:sp>
      <p:sp>
        <p:nvSpPr>
          <p:cNvPr id="3" name="TextBox 2">
            <a:extLst>
              <a:ext uri="{FF2B5EF4-FFF2-40B4-BE49-F238E27FC236}">
                <a16:creationId xmlns:a16="http://schemas.microsoft.com/office/drawing/2014/main" id="{CA44F6EA-3418-4AA2-F55F-B1EBF6309801}"/>
              </a:ext>
            </a:extLst>
          </p:cNvPr>
          <p:cNvSpPr txBox="1"/>
          <p:nvPr/>
        </p:nvSpPr>
        <p:spPr>
          <a:xfrm>
            <a:off x="6782458" y="815405"/>
            <a:ext cx="5242560" cy="584775"/>
          </a:xfrm>
          <a:prstGeom prst="rect">
            <a:avLst/>
          </a:prstGeom>
          <a:noFill/>
        </p:spPr>
        <p:txBody>
          <a:bodyPr wrap="square" rtlCol="0">
            <a:spAutoFit/>
          </a:bodyPr>
          <a:lstStyle/>
          <a:p>
            <a:r>
              <a:rPr lang="en-GB" sz="1600"/>
              <a:t>In line with Making Data Count recommendations, blue equals achieving, orange equals failing to achieve.</a:t>
            </a:r>
          </a:p>
        </p:txBody>
      </p:sp>
      <p:pic>
        <p:nvPicPr>
          <p:cNvPr id="5" name="Picture 4">
            <a:extLst>
              <a:ext uri="{FF2B5EF4-FFF2-40B4-BE49-F238E27FC236}">
                <a16:creationId xmlns:a16="http://schemas.microsoft.com/office/drawing/2014/main" id="{0758A766-2D4C-0B75-1BB3-ED90E7C18CC5}"/>
              </a:ext>
            </a:extLst>
          </p:cNvPr>
          <p:cNvPicPr>
            <a:picLocks noChangeAspect="1"/>
          </p:cNvPicPr>
          <p:nvPr/>
        </p:nvPicPr>
        <p:blipFill>
          <a:blip r:embed="rId2"/>
          <a:stretch>
            <a:fillRect/>
          </a:stretch>
        </p:blipFill>
        <p:spPr>
          <a:xfrm>
            <a:off x="1" y="8824"/>
            <a:ext cx="3204516" cy="578654"/>
          </a:xfrm>
          <a:prstGeom prst="rect">
            <a:avLst/>
          </a:prstGeom>
        </p:spPr>
      </p:pic>
      <p:pic>
        <p:nvPicPr>
          <p:cNvPr id="6" name="Picture 5">
            <a:extLst>
              <a:ext uri="{FF2B5EF4-FFF2-40B4-BE49-F238E27FC236}">
                <a16:creationId xmlns:a16="http://schemas.microsoft.com/office/drawing/2014/main" id="{07BCB725-B6C9-0790-3535-50C94EA804C1}"/>
              </a:ext>
            </a:extLst>
          </p:cNvPr>
          <p:cNvPicPr>
            <a:picLocks noChangeAspect="1"/>
          </p:cNvPicPr>
          <p:nvPr/>
        </p:nvPicPr>
        <p:blipFill>
          <a:blip r:embed="rId3"/>
          <a:stretch>
            <a:fillRect/>
          </a:stretch>
        </p:blipFill>
        <p:spPr>
          <a:xfrm>
            <a:off x="0" y="1398839"/>
            <a:ext cx="12192000" cy="5189452"/>
          </a:xfrm>
          <a:prstGeom prst="rect">
            <a:avLst/>
          </a:prstGeom>
        </p:spPr>
      </p:pic>
    </p:spTree>
    <p:extLst>
      <p:ext uri="{BB962C8B-B14F-4D97-AF65-F5344CB8AC3E}">
        <p14:creationId xmlns:p14="http://schemas.microsoft.com/office/powerpoint/2010/main" val="1473989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E0FCB2-B16B-21BA-15CE-76E8DB518539}"/>
              </a:ext>
            </a:extLst>
          </p:cNvPr>
          <p:cNvSpPr txBox="1"/>
          <p:nvPr/>
        </p:nvSpPr>
        <p:spPr>
          <a:xfrm>
            <a:off x="3631679" y="0"/>
            <a:ext cx="8560321" cy="523220"/>
          </a:xfrm>
          <a:prstGeom prst="rect">
            <a:avLst/>
          </a:prstGeom>
          <a:noFill/>
        </p:spPr>
        <p:txBody>
          <a:bodyPr wrap="square" rtlCol="0">
            <a:spAutoFit/>
          </a:bodyPr>
          <a:lstStyle/>
          <a:p>
            <a:r>
              <a:rPr lang="en-GB" sz="2800" b="1">
                <a:solidFill>
                  <a:srgbClr val="243774"/>
                </a:solidFill>
                <a:latin typeface="Trebuchet MS" panose="020B0603020202020204" pitchFamily="34" charset="0"/>
              </a:rPr>
              <a:t>View by Month – Other Operating Plan Indicators</a:t>
            </a:r>
          </a:p>
        </p:txBody>
      </p:sp>
      <p:sp>
        <p:nvSpPr>
          <p:cNvPr id="3" name="TextBox 2">
            <a:extLst>
              <a:ext uri="{FF2B5EF4-FFF2-40B4-BE49-F238E27FC236}">
                <a16:creationId xmlns:a16="http://schemas.microsoft.com/office/drawing/2014/main" id="{CA44F6EA-3418-4AA2-F55F-B1EBF6309801}"/>
              </a:ext>
            </a:extLst>
          </p:cNvPr>
          <p:cNvSpPr txBox="1"/>
          <p:nvPr/>
        </p:nvSpPr>
        <p:spPr>
          <a:xfrm>
            <a:off x="6746947" y="549927"/>
            <a:ext cx="5242560" cy="584775"/>
          </a:xfrm>
          <a:prstGeom prst="rect">
            <a:avLst/>
          </a:prstGeom>
          <a:noFill/>
        </p:spPr>
        <p:txBody>
          <a:bodyPr wrap="square" rtlCol="0">
            <a:spAutoFit/>
          </a:bodyPr>
          <a:lstStyle/>
          <a:p>
            <a:r>
              <a:rPr lang="en-GB" sz="1600"/>
              <a:t>In line with Making Data Count recommendations, blue equals achieving, orange equals failing to achieve.</a:t>
            </a:r>
          </a:p>
        </p:txBody>
      </p:sp>
      <p:pic>
        <p:nvPicPr>
          <p:cNvPr id="5" name="Picture 4">
            <a:extLst>
              <a:ext uri="{FF2B5EF4-FFF2-40B4-BE49-F238E27FC236}">
                <a16:creationId xmlns:a16="http://schemas.microsoft.com/office/drawing/2014/main" id="{0758A766-2D4C-0B75-1BB3-ED90E7C18CC5}"/>
              </a:ext>
            </a:extLst>
          </p:cNvPr>
          <p:cNvPicPr>
            <a:picLocks noChangeAspect="1"/>
          </p:cNvPicPr>
          <p:nvPr/>
        </p:nvPicPr>
        <p:blipFill>
          <a:blip r:embed="rId2"/>
          <a:stretch>
            <a:fillRect/>
          </a:stretch>
        </p:blipFill>
        <p:spPr>
          <a:xfrm>
            <a:off x="1" y="8824"/>
            <a:ext cx="3204516" cy="578654"/>
          </a:xfrm>
          <a:prstGeom prst="rect">
            <a:avLst/>
          </a:prstGeom>
        </p:spPr>
      </p:pic>
      <p:pic>
        <p:nvPicPr>
          <p:cNvPr id="7" name="Picture 6">
            <a:extLst>
              <a:ext uri="{FF2B5EF4-FFF2-40B4-BE49-F238E27FC236}">
                <a16:creationId xmlns:a16="http://schemas.microsoft.com/office/drawing/2014/main" id="{3736A318-2765-A3C8-CF48-6E1672543639}"/>
              </a:ext>
            </a:extLst>
          </p:cNvPr>
          <p:cNvPicPr>
            <a:picLocks noChangeAspect="1"/>
          </p:cNvPicPr>
          <p:nvPr/>
        </p:nvPicPr>
        <p:blipFill>
          <a:blip r:embed="rId3"/>
          <a:stretch>
            <a:fillRect/>
          </a:stretch>
        </p:blipFill>
        <p:spPr>
          <a:xfrm>
            <a:off x="0" y="1198123"/>
            <a:ext cx="12192000" cy="4461753"/>
          </a:xfrm>
          <a:prstGeom prst="rect">
            <a:avLst/>
          </a:prstGeom>
        </p:spPr>
      </p:pic>
    </p:spTree>
    <p:extLst>
      <p:ext uri="{BB962C8B-B14F-4D97-AF65-F5344CB8AC3E}">
        <p14:creationId xmlns:p14="http://schemas.microsoft.com/office/powerpoint/2010/main" val="2770420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E0FCB2-B16B-21BA-15CE-76E8DB518539}"/>
              </a:ext>
            </a:extLst>
          </p:cNvPr>
          <p:cNvSpPr txBox="1"/>
          <p:nvPr/>
        </p:nvSpPr>
        <p:spPr>
          <a:xfrm>
            <a:off x="3631679" y="0"/>
            <a:ext cx="8560321" cy="523220"/>
          </a:xfrm>
          <a:prstGeom prst="rect">
            <a:avLst/>
          </a:prstGeom>
          <a:noFill/>
        </p:spPr>
        <p:txBody>
          <a:bodyPr wrap="square" rtlCol="0">
            <a:spAutoFit/>
          </a:bodyPr>
          <a:lstStyle/>
          <a:p>
            <a:r>
              <a:rPr lang="en-GB" sz="2800" b="1">
                <a:solidFill>
                  <a:srgbClr val="243774"/>
                </a:solidFill>
                <a:latin typeface="Trebuchet MS" panose="020B0603020202020204" pitchFamily="34" charset="0"/>
              </a:rPr>
              <a:t>View by Month – Other Operating Plan Indicators</a:t>
            </a:r>
          </a:p>
        </p:txBody>
      </p:sp>
      <p:sp>
        <p:nvSpPr>
          <p:cNvPr id="3" name="TextBox 2">
            <a:extLst>
              <a:ext uri="{FF2B5EF4-FFF2-40B4-BE49-F238E27FC236}">
                <a16:creationId xmlns:a16="http://schemas.microsoft.com/office/drawing/2014/main" id="{CA44F6EA-3418-4AA2-F55F-B1EBF6309801}"/>
              </a:ext>
            </a:extLst>
          </p:cNvPr>
          <p:cNvSpPr txBox="1"/>
          <p:nvPr/>
        </p:nvSpPr>
        <p:spPr>
          <a:xfrm>
            <a:off x="6782458" y="815405"/>
            <a:ext cx="5242560" cy="584775"/>
          </a:xfrm>
          <a:prstGeom prst="rect">
            <a:avLst/>
          </a:prstGeom>
          <a:noFill/>
        </p:spPr>
        <p:txBody>
          <a:bodyPr wrap="square" rtlCol="0">
            <a:spAutoFit/>
          </a:bodyPr>
          <a:lstStyle/>
          <a:p>
            <a:r>
              <a:rPr lang="en-GB" sz="1600"/>
              <a:t>In line with Making Data Count recommendations, blue equals achieving, orange equals failing to achieve.</a:t>
            </a:r>
          </a:p>
        </p:txBody>
      </p:sp>
      <p:pic>
        <p:nvPicPr>
          <p:cNvPr id="5" name="Picture 4">
            <a:extLst>
              <a:ext uri="{FF2B5EF4-FFF2-40B4-BE49-F238E27FC236}">
                <a16:creationId xmlns:a16="http://schemas.microsoft.com/office/drawing/2014/main" id="{0758A766-2D4C-0B75-1BB3-ED90E7C18CC5}"/>
              </a:ext>
            </a:extLst>
          </p:cNvPr>
          <p:cNvPicPr>
            <a:picLocks noChangeAspect="1"/>
          </p:cNvPicPr>
          <p:nvPr/>
        </p:nvPicPr>
        <p:blipFill>
          <a:blip r:embed="rId3"/>
          <a:stretch>
            <a:fillRect/>
          </a:stretch>
        </p:blipFill>
        <p:spPr>
          <a:xfrm>
            <a:off x="1" y="8824"/>
            <a:ext cx="3204516" cy="578654"/>
          </a:xfrm>
          <a:prstGeom prst="rect">
            <a:avLst/>
          </a:prstGeom>
        </p:spPr>
      </p:pic>
      <p:pic>
        <p:nvPicPr>
          <p:cNvPr id="7" name="Picture 6">
            <a:extLst>
              <a:ext uri="{FF2B5EF4-FFF2-40B4-BE49-F238E27FC236}">
                <a16:creationId xmlns:a16="http://schemas.microsoft.com/office/drawing/2014/main" id="{8A512987-F4B6-377A-F91A-0A1578860B01}"/>
              </a:ext>
            </a:extLst>
          </p:cNvPr>
          <p:cNvPicPr>
            <a:picLocks noChangeAspect="1"/>
          </p:cNvPicPr>
          <p:nvPr/>
        </p:nvPicPr>
        <p:blipFill>
          <a:blip r:embed="rId4"/>
          <a:stretch>
            <a:fillRect/>
          </a:stretch>
        </p:blipFill>
        <p:spPr>
          <a:xfrm>
            <a:off x="63971" y="5954148"/>
            <a:ext cx="3076575" cy="361950"/>
          </a:xfrm>
          <a:prstGeom prst="rect">
            <a:avLst/>
          </a:prstGeom>
        </p:spPr>
      </p:pic>
      <p:pic>
        <p:nvPicPr>
          <p:cNvPr id="6" name="Picture 5">
            <a:extLst>
              <a:ext uri="{FF2B5EF4-FFF2-40B4-BE49-F238E27FC236}">
                <a16:creationId xmlns:a16="http://schemas.microsoft.com/office/drawing/2014/main" id="{52E0A434-9DFA-C337-8E5F-C9B07B355A7C}"/>
              </a:ext>
            </a:extLst>
          </p:cNvPr>
          <p:cNvPicPr>
            <a:picLocks noChangeAspect="1"/>
          </p:cNvPicPr>
          <p:nvPr/>
        </p:nvPicPr>
        <p:blipFill>
          <a:blip r:embed="rId5"/>
          <a:stretch>
            <a:fillRect/>
          </a:stretch>
        </p:blipFill>
        <p:spPr>
          <a:xfrm>
            <a:off x="0" y="1328729"/>
            <a:ext cx="12192000" cy="5265861"/>
          </a:xfrm>
          <a:prstGeom prst="rect">
            <a:avLst/>
          </a:prstGeom>
        </p:spPr>
      </p:pic>
    </p:spTree>
    <p:extLst>
      <p:ext uri="{BB962C8B-B14F-4D97-AF65-F5344CB8AC3E}">
        <p14:creationId xmlns:p14="http://schemas.microsoft.com/office/powerpoint/2010/main" val="243514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F75492-4AFF-9441-2AE4-363D5E6E6817}"/>
              </a:ext>
            </a:extLst>
          </p:cNvPr>
          <p:cNvPicPr>
            <a:picLocks noChangeAspect="1"/>
          </p:cNvPicPr>
          <p:nvPr/>
        </p:nvPicPr>
        <p:blipFill>
          <a:blip r:embed="rId2"/>
          <a:stretch>
            <a:fillRect/>
          </a:stretch>
        </p:blipFill>
        <p:spPr>
          <a:xfrm>
            <a:off x="445449" y="763696"/>
            <a:ext cx="5489943" cy="1441023"/>
          </a:xfrm>
          <a:prstGeom prst="rect">
            <a:avLst/>
          </a:prstGeom>
        </p:spPr>
      </p:pic>
      <p:pic>
        <p:nvPicPr>
          <p:cNvPr id="2" name="Picture 1">
            <a:extLst>
              <a:ext uri="{FF2B5EF4-FFF2-40B4-BE49-F238E27FC236}">
                <a16:creationId xmlns:a16="http://schemas.microsoft.com/office/drawing/2014/main" id="{2AB0295D-8254-0EAB-AE8F-9E53CBB996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5448" y="2302509"/>
            <a:ext cx="5489943" cy="1352723"/>
          </a:xfrm>
          <a:prstGeom prst="rect">
            <a:avLst/>
          </a:prstGeom>
          <a:noFill/>
          <a:ln>
            <a:noFill/>
          </a:ln>
        </p:spPr>
      </p:pic>
    </p:spTree>
    <p:extLst>
      <p:ext uri="{BB962C8B-B14F-4D97-AF65-F5344CB8AC3E}">
        <p14:creationId xmlns:p14="http://schemas.microsoft.com/office/powerpoint/2010/main" val="3619194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82F018F-0862-764C-5F86-1B4F08E3E737}"/>
              </a:ext>
            </a:extLst>
          </p:cNvPr>
          <p:cNvSpPr txBox="1"/>
          <p:nvPr/>
        </p:nvSpPr>
        <p:spPr>
          <a:xfrm>
            <a:off x="2456120" y="-37174"/>
            <a:ext cx="9165265" cy="523220"/>
          </a:xfrm>
          <a:prstGeom prst="rect">
            <a:avLst/>
          </a:prstGeom>
          <a:noFill/>
        </p:spPr>
        <p:txBody>
          <a:bodyPr wrap="square" rtlCol="0">
            <a:spAutoFit/>
          </a:bodyPr>
          <a:lstStyle/>
          <a:p>
            <a:r>
              <a:rPr lang="en-GB" sz="2800" b="1">
                <a:latin typeface="Calibri" panose="020F0502020204030204" pitchFamily="34" charset="0"/>
                <a:cs typeface="Calibri" panose="020F0502020204030204" pitchFamily="34" charset="0"/>
              </a:rPr>
              <a:t>HNY ICB Strategy, Planning and Reporting Framework</a:t>
            </a:r>
          </a:p>
        </p:txBody>
      </p:sp>
      <p:pic>
        <p:nvPicPr>
          <p:cNvPr id="4" name="Picture 3">
            <a:extLst>
              <a:ext uri="{FF2B5EF4-FFF2-40B4-BE49-F238E27FC236}">
                <a16:creationId xmlns:a16="http://schemas.microsoft.com/office/drawing/2014/main" id="{5E5E4E3C-AF8B-6F43-8DF9-B8AEFD0D3130}"/>
              </a:ext>
            </a:extLst>
          </p:cNvPr>
          <p:cNvPicPr>
            <a:picLocks noChangeAspect="1"/>
          </p:cNvPicPr>
          <p:nvPr/>
        </p:nvPicPr>
        <p:blipFill>
          <a:blip r:embed="rId2"/>
          <a:stretch>
            <a:fillRect/>
          </a:stretch>
        </p:blipFill>
        <p:spPr>
          <a:xfrm>
            <a:off x="944242" y="568959"/>
            <a:ext cx="10303515" cy="6215383"/>
          </a:xfrm>
          <a:prstGeom prst="rect">
            <a:avLst/>
          </a:prstGeom>
        </p:spPr>
      </p:pic>
    </p:spTree>
    <p:extLst>
      <p:ext uri="{BB962C8B-B14F-4D97-AF65-F5344CB8AC3E}">
        <p14:creationId xmlns:p14="http://schemas.microsoft.com/office/powerpoint/2010/main" val="111399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82F018F-0862-764C-5F86-1B4F08E3E737}"/>
              </a:ext>
            </a:extLst>
          </p:cNvPr>
          <p:cNvSpPr txBox="1"/>
          <p:nvPr/>
        </p:nvSpPr>
        <p:spPr>
          <a:xfrm>
            <a:off x="223520" y="-37174"/>
            <a:ext cx="11866880" cy="523220"/>
          </a:xfrm>
          <a:prstGeom prst="rect">
            <a:avLst/>
          </a:prstGeom>
          <a:noFill/>
        </p:spPr>
        <p:txBody>
          <a:bodyPr wrap="square" rtlCol="0">
            <a:spAutoFit/>
          </a:bodyPr>
          <a:lstStyle/>
          <a:p>
            <a:r>
              <a:rPr lang="en-GB" sz="2800" b="1">
                <a:latin typeface="Calibri" panose="020F0502020204030204" pitchFamily="34" charset="0"/>
                <a:cs typeface="Calibri" panose="020F0502020204030204" pitchFamily="34" charset="0"/>
              </a:rPr>
              <a:t>HNY ICB Strategy, Planning and Reporting Framework – Priority Indicators</a:t>
            </a:r>
          </a:p>
        </p:txBody>
      </p:sp>
      <p:pic>
        <p:nvPicPr>
          <p:cNvPr id="3" name="Picture 2">
            <a:extLst>
              <a:ext uri="{FF2B5EF4-FFF2-40B4-BE49-F238E27FC236}">
                <a16:creationId xmlns:a16="http://schemas.microsoft.com/office/drawing/2014/main" id="{018C9774-9B35-2E26-5AD3-A36B71A64E04}"/>
              </a:ext>
            </a:extLst>
          </p:cNvPr>
          <p:cNvPicPr>
            <a:picLocks noChangeAspect="1"/>
          </p:cNvPicPr>
          <p:nvPr/>
        </p:nvPicPr>
        <p:blipFill>
          <a:blip r:embed="rId2"/>
          <a:stretch>
            <a:fillRect/>
          </a:stretch>
        </p:blipFill>
        <p:spPr>
          <a:xfrm>
            <a:off x="812060" y="529954"/>
            <a:ext cx="10374100" cy="6328046"/>
          </a:xfrm>
          <a:prstGeom prst="rect">
            <a:avLst/>
          </a:prstGeom>
        </p:spPr>
      </p:pic>
    </p:spTree>
    <p:extLst>
      <p:ext uri="{BB962C8B-B14F-4D97-AF65-F5344CB8AC3E}">
        <p14:creationId xmlns:p14="http://schemas.microsoft.com/office/powerpoint/2010/main" val="3250916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B9CACB-8F46-73A4-1347-8426EA494F7B}"/>
              </a:ext>
            </a:extLst>
          </p:cNvPr>
          <p:cNvPicPr>
            <a:picLocks noChangeAspect="1"/>
          </p:cNvPicPr>
          <p:nvPr/>
        </p:nvPicPr>
        <p:blipFill>
          <a:blip r:embed="rId2"/>
          <a:stretch>
            <a:fillRect/>
          </a:stretch>
        </p:blipFill>
        <p:spPr>
          <a:xfrm>
            <a:off x="1" y="8824"/>
            <a:ext cx="3204516" cy="578654"/>
          </a:xfrm>
          <a:prstGeom prst="rect">
            <a:avLst/>
          </a:prstGeom>
        </p:spPr>
      </p:pic>
      <p:sp>
        <p:nvSpPr>
          <p:cNvPr id="4" name="TextBox 3">
            <a:extLst>
              <a:ext uri="{FF2B5EF4-FFF2-40B4-BE49-F238E27FC236}">
                <a16:creationId xmlns:a16="http://schemas.microsoft.com/office/drawing/2014/main" id="{98629D55-16A1-368E-1900-5C5462AB5A3E}"/>
              </a:ext>
            </a:extLst>
          </p:cNvPr>
          <p:cNvSpPr txBox="1"/>
          <p:nvPr/>
        </p:nvSpPr>
        <p:spPr>
          <a:xfrm>
            <a:off x="8462676" y="100281"/>
            <a:ext cx="3443571" cy="523220"/>
          </a:xfrm>
          <a:prstGeom prst="rect">
            <a:avLst/>
          </a:prstGeom>
          <a:noFill/>
        </p:spPr>
        <p:txBody>
          <a:bodyPr wrap="none" rtlCol="0">
            <a:spAutoFit/>
          </a:bodyPr>
          <a:lstStyle/>
          <a:p>
            <a:r>
              <a:rPr lang="en-GB" sz="2800" b="1">
                <a:solidFill>
                  <a:srgbClr val="243774"/>
                </a:solidFill>
                <a:latin typeface="Trebuchet MS" panose="020B0603020202020204" pitchFamily="34" charset="0"/>
              </a:rPr>
              <a:t>Summary Overview</a:t>
            </a:r>
          </a:p>
        </p:txBody>
      </p:sp>
      <p:pic>
        <p:nvPicPr>
          <p:cNvPr id="6" name="Picture 5">
            <a:extLst>
              <a:ext uri="{FF2B5EF4-FFF2-40B4-BE49-F238E27FC236}">
                <a16:creationId xmlns:a16="http://schemas.microsoft.com/office/drawing/2014/main" id="{7FDE0E5B-B8EB-655B-9395-D7B7BC942E32}"/>
              </a:ext>
            </a:extLst>
          </p:cNvPr>
          <p:cNvPicPr>
            <a:picLocks noChangeAspect="1"/>
          </p:cNvPicPr>
          <p:nvPr/>
        </p:nvPicPr>
        <p:blipFill>
          <a:blip r:embed="rId3"/>
          <a:stretch>
            <a:fillRect/>
          </a:stretch>
        </p:blipFill>
        <p:spPr>
          <a:xfrm>
            <a:off x="64652" y="732627"/>
            <a:ext cx="12053455" cy="5548886"/>
          </a:xfrm>
          <a:prstGeom prst="rect">
            <a:avLst/>
          </a:prstGeom>
        </p:spPr>
      </p:pic>
    </p:spTree>
    <p:extLst>
      <p:ext uri="{BB962C8B-B14F-4D97-AF65-F5344CB8AC3E}">
        <p14:creationId xmlns:p14="http://schemas.microsoft.com/office/powerpoint/2010/main" val="3341982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E0FCB2-B16B-21BA-15CE-76E8DB518539}"/>
              </a:ext>
            </a:extLst>
          </p:cNvPr>
          <p:cNvSpPr txBox="1"/>
          <p:nvPr/>
        </p:nvSpPr>
        <p:spPr>
          <a:xfrm>
            <a:off x="9403738" y="153818"/>
            <a:ext cx="2651623" cy="523220"/>
          </a:xfrm>
          <a:prstGeom prst="rect">
            <a:avLst/>
          </a:prstGeom>
          <a:noFill/>
        </p:spPr>
        <p:txBody>
          <a:bodyPr wrap="none" rtlCol="0">
            <a:spAutoFit/>
          </a:bodyPr>
          <a:lstStyle/>
          <a:p>
            <a:r>
              <a:rPr lang="en-GB" sz="2800" b="1">
                <a:solidFill>
                  <a:srgbClr val="243774"/>
                </a:solidFill>
                <a:latin typeface="Trebuchet MS" panose="020B0603020202020204" pitchFamily="34" charset="0"/>
              </a:rPr>
              <a:t>View by Month</a:t>
            </a:r>
          </a:p>
        </p:txBody>
      </p:sp>
      <p:sp>
        <p:nvSpPr>
          <p:cNvPr id="3" name="TextBox 2">
            <a:extLst>
              <a:ext uri="{FF2B5EF4-FFF2-40B4-BE49-F238E27FC236}">
                <a16:creationId xmlns:a16="http://schemas.microsoft.com/office/drawing/2014/main" id="{CA44F6EA-3418-4AA2-F55F-B1EBF6309801}"/>
              </a:ext>
            </a:extLst>
          </p:cNvPr>
          <p:cNvSpPr txBox="1"/>
          <p:nvPr/>
        </p:nvSpPr>
        <p:spPr>
          <a:xfrm>
            <a:off x="6782458" y="815405"/>
            <a:ext cx="5242560" cy="584775"/>
          </a:xfrm>
          <a:prstGeom prst="rect">
            <a:avLst/>
          </a:prstGeom>
          <a:noFill/>
        </p:spPr>
        <p:txBody>
          <a:bodyPr wrap="square" rtlCol="0">
            <a:spAutoFit/>
          </a:bodyPr>
          <a:lstStyle/>
          <a:p>
            <a:r>
              <a:rPr lang="en-GB" sz="1600"/>
              <a:t>In line with Making Data Count recommendations, blue equals achieving, orange equals failing to achieve.</a:t>
            </a:r>
          </a:p>
        </p:txBody>
      </p:sp>
      <p:pic>
        <p:nvPicPr>
          <p:cNvPr id="5" name="Picture 4">
            <a:extLst>
              <a:ext uri="{FF2B5EF4-FFF2-40B4-BE49-F238E27FC236}">
                <a16:creationId xmlns:a16="http://schemas.microsoft.com/office/drawing/2014/main" id="{0758A766-2D4C-0B75-1BB3-ED90E7C18CC5}"/>
              </a:ext>
            </a:extLst>
          </p:cNvPr>
          <p:cNvPicPr>
            <a:picLocks noChangeAspect="1"/>
          </p:cNvPicPr>
          <p:nvPr/>
        </p:nvPicPr>
        <p:blipFill>
          <a:blip r:embed="rId3"/>
          <a:stretch>
            <a:fillRect/>
          </a:stretch>
        </p:blipFill>
        <p:spPr>
          <a:xfrm>
            <a:off x="1" y="8824"/>
            <a:ext cx="3204516" cy="578654"/>
          </a:xfrm>
          <a:prstGeom prst="rect">
            <a:avLst/>
          </a:prstGeom>
        </p:spPr>
      </p:pic>
      <p:pic>
        <p:nvPicPr>
          <p:cNvPr id="6" name="Picture 5">
            <a:extLst>
              <a:ext uri="{FF2B5EF4-FFF2-40B4-BE49-F238E27FC236}">
                <a16:creationId xmlns:a16="http://schemas.microsoft.com/office/drawing/2014/main" id="{6FECFA04-28F7-720A-804A-9BD680268EDC}"/>
              </a:ext>
            </a:extLst>
          </p:cNvPr>
          <p:cNvPicPr>
            <a:picLocks noChangeAspect="1"/>
          </p:cNvPicPr>
          <p:nvPr/>
        </p:nvPicPr>
        <p:blipFill>
          <a:blip r:embed="rId4"/>
          <a:stretch>
            <a:fillRect/>
          </a:stretch>
        </p:blipFill>
        <p:spPr>
          <a:xfrm>
            <a:off x="0" y="1400180"/>
            <a:ext cx="12192000" cy="5187479"/>
          </a:xfrm>
          <a:prstGeom prst="rect">
            <a:avLst/>
          </a:prstGeom>
        </p:spPr>
      </p:pic>
      <p:sp>
        <p:nvSpPr>
          <p:cNvPr id="4" name="TextBox 3">
            <a:extLst>
              <a:ext uri="{FF2B5EF4-FFF2-40B4-BE49-F238E27FC236}">
                <a16:creationId xmlns:a16="http://schemas.microsoft.com/office/drawing/2014/main" id="{340EF0E7-B3B9-EE41-C4D5-491EBBA3EB53}"/>
              </a:ext>
            </a:extLst>
          </p:cNvPr>
          <p:cNvSpPr txBox="1"/>
          <p:nvPr/>
        </p:nvSpPr>
        <p:spPr>
          <a:xfrm>
            <a:off x="64654" y="5920509"/>
            <a:ext cx="10657775" cy="584775"/>
          </a:xfrm>
          <a:prstGeom prst="rect">
            <a:avLst/>
          </a:prstGeom>
          <a:noFill/>
        </p:spPr>
        <p:txBody>
          <a:bodyPr wrap="square" rtlCol="0">
            <a:spAutoFit/>
          </a:bodyPr>
          <a:lstStyle/>
          <a:p>
            <a:r>
              <a:rPr lang="en-GB" sz="1600" dirty="0"/>
              <a:t>SOAG undertook a mid year review of performance where year end forecasts were discussed.  There is currently a potential for 7 indicators achieving their year end target, with 3 indicators not achieving, but potentially still </a:t>
            </a:r>
            <a:r>
              <a:rPr lang="en-GB" sz="1600"/>
              <a:t>demonstrating progress.</a:t>
            </a:r>
            <a:endParaRPr lang="en-GB" sz="1600" dirty="0"/>
          </a:p>
        </p:txBody>
      </p:sp>
    </p:spTree>
    <p:extLst>
      <p:ext uri="{BB962C8B-B14F-4D97-AF65-F5344CB8AC3E}">
        <p14:creationId xmlns:p14="http://schemas.microsoft.com/office/powerpoint/2010/main" val="777336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72B02F8-57DE-E663-34F2-C9E340B10681}"/>
              </a:ext>
            </a:extLst>
          </p:cNvPr>
          <p:cNvSpPr/>
          <p:nvPr/>
        </p:nvSpPr>
        <p:spPr>
          <a:xfrm>
            <a:off x="4622957" y="718632"/>
            <a:ext cx="7462942" cy="6139367"/>
          </a:xfrm>
          <a:prstGeom prst="rect">
            <a:avLst/>
          </a:prstGeom>
          <a:solidFill>
            <a:srgbClr val="E8F4FF"/>
          </a:solidFill>
          <a:ln>
            <a:solidFill>
              <a:srgbClr val="DEEB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765A6F9-4213-4142-7D06-5030B3EAFEBF}"/>
              </a:ext>
            </a:extLst>
          </p:cNvPr>
          <p:cNvSpPr txBox="1"/>
          <p:nvPr/>
        </p:nvSpPr>
        <p:spPr>
          <a:xfrm>
            <a:off x="9228583" y="195412"/>
            <a:ext cx="2201244" cy="523220"/>
          </a:xfrm>
          <a:prstGeom prst="rect">
            <a:avLst/>
          </a:prstGeom>
          <a:noFill/>
        </p:spPr>
        <p:txBody>
          <a:bodyPr wrap="none" rtlCol="0">
            <a:spAutoFit/>
          </a:bodyPr>
          <a:lstStyle/>
          <a:p>
            <a:r>
              <a:rPr lang="en-GB" sz="2800" b="1" dirty="0">
                <a:solidFill>
                  <a:srgbClr val="243774"/>
                </a:solidFill>
                <a:latin typeface="Trebuchet MS" panose="020B0603020202020204" pitchFamily="34" charset="0"/>
              </a:rPr>
              <a:t>Urgent Care</a:t>
            </a:r>
          </a:p>
        </p:txBody>
      </p:sp>
      <p:grpSp>
        <p:nvGrpSpPr>
          <p:cNvPr id="5" name="Group 4">
            <a:extLst>
              <a:ext uri="{FF2B5EF4-FFF2-40B4-BE49-F238E27FC236}">
                <a16:creationId xmlns:a16="http://schemas.microsoft.com/office/drawing/2014/main" id="{737E857E-505C-F3E2-317A-F84F3D6D0BFC}"/>
              </a:ext>
            </a:extLst>
          </p:cNvPr>
          <p:cNvGrpSpPr/>
          <p:nvPr/>
        </p:nvGrpSpPr>
        <p:grpSpPr>
          <a:xfrm>
            <a:off x="11409224" y="99993"/>
            <a:ext cx="678358" cy="652504"/>
            <a:chOff x="1636827" y="646206"/>
            <a:chExt cx="678358" cy="652504"/>
          </a:xfrm>
        </p:grpSpPr>
        <p:sp>
          <p:nvSpPr>
            <p:cNvPr id="6" name="Flowchart: Connector 5">
              <a:extLst>
                <a:ext uri="{FF2B5EF4-FFF2-40B4-BE49-F238E27FC236}">
                  <a16:creationId xmlns:a16="http://schemas.microsoft.com/office/drawing/2014/main" id="{29E9B8A6-2B92-74FA-F7CE-3602DF2240EB}"/>
                </a:ext>
              </a:extLst>
            </p:cNvPr>
            <p:cNvSpPr/>
            <p:nvPr/>
          </p:nvSpPr>
          <p:spPr>
            <a:xfrm>
              <a:off x="1636827" y="646206"/>
              <a:ext cx="678358" cy="652504"/>
            </a:xfrm>
            <a:prstGeom prst="flowChartConnector">
              <a:avLst/>
            </a:prstGeom>
            <a:solidFill>
              <a:srgbClr val="E8F4FF"/>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black background with a black square&#10;&#10;Description automatically generated with medium confidence">
              <a:extLst>
                <a:ext uri="{FF2B5EF4-FFF2-40B4-BE49-F238E27FC236}">
                  <a16:creationId xmlns:a16="http://schemas.microsoft.com/office/drawing/2014/main" id="{90787EFF-AE56-E50D-43FF-6BB98ABCF538}"/>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1720328" y="730523"/>
              <a:ext cx="511356" cy="495223"/>
            </a:xfrm>
            <a:prstGeom prst="rect">
              <a:avLst/>
            </a:prstGeom>
          </p:spPr>
        </p:pic>
      </p:grpSp>
      <p:sp>
        <p:nvSpPr>
          <p:cNvPr id="21" name="TextBox 20">
            <a:extLst>
              <a:ext uri="{FF2B5EF4-FFF2-40B4-BE49-F238E27FC236}">
                <a16:creationId xmlns:a16="http://schemas.microsoft.com/office/drawing/2014/main" id="{54976936-B86B-EB26-30F9-E6A1E9DB0190}"/>
              </a:ext>
            </a:extLst>
          </p:cNvPr>
          <p:cNvSpPr txBox="1"/>
          <p:nvPr/>
        </p:nvSpPr>
        <p:spPr>
          <a:xfrm>
            <a:off x="104380" y="4895561"/>
            <a:ext cx="4739764" cy="1964640"/>
          </a:xfrm>
          <a:prstGeom prst="rect">
            <a:avLst/>
          </a:prstGeom>
          <a:noFill/>
          <a:ln w="19050">
            <a:noFill/>
          </a:ln>
        </p:spPr>
        <p:txBody>
          <a:bodyPr wrap="square" rtlCol="0">
            <a:spAutoFit/>
          </a:bodyPr>
          <a:lstStyle/>
          <a:p>
            <a:pPr>
              <a:spcAft>
                <a:spcPts val="400"/>
              </a:spcAft>
            </a:pPr>
            <a:r>
              <a:rPr lang="en-GB" sz="1150" b="1" dirty="0">
                <a:solidFill>
                  <a:srgbClr val="243774"/>
                </a:solidFill>
                <a:latin typeface="Arial" panose="020B0604020202020204" pitchFamily="34" charset="0"/>
                <a:cs typeface="Arial" panose="020B0604020202020204" pitchFamily="34" charset="0"/>
              </a:rPr>
              <a:t>How does indicator link to long term priorities:</a:t>
            </a:r>
          </a:p>
          <a:p>
            <a:pPr>
              <a:spcAft>
                <a:spcPts val="400"/>
              </a:spcAft>
            </a:pPr>
            <a:r>
              <a:rPr lang="en-GB" sz="1100" dirty="0">
                <a:solidFill>
                  <a:srgbClr val="243774"/>
                </a:solidFill>
                <a:latin typeface="Arial" panose="020B0604020202020204" pitchFamily="34" charset="0"/>
                <a:cs typeface="Arial" panose="020B0604020202020204" pitchFamily="34" charset="0"/>
              </a:rPr>
              <a:t>Patients across HNY use ED services as a way of accessing healthcare, we also know that patients from areas of high deprivation are high users of ED. Improving access to ED will therefore support all of the ICB strategic ambitions including the golden ambition of improving services for CYP.</a:t>
            </a:r>
          </a:p>
          <a:p>
            <a:r>
              <a:rPr lang="en-GB" sz="1100" dirty="0">
                <a:solidFill>
                  <a:srgbClr val="243774"/>
                </a:solidFill>
                <a:latin typeface="Arial" panose="020B0604020202020204" pitchFamily="34" charset="0"/>
                <a:cs typeface="Arial" panose="020B0604020202020204" pitchFamily="34" charset="0"/>
              </a:rPr>
              <a:t>Evidence suggests the longer patients wait in ED the worse the clinical outcome will be, and congestion in ED can lead to delays to ambulance handovers, meaning ambulances are not freed up to pick up other emergency cases, leading to further clinical risk. </a:t>
            </a:r>
          </a:p>
        </p:txBody>
      </p:sp>
      <p:pic>
        <p:nvPicPr>
          <p:cNvPr id="13" name="Picture 12">
            <a:extLst>
              <a:ext uri="{FF2B5EF4-FFF2-40B4-BE49-F238E27FC236}">
                <a16:creationId xmlns:a16="http://schemas.microsoft.com/office/drawing/2014/main" id="{EBD7E539-3BA9-D8A9-714C-792E5B1F44A3}"/>
              </a:ext>
            </a:extLst>
          </p:cNvPr>
          <p:cNvPicPr>
            <a:picLocks noChangeAspect="1"/>
          </p:cNvPicPr>
          <p:nvPr/>
        </p:nvPicPr>
        <p:blipFill>
          <a:blip r:embed="rId4"/>
          <a:stretch>
            <a:fillRect/>
          </a:stretch>
        </p:blipFill>
        <p:spPr>
          <a:xfrm>
            <a:off x="0" y="-1809"/>
            <a:ext cx="3464559" cy="578654"/>
          </a:xfrm>
          <a:prstGeom prst="rect">
            <a:avLst/>
          </a:prstGeom>
        </p:spPr>
      </p:pic>
      <p:sp>
        <p:nvSpPr>
          <p:cNvPr id="2" name="TextBox 1">
            <a:extLst>
              <a:ext uri="{FF2B5EF4-FFF2-40B4-BE49-F238E27FC236}">
                <a16:creationId xmlns:a16="http://schemas.microsoft.com/office/drawing/2014/main" id="{59F086C6-A6B0-AE41-88B8-CE2D838ED1F3}"/>
              </a:ext>
            </a:extLst>
          </p:cNvPr>
          <p:cNvSpPr txBox="1"/>
          <p:nvPr/>
        </p:nvSpPr>
        <p:spPr>
          <a:xfrm>
            <a:off x="-97718" y="606577"/>
            <a:ext cx="4975573" cy="461665"/>
          </a:xfrm>
          <a:prstGeom prst="rect">
            <a:avLst/>
          </a:prstGeom>
          <a:noFill/>
        </p:spPr>
        <p:txBody>
          <a:bodyPr wrap="square" rtlCol="0">
            <a:spAutoFit/>
          </a:bodyPr>
          <a:lstStyle/>
          <a:p>
            <a:pPr algn="ctr"/>
            <a:r>
              <a:rPr lang="en-GB" sz="2400" b="1"/>
              <a:t>Key Indicator: Waiting time in ED</a:t>
            </a:r>
          </a:p>
        </p:txBody>
      </p:sp>
      <p:sp>
        <p:nvSpPr>
          <p:cNvPr id="8" name="TextBox 7">
            <a:extLst>
              <a:ext uri="{FF2B5EF4-FFF2-40B4-BE49-F238E27FC236}">
                <a16:creationId xmlns:a16="http://schemas.microsoft.com/office/drawing/2014/main" id="{93445CE2-F271-733F-9203-D0C10D823754}"/>
              </a:ext>
            </a:extLst>
          </p:cNvPr>
          <p:cNvSpPr txBox="1"/>
          <p:nvPr/>
        </p:nvSpPr>
        <p:spPr>
          <a:xfrm>
            <a:off x="4679505" y="605956"/>
            <a:ext cx="7372152" cy="6321089"/>
          </a:xfrm>
          <a:prstGeom prst="rect">
            <a:avLst/>
          </a:prstGeom>
          <a:noFill/>
        </p:spPr>
        <p:txBody>
          <a:bodyPr wrap="square" rtlCol="0">
            <a:spAutoFit/>
          </a:bodyPr>
          <a:lstStyle/>
          <a:p>
            <a:pPr>
              <a:spcAft>
                <a:spcPts val="600"/>
              </a:spcAft>
            </a:pPr>
            <a:r>
              <a:rPr lang="en-GB" b="1" dirty="0">
                <a:solidFill>
                  <a:srgbClr val="243774"/>
                </a:solidFill>
                <a:latin typeface="Arial" panose="020B0604020202020204" pitchFamily="34" charset="0"/>
                <a:cs typeface="Arial" panose="020B0604020202020204" pitchFamily="34" charset="0"/>
              </a:rPr>
              <a:t>Urgent Care Escalation Points</a:t>
            </a:r>
          </a:p>
          <a:p>
            <a:pPr>
              <a:spcAft>
                <a:spcPts val="300"/>
              </a:spcAft>
            </a:pPr>
            <a:r>
              <a:rPr lang="en-US" altLang="en-US" sz="1050" dirty="0">
                <a:latin typeface="Arial" panose="020B0604020202020204" pitchFamily="34" charset="0"/>
                <a:cs typeface="Arial" panose="020B0604020202020204" pitchFamily="34" charset="0"/>
              </a:rPr>
              <a:t>UEC 4-hour performance in October for the overall ICB system worsened from </a:t>
            </a:r>
            <a:r>
              <a:rPr lang="en-US" altLang="en-US" sz="1050" b="1" dirty="0">
                <a:latin typeface="Arial" panose="020B0604020202020204" pitchFamily="34" charset="0"/>
                <a:cs typeface="Arial" panose="020B0604020202020204" pitchFamily="34" charset="0"/>
              </a:rPr>
              <a:t>71.8% (Sept) to 70.5%</a:t>
            </a:r>
            <a:r>
              <a:rPr lang="en-US" altLang="en-US" sz="1050" dirty="0">
                <a:latin typeface="Arial" panose="020B0604020202020204" pitchFamily="34" charset="0"/>
                <a:cs typeface="Arial" panose="020B0604020202020204" pitchFamily="34" charset="0"/>
              </a:rPr>
              <a:t>.  </a:t>
            </a:r>
            <a:r>
              <a:rPr lang="en-US" altLang="en-US" sz="1050" b="1" dirty="0">
                <a:latin typeface="Arial" panose="020B0604020202020204" pitchFamily="34" charset="0"/>
                <a:cs typeface="Arial" panose="020B0604020202020204" pitchFamily="34" charset="0"/>
              </a:rPr>
              <a:t>The UEC plan being monitored by NHSE is for the acute providers only and was set at 69.2% for October, and delivery was 65.5%. </a:t>
            </a:r>
            <a:r>
              <a:rPr lang="en-US" altLang="en-US" sz="1050" dirty="0">
                <a:latin typeface="Arial" panose="020B0604020202020204" pitchFamily="34" charset="0"/>
                <a:cs typeface="Arial" panose="020B0604020202020204" pitchFamily="34" charset="0"/>
              </a:rPr>
              <a:t>HUTH (58.9%) and Y&amp;SFT (62.5%) were lowest performing Trusts. </a:t>
            </a:r>
            <a:r>
              <a:rPr lang="en-US" altLang="en-US" sz="1050" b="1" dirty="0">
                <a:latin typeface="Arial" panose="020B0604020202020204" pitchFamily="34" charset="0"/>
                <a:cs typeface="Arial" panose="020B0604020202020204" pitchFamily="34" charset="0"/>
              </a:rPr>
              <a:t>UEC performance at HNY has been challenged by NHSE and the ICB is in national UEC Tier 2. </a:t>
            </a:r>
            <a:r>
              <a:rPr lang="en-US" altLang="en-US" sz="1050" dirty="0">
                <a:latin typeface="Arial" panose="020B0604020202020204" pitchFamily="34" charset="0"/>
                <a:cs typeface="Arial" panose="020B0604020202020204" pitchFamily="34" charset="0"/>
              </a:rPr>
              <a:t>HNY benchmarks adversely across NEY for other patient experience indicators related to urgent care such as time in department and ambulance handovers. The year end 4 hour target for the acute providers is 73.2% - ICB overall 78%.</a:t>
            </a:r>
            <a:endParaRPr lang="en-GB" sz="1050" dirty="0">
              <a:latin typeface="Arial" panose="020B0604020202020204" pitchFamily="34" charset="0"/>
              <a:cs typeface="Arial" panose="020B0604020202020204" pitchFamily="34" charset="0"/>
            </a:endParaRPr>
          </a:p>
          <a:p>
            <a:pPr marL="182563" lvl="0" indent="-182563" algn="just">
              <a:lnSpc>
                <a:spcPct val="115000"/>
              </a:lnSpc>
              <a:buFont typeface="Symbol" panose="05050102010706020507" pitchFamily="18" charset="2"/>
              <a:buChar char=""/>
            </a:pPr>
            <a:r>
              <a:rPr lang="en-GB" sz="1050" dirty="0">
                <a:effectLst/>
                <a:latin typeface="Arial" panose="020B0604020202020204" pitchFamily="34" charset="0"/>
                <a:ea typeface="Calibri" panose="020F0502020204030204" pitchFamily="34" charset="0"/>
                <a:cs typeface="Arial" panose="020B0604020202020204" pitchFamily="34" charset="0"/>
              </a:rPr>
              <a:t>4-hour UEC </a:t>
            </a:r>
            <a:r>
              <a:rPr lang="en-GB" sz="1050" dirty="0">
                <a:latin typeface="Arial" panose="020B0604020202020204" pitchFamily="34" charset="0"/>
                <a:ea typeface="Calibri" panose="020F0502020204030204" pitchFamily="34" charset="0"/>
                <a:cs typeface="Arial" panose="020B0604020202020204" pitchFamily="34" charset="0"/>
              </a:rPr>
              <a:t>Oc</a:t>
            </a:r>
            <a:r>
              <a:rPr lang="en-GB" sz="1050" dirty="0">
                <a:effectLst/>
                <a:latin typeface="Arial" panose="020B0604020202020204" pitchFamily="34" charset="0"/>
                <a:ea typeface="Calibri" panose="020F0502020204030204" pitchFamily="34" charset="0"/>
                <a:cs typeface="Arial" panose="020B0604020202020204" pitchFamily="34" charset="0"/>
              </a:rPr>
              <a:t>t. – </a:t>
            </a:r>
            <a:r>
              <a:rPr lang="en-GB" sz="1050" b="1" dirty="0">
                <a:effectLst/>
                <a:latin typeface="Arial" panose="020B0604020202020204" pitchFamily="34" charset="0"/>
                <a:ea typeface="Calibri" panose="020F0502020204030204" pitchFamily="34" charset="0"/>
                <a:cs typeface="Arial" panose="020B0604020202020204" pitchFamily="34" charset="0"/>
              </a:rPr>
              <a:t>No provider achieved their month</a:t>
            </a:r>
            <a:r>
              <a:rPr lang="en-GB" sz="1050" b="1" dirty="0">
                <a:latin typeface="Arial" panose="020B0604020202020204" pitchFamily="34" charset="0"/>
                <a:ea typeface="Calibri" panose="020F0502020204030204" pitchFamily="34" charset="0"/>
                <a:cs typeface="Arial" panose="020B0604020202020204" pitchFamily="34" charset="0"/>
              </a:rPr>
              <a:t>ly target in October, </a:t>
            </a:r>
            <a:r>
              <a:rPr lang="en-GB" sz="1050" dirty="0">
                <a:latin typeface="Arial" panose="020B0604020202020204" pitchFamily="34" charset="0"/>
                <a:ea typeface="Calibri" panose="020F0502020204030204" pitchFamily="34" charset="0"/>
                <a:cs typeface="Arial" panose="020B0604020202020204" pitchFamily="34" charset="0"/>
              </a:rPr>
              <a:t>part of the reason being cited was high levels of demand in October</a:t>
            </a:r>
            <a:endParaRPr lang="en-GB" sz="1050" dirty="0">
              <a:effectLst/>
              <a:latin typeface="Arial" panose="020B0604020202020204" pitchFamily="34" charset="0"/>
              <a:ea typeface="Calibri" panose="020F0502020204030204" pitchFamily="34" charset="0"/>
              <a:cs typeface="Arial" panose="020B0604020202020204" pitchFamily="34" charset="0"/>
            </a:endParaRPr>
          </a:p>
          <a:p>
            <a:pPr marL="182563" lvl="0" indent="-182563" algn="just">
              <a:lnSpc>
                <a:spcPct val="115000"/>
              </a:lnSpc>
              <a:buFont typeface="Symbol" panose="05050102010706020507" pitchFamily="18" charset="2"/>
              <a:buChar char=""/>
            </a:pPr>
            <a:r>
              <a:rPr lang="en-GB" sz="1050" b="1" dirty="0">
                <a:latin typeface="Arial" panose="020B0604020202020204" pitchFamily="34" charset="0"/>
                <a:ea typeface="Calibri" panose="020F0502020204030204" pitchFamily="34" charset="0"/>
                <a:cs typeface="Arial" panose="020B0604020202020204" pitchFamily="34" charset="0"/>
              </a:rPr>
              <a:t>HUTH and NLAG are showing improving positions, HDFT no change and Y&amp;SFT worsening</a:t>
            </a:r>
          </a:p>
          <a:p>
            <a:pPr marL="182563" lvl="0" indent="-182563" algn="just">
              <a:lnSpc>
                <a:spcPct val="115000"/>
              </a:lnSpc>
              <a:spcAft>
                <a:spcPts val="400"/>
              </a:spcAft>
              <a:buFont typeface="Symbol" panose="05050102010706020507" pitchFamily="18" charset="2"/>
              <a:buChar char=""/>
            </a:pPr>
            <a:r>
              <a:rPr lang="en-GB" sz="1050" dirty="0">
                <a:effectLst/>
                <a:latin typeface="Arial" panose="020B0604020202020204" pitchFamily="34" charset="0"/>
                <a:ea typeface="Calibri" panose="020F0502020204030204" pitchFamily="34" charset="0"/>
                <a:cs typeface="Arial" panose="020B0604020202020204" pitchFamily="34" charset="0"/>
              </a:rPr>
              <a:t>Ambulance response time cat 2 ambulances worsened in </a:t>
            </a:r>
            <a:r>
              <a:rPr lang="en-GB" sz="1050" b="1" dirty="0">
                <a:latin typeface="Arial" panose="020B0604020202020204" pitchFamily="34" charset="0"/>
                <a:ea typeface="Calibri" panose="020F0502020204030204" pitchFamily="34" charset="0"/>
                <a:cs typeface="Arial" panose="020B0604020202020204" pitchFamily="34" charset="0"/>
              </a:rPr>
              <a:t>October </a:t>
            </a:r>
            <a:r>
              <a:rPr lang="en-GB" sz="1050" b="1" dirty="0">
                <a:effectLst/>
                <a:latin typeface="Arial" panose="020B0604020202020204" pitchFamily="34" charset="0"/>
                <a:ea typeface="Calibri" panose="020F0502020204030204" pitchFamily="34" charset="0"/>
                <a:cs typeface="Arial" panose="020B0604020202020204" pitchFamily="34" charset="0"/>
              </a:rPr>
              <a:t>to </a:t>
            </a:r>
            <a:r>
              <a:rPr lang="en-GB" sz="1050" b="1" dirty="0">
                <a:latin typeface="Arial" panose="020B0604020202020204" pitchFamily="34" charset="0"/>
                <a:ea typeface="Calibri" panose="020F0502020204030204" pitchFamily="34" charset="0"/>
                <a:cs typeface="Arial" panose="020B0604020202020204" pitchFamily="34" charset="0"/>
              </a:rPr>
              <a:t>47:44</a:t>
            </a:r>
            <a:r>
              <a:rPr lang="en-GB" sz="1050" b="1" dirty="0">
                <a:effectLst/>
                <a:latin typeface="Arial" panose="020B0604020202020204" pitchFamily="34" charset="0"/>
                <a:ea typeface="Calibri" panose="020F0502020204030204" pitchFamily="34" charset="0"/>
                <a:cs typeface="Arial" panose="020B0604020202020204" pitchFamily="34" charset="0"/>
              </a:rPr>
              <a:t> </a:t>
            </a:r>
            <a:r>
              <a:rPr lang="en-GB" sz="1050" dirty="0">
                <a:effectLst/>
                <a:latin typeface="Arial" panose="020B0604020202020204" pitchFamily="34" charset="0"/>
                <a:ea typeface="Calibri" panose="020F0502020204030204" pitchFamily="34" charset="0"/>
                <a:cs typeface="Arial" panose="020B0604020202020204" pitchFamily="34" charset="0"/>
              </a:rPr>
              <a:t>minutes against a target of 30:00 minutes.  </a:t>
            </a:r>
            <a:r>
              <a:rPr lang="en-GB" sz="1050" b="1" dirty="0">
                <a:effectLst/>
                <a:latin typeface="Arial" panose="020B0604020202020204" pitchFamily="34" charset="0"/>
                <a:ea typeface="Calibri" panose="020F0502020204030204" pitchFamily="34" charset="0"/>
                <a:cs typeface="Arial" panose="020B0604020202020204" pitchFamily="34" charset="0"/>
              </a:rPr>
              <a:t>HNY hospital handover performance </a:t>
            </a:r>
            <a:r>
              <a:rPr lang="en-GB" sz="1050" b="1" dirty="0">
                <a:latin typeface="Arial" panose="020B0604020202020204" pitchFamily="34" charset="0"/>
                <a:ea typeface="Calibri" panose="020F0502020204030204" pitchFamily="34" charset="0"/>
                <a:cs typeface="Arial" panose="020B0604020202020204" pitchFamily="34" charset="0"/>
              </a:rPr>
              <a:t>has been singled out by YAS, EMAS and NHSE as of concern; further improvement is required.</a:t>
            </a:r>
            <a:endParaRPr lang="en-GB" sz="1050"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lvl="0" algn="just">
              <a:lnSpc>
                <a:spcPct val="115000"/>
              </a:lnSpc>
            </a:pPr>
            <a:r>
              <a:rPr lang="en-GB" sz="1050" b="1" dirty="0">
                <a:effectLst/>
                <a:latin typeface="Arial" panose="020B0604020202020204" pitchFamily="34" charset="0"/>
                <a:ea typeface="Calibri" panose="020F0502020204030204" pitchFamily="34" charset="0"/>
              </a:rPr>
              <a:t>Key Actions</a:t>
            </a:r>
          </a:p>
          <a:p>
            <a:pPr marL="171450" lvl="0" indent="-171450" algn="just">
              <a:lnSpc>
                <a:spcPct val="115000"/>
              </a:lnSpc>
              <a:buFont typeface="Arial" panose="020B0604020202020204" pitchFamily="34" charset="0"/>
              <a:buChar char="•"/>
            </a:pPr>
            <a:r>
              <a:rPr lang="en-GB" sz="1050" dirty="0">
                <a:effectLst/>
                <a:latin typeface="Arial" panose="020B0604020202020204" pitchFamily="34" charset="0"/>
                <a:ea typeface="Calibri" panose="020F0502020204030204" pitchFamily="34" charset="0"/>
              </a:rPr>
              <a:t>ICC Hubs – East live from 4th November and North </a:t>
            </a:r>
            <a:r>
              <a:rPr lang="en-GB" sz="1050">
                <a:effectLst/>
                <a:latin typeface="Arial" panose="020B0604020202020204" pitchFamily="34" charset="0"/>
                <a:ea typeface="Calibri" panose="020F0502020204030204" pitchFamily="34" charset="0"/>
              </a:rPr>
              <a:t>from 18th </a:t>
            </a:r>
            <a:r>
              <a:rPr lang="en-GB" sz="1050" dirty="0">
                <a:effectLst/>
                <a:latin typeface="Arial" panose="020B0604020202020204" pitchFamily="34" charset="0"/>
                <a:ea typeface="Calibri" panose="020F0502020204030204" pitchFamily="34" charset="0"/>
              </a:rPr>
              <a:t>November.  Initial focus on reducing dispatch and then conveyance.  </a:t>
            </a:r>
          </a:p>
          <a:p>
            <a:pPr marL="171450" lvl="0" indent="-171450" algn="just">
              <a:lnSpc>
                <a:spcPct val="115000"/>
              </a:lnSpc>
              <a:buFont typeface="Arial" panose="020B0604020202020204" pitchFamily="34" charset="0"/>
              <a:buChar char="•"/>
            </a:pPr>
            <a:r>
              <a:rPr lang="en-GB" sz="1050" dirty="0">
                <a:effectLst/>
                <a:latin typeface="Arial" panose="020B0604020202020204" pitchFamily="34" charset="0"/>
                <a:ea typeface="Calibri" panose="020F0502020204030204" pitchFamily="34" charset="0"/>
              </a:rPr>
              <a:t>Regional Clinical support commenced in York ED with a focus on ED processes and efficiency – reducing time to clinician, ambulance handover and the roles of NIC and EPIC.  York have also implemented a continuous flow model and are trialling earlier Board rounds to improve flow.  </a:t>
            </a:r>
          </a:p>
          <a:p>
            <a:pPr marL="171450" lvl="0" indent="-171450" algn="just">
              <a:lnSpc>
                <a:spcPct val="115000"/>
              </a:lnSpc>
              <a:buFont typeface="Arial" panose="020B0604020202020204" pitchFamily="34" charset="0"/>
              <a:buChar char="•"/>
            </a:pPr>
            <a:r>
              <a:rPr lang="en-GB" sz="1050" dirty="0">
                <a:effectLst/>
                <a:latin typeface="Arial" panose="020B0604020202020204" pitchFamily="34" charset="0"/>
                <a:ea typeface="Calibri" panose="020F0502020204030204" pitchFamily="34" charset="0"/>
              </a:rPr>
              <a:t>ICS-wide programme to increase utilisation and effectiveness of UTCs across the ICS – ensuring UTCs meet National standards and are correctly profiled on DOS in line with national minimum profile.</a:t>
            </a:r>
          </a:p>
          <a:p>
            <a:pPr marL="171450" lvl="0" indent="-171450" algn="just">
              <a:lnSpc>
                <a:spcPct val="115000"/>
              </a:lnSpc>
              <a:buFont typeface="Arial" panose="020B0604020202020204" pitchFamily="34" charset="0"/>
              <a:buChar char="•"/>
            </a:pPr>
            <a:r>
              <a:rPr lang="en-GB" sz="1050" dirty="0">
                <a:effectLst/>
                <a:latin typeface="Arial" panose="020B0604020202020204" pitchFamily="34" charset="0"/>
                <a:ea typeface="Calibri" panose="020F0502020204030204" pitchFamily="34" charset="0"/>
              </a:rPr>
              <a:t>Further refinement of the SDEC exclusion criteria to increase utilisation.  Work undertaken to ensure correctly profiled on </a:t>
            </a:r>
            <a:r>
              <a:rPr lang="en-GB" sz="1050" b="1" dirty="0">
                <a:effectLst/>
                <a:latin typeface="Arial" panose="020B0604020202020204" pitchFamily="34" charset="0"/>
                <a:ea typeface="Calibri" panose="020F0502020204030204" pitchFamily="34" charset="0"/>
              </a:rPr>
              <a:t>JRCALC</a:t>
            </a:r>
            <a:r>
              <a:rPr lang="en-GB" sz="1050" dirty="0">
                <a:effectLst/>
                <a:latin typeface="Arial" panose="020B0604020202020204" pitchFamily="34" charset="0"/>
                <a:ea typeface="Calibri" panose="020F0502020204030204" pitchFamily="34" charset="0"/>
              </a:rPr>
              <a:t> as was identified old criteria was also still on JRCALC as well as the new flow chart, which was reducing utilisation.  Just new flow diagram now on JRCALC.  Push for implementation of trusted assessor model to SDEC in HUTH with ambition to have in place pre-</a:t>
            </a:r>
            <a:r>
              <a:rPr lang="en-GB" sz="1050" dirty="0" err="1">
                <a:effectLst/>
                <a:latin typeface="Arial" panose="020B0604020202020204" pitchFamily="34" charset="0"/>
                <a:ea typeface="Calibri" panose="020F0502020204030204" pitchFamily="34" charset="0"/>
              </a:rPr>
              <a:t>xmas</a:t>
            </a:r>
            <a:endParaRPr lang="en-GB" sz="1050" dirty="0">
              <a:effectLst/>
              <a:latin typeface="Arial" panose="020B0604020202020204" pitchFamily="34" charset="0"/>
              <a:ea typeface="Calibri" panose="020F0502020204030204" pitchFamily="34" charset="0"/>
            </a:endParaRPr>
          </a:p>
          <a:p>
            <a:pPr marL="171450" lvl="0" indent="-171450" algn="just">
              <a:lnSpc>
                <a:spcPct val="115000"/>
              </a:lnSpc>
              <a:buFont typeface="Arial" panose="020B0604020202020204" pitchFamily="34" charset="0"/>
              <a:buChar char="•"/>
            </a:pPr>
            <a:r>
              <a:rPr lang="en-GB" sz="1050" dirty="0">
                <a:effectLst/>
                <a:latin typeface="Arial" panose="020B0604020202020204" pitchFamily="34" charset="0"/>
                <a:ea typeface="Calibri" panose="020F0502020204030204" pitchFamily="34" charset="0"/>
              </a:rPr>
              <a:t>New UEC data dashboards developed and now live in HNY, enabling proactive identification of opportunities for improvement and effective analysis/evaluation of impact.  Includes new 2UCR dashboard </a:t>
            </a:r>
          </a:p>
          <a:p>
            <a:pPr marL="171450" lvl="0" indent="-171450" algn="just">
              <a:lnSpc>
                <a:spcPct val="115000"/>
              </a:lnSpc>
              <a:buFont typeface="Arial" panose="020B0604020202020204" pitchFamily="34" charset="0"/>
              <a:buChar char="•"/>
            </a:pPr>
            <a:r>
              <a:rPr lang="en-GB" sz="1050" dirty="0">
                <a:effectLst/>
                <a:latin typeface="Arial" panose="020B0604020202020204" pitchFamily="34" charset="0"/>
                <a:ea typeface="Calibri" panose="020F0502020204030204" pitchFamily="34" charset="0"/>
              </a:rPr>
              <a:t>HIU – HIPLACES model presented to Place Directors and now completing skills gap analysis to determine training needs within existing HIU resources to enable the enhancement of the service to case manage and reduce attendances to ED for the highest service users. Focused work at York on the highest 20 attenders</a:t>
            </a:r>
          </a:p>
          <a:p>
            <a:pPr marL="171450" lvl="0" indent="-171450" algn="just">
              <a:lnSpc>
                <a:spcPct val="115000"/>
              </a:lnSpc>
              <a:buFont typeface="Arial" panose="020B0604020202020204" pitchFamily="34" charset="0"/>
              <a:buChar char="•"/>
            </a:pPr>
            <a:r>
              <a:rPr lang="en-GB" sz="1050" dirty="0">
                <a:effectLst/>
                <a:latin typeface="Arial" panose="020B0604020202020204" pitchFamily="34" charset="0"/>
                <a:ea typeface="Calibri" panose="020F0502020204030204" pitchFamily="34" charset="0"/>
              </a:rPr>
              <a:t>Regional support being offered into HUTH to develop a plan for 45 minute handover, supported by the ICS UEC team.</a:t>
            </a:r>
          </a:p>
          <a:p>
            <a:pPr marL="171450" lvl="0" indent="-171450" algn="just">
              <a:lnSpc>
                <a:spcPct val="115000"/>
              </a:lnSpc>
              <a:buFont typeface="Arial" panose="020B0604020202020204" pitchFamily="34" charset="0"/>
              <a:buChar char="•"/>
            </a:pPr>
            <a:r>
              <a:rPr lang="en-GB" sz="1050" dirty="0">
                <a:effectLst/>
                <a:latin typeface="Arial" panose="020B0604020202020204" pitchFamily="34" charset="0"/>
                <a:ea typeface="Calibri" panose="020F0502020204030204" pitchFamily="34" charset="0"/>
              </a:rPr>
              <a:t>A-teds now complete for York, Scarborough and Hull.  Awaiting final reports for Scarborough and Hull.  Outputs will form part of ongoing improvement plans</a:t>
            </a:r>
          </a:p>
        </p:txBody>
      </p:sp>
      <p:pic>
        <p:nvPicPr>
          <p:cNvPr id="10" name="Picture 9">
            <a:extLst>
              <a:ext uri="{FF2B5EF4-FFF2-40B4-BE49-F238E27FC236}">
                <a16:creationId xmlns:a16="http://schemas.microsoft.com/office/drawing/2014/main" id="{40D2301B-17D5-F0FE-5C41-48A1E0D15EC8}"/>
              </a:ext>
            </a:extLst>
          </p:cNvPr>
          <p:cNvPicPr>
            <a:picLocks noChangeAspect="1"/>
          </p:cNvPicPr>
          <p:nvPr/>
        </p:nvPicPr>
        <p:blipFill>
          <a:blip r:embed="rId5"/>
          <a:stretch>
            <a:fillRect/>
          </a:stretch>
        </p:blipFill>
        <p:spPr>
          <a:xfrm>
            <a:off x="237216" y="1097973"/>
            <a:ext cx="4385741" cy="3797587"/>
          </a:xfrm>
          <a:prstGeom prst="rect">
            <a:avLst/>
          </a:prstGeom>
        </p:spPr>
      </p:pic>
    </p:spTree>
    <p:extLst>
      <p:ext uri="{BB962C8B-B14F-4D97-AF65-F5344CB8AC3E}">
        <p14:creationId xmlns:p14="http://schemas.microsoft.com/office/powerpoint/2010/main" val="3074036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D7E539-3BA9-D8A9-714C-792E5B1F44A3}"/>
              </a:ext>
            </a:extLst>
          </p:cNvPr>
          <p:cNvPicPr>
            <a:picLocks noChangeAspect="1"/>
          </p:cNvPicPr>
          <p:nvPr/>
        </p:nvPicPr>
        <p:blipFill>
          <a:blip r:embed="rId3"/>
          <a:stretch>
            <a:fillRect/>
          </a:stretch>
        </p:blipFill>
        <p:spPr>
          <a:xfrm>
            <a:off x="1" y="-1809"/>
            <a:ext cx="3204516" cy="578654"/>
          </a:xfrm>
          <a:prstGeom prst="rect">
            <a:avLst/>
          </a:prstGeom>
        </p:spPr>
      </p:pic>
      <p:sp>
        <p:nvSpPr>
          <p:cNvPr id="2" name="TextBox 1">
            <a:extLst>
              <a:ext uri="{FF2B5EF4-FFF2-40B4-BE49-F238E27FC236}">
                <a16:creationId xmlns:a16="http://schemas.microsoft.com/office/drawing/2014/main" id="{59F086C6-A6B0-AE41-88B8-CE2D838ED1F3}"/>
              </a:ext>
            </a:extLst>
          </p:cNvPr>
          <p:cNvSpPr txBox="1"/>
          <p:nvPr/>
        </p:nvSpPr>
        <p:spPr>
          <a:xfrm>
            <a:off x="177618" y="663412"/>
            <a:ext cx="5151944" cy="461665"/>
          </a:xfrm>
          <a:prstGeom prst="rect">
            <a:avLst/>
          </a:prstGeom>
          <a:noFill/>
        </p:spPr>
        <p:txBody>
          <a:bodyPr wrap="square" rtlCol="0">
            <a:spAutoFit/>
          </a:bodyPr>
          <a:lstStyle/>
          <a:p>
            <a:pPr algn="ctr"/>
            <a:r>
              <a:rPr lang="en-GB" sz="2400" b="1"/>
              <a:t>Key Indicator: RTT 65+ Week Waits</a:t>
            </a:r>
          </a:p>
        </p:txBody>
      </p:sp>
      <p:sp>
        <p:nvSpPr>
          <p:cNvPr id="12" name="Rectangle 11">
            <a:extLst>
              <a:ext uri="{FF2B5EF4-FFF2-40B4-BE49-F238E27FC236}">
                <a16:creationId xmlns:a16="http://schemas.microsoft.com/office/drawing/2014/main" id="{12261ADA-D4D2-AF61-3652-90301B5A4A0D}"/>
              </a:ext>
            </a:extLst>
          </p:cNvPr>
          <p:cNvSpPr/>
          <p:nvPr/>
        </p:nvSpPr>
        <p:spPr>
          <a:xfrm>
            <a:off x="5423869" y="800484"/>
            <a:ext cx="6600781" cy="5947550"/>
          </a:xfrm>
          <a:prstGeom prst="rect">
            <a:avLst/>
          </a:prstGeom>
          <a:solidFill>
            <a:srgbClr val="EDECED"/>
          </a:solidFill>
          <a:ln>
            <a:solidFill>
              <a:srgbClr val="DEEB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98412A43-D92F-8738-357F-24CBB1BA14E9}"/>
              </a:ext>
            </a:extLst>
          </p:cNvPr>
          <p:cNvSpPr txBox="1"/>
          <p:nvPr/>
        </p:nvSpPr>
        <p:spPr>
          <a:xfrm>
            <a:off x="5426652" y="797732"/>
            <a:ext cx="6501188" cy="5994462"/>
          </a:xfrm>
          <a:prstGeom prst="rect">
            <a:avLst/>
          </a:prstGeom>
          <a:noFill/>
        </p:spPr>
        <p:txBody>
          <a:bodyPr wrap="square" rtlCol="0">
            <a:spAutoFit/>
          </a:bodyPr>
          <a:lstStyle/>
          <a:p>
            <a:pPr>
              <a:spcAft>
                <a:spcPts val="600"/>
              </a:spcAft>
            </a:pPr>
            <a:r>
              <a:rPr lang="en-GB" b="1" dirty="0">
                <a:solidFill>
                  <a:srgbClr val="243774"/>
                </a:solidFill>
                <a:latin typeface="Arial" panose="020B0604020202020204" pitchFamily="34" charset="0"/>
                <a:cs typeface="Arial" panose="020B0604020202020204" pitchFamily="34" charset="0"/>
              </a:rPr>
              <a:t>Elective Services Escalation Points</a:t>
            </a:r>
          </a:p>
          <a:p>
            <a:pPr>
              <a:spcAft>
                <a:spcPts val="400"/>
              </a:spcAft>
            </a:pPr>
            <a:r>
              <a:rPr lang="en-US" altLang="en-US" sz="1150" dirty="0">
                <a:solidFill>
                  <a:srgbClr val="2E2E2D"/>
                </a:solidFill>
                <a:latin typeface="Arial" panose="020B0604020202020204" pitchFamily="34" charset="0"/>
                <a:cs typeface="Arial" panose="020B0604020202020204" pitchFamily="34" charset="0"/>
              </a:rPr>
              <a:t>Elective waiting times </a:t>
            </a:r>
            <a:r>
              <a:rPr lang="en-US" altLang="en-US" sz="1150" b="1" dirty="0">
                <a:solidFill>
                  <a:srgbClr val="2E2E2D"/>
                </a:solidFill>
                <a:latin typeface="Arial" panose="020B0604020202020204" pitchFamily="34" charset="0"/>
                <a:cs typeface="Arial" panose="020B0604020202020204" pitchFamily="34" charset="0"/>
              </a:rPr>
              <a:t>over 65 weeks reduced to 44 </a:t>
            </a:r>
            <a:r>
              <a:rPr lang="en-US" altLang="en-US" sz="1150" dirty="0">
                <a:solidFill>
                  <a:srgbClr val="2E2E2D"/>
                </a:solidFill>
                <a:latin typeface="Arial" panose="020B0604020202020204" pitchFamily="34" charset="0"/>
                <a:cs typeface="Arial" panose="020B0604020202020204" pitchFamily="34" charset="0"/>
              </a:rPr>
              <a:t>in September against a target of 0.  The </a:t>
            </a:r>
            <a:r>
              <a:rPr lang="en-US" altLang="en-US" sz="1150" b="1" dirty="0">
                <a:solidFill>
                  <a:srgbClr val="2E2E2D"/>
                </a:solidFill>
                <a:latin typeface="Arial" panose="020B0604020202020204" pitchFamily="34" charset="0"/>
                <a:cs typeface="Arial" panose="020B0604020202020204" pitchFamily="34" charset="0"/>
              </a:rPr>
              <a:t>ICB</a:t>
            </a:r>
            <a:r>
              <a:rPr lang="en-US" altLang="en-US" sz="1150" dirty="0">
                <a:solidFill>
                  <a:srgbClr val="2E2E2D"/>
                </a:solidFill>
                <a:latin typeface="Arial" panose="020B0604020202020204" pitchFamily="34" charset="0"/>
                <a:cs typeface="Arial" panose="020B0604020202020204" pitchFamily="34" charset="0"/>
              </a:rPr>
              <a:t> continues to </a:t>
            </a:r>
            <a:r>
              <a:rPr lang="en-US" altLang="en-US" sz="1150" b="1" dirty="0">
                <a:solidFill>
                  <a:srgbClr val="2E2E2D"/>
                </a:solidFill>
                <a:latin typeface="Arial" panose="020B0604020202020204" pitchFamily="34" charset="0"/>
                <a:cs typeface="Arial" panose="020B0604020202020204" pitchFamily="34" charset="0"/>
              </a:rPr>
              <a:t>benchmark well in NEY and is the best performing ICB in the region </a:t>
            </a:r>
            <a:r>
              <a:rPr lang="en-US" altLang="en-US" sz="1150" dirty="0">
                <a:solidFill>
                  <a:srgbClr val="2E2E2D"/>
                </a:solidFill>
                <a:latin typeface="Arial" panose="020B0604020202020204" pitchFamily="34" charset="0"/>
                <a:cs typeface="Arial" panose="020B0604020202020204" pitchFamily="34" charset="0"/>
              </a:rPr>
              <a:t>on elective long wait metrics.  Performance is outside expected control limits and demonstrates </a:t>
            </a:r>
            <a:r>
              <a:rPr lang="en-US" altLang="en-US" sz="1150" b="1" dirty="0">
                <a:solidFill>
                  <a:srgbClr val="2E2E2D"/>
                </a:solidFill>
                <a:latin typeface="Arial" panose="020B0604020202020204" pitchFamily="34" charset="0"/>
                <a:cs typeface="Arial" panose="020B0604020202020204" pitchFamily="34" charset="0"/>
              </a:rPr>
              <a:t>real cause variation of an improving nature</a:t>
            </a:r>
            <a:r>
              <a:rPr lang="en-US" altLang="en-US" sz="1150" dirty="0">
                <a:solidFill>
                  <a:srgbClr val="2E2E2D"/>
                </a:solidFill>
                <a:latin typeface="Arial" panose="020B0604020202020204" pitchFamily="34" charset="0"/>
                <a:cs typeface="Arial" panose="020B0604020202020204" pitchFamily="34" charset="0"/>
              </a:rPr>
              <a:t>. </a:t>
            </a:r>
            <a:r>
              <a:rPr lang="en-GB" sz="115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All providers have demonstrated significant progress, </a:t>
            </a:r>
            <a:r>
              <a:rPr lang="en-GB" sz="1150" dirty="0">
                <a:solidFill>
                  <a:srgbClr val="000000"/>
                </a:solidFill>
                <a:effectLst/>
                <a:latin typeface="Arial" panose="020B0604020202020204" pitchFamily="34" charset="0"/>
                <a:ea typeface="Calibri" panose="020F0502020204030204" pitchFamily="34" charset="0"/>
                <a:cs typeface="Arial" panose="020B0604020202020204" pitchFamily="34" charset="0"/>
              </a:rPr>
              <a:t>Y&amp;SFT in particular, though they still have the majority of breaches (18 of the 44). </a:t>
            </a:r>
          </a:p>
          <a:p>
            <a:pPr>
              <a:spcAft>
                <a:spcPts val="400"/>
              </a:spcAft>
            </a:pPr>
            <a:r>
              <a:rPr lang="en-GB" sz="1150" dirty="0">
                <a:effectLst/>
                <a:latin typeface="Arial" panose="020B0604020202020204" pitchFamily="34" charset="0"/>
                <a:ea typeface="Calibri" panose="020F0502020204030204" pitchFamily="34" charset="0"/>
                <a:cs typeface="Arial" panose="020B0604020202020204" pitchFamily="34" charset="0"/>
              </a:rPr>
              <a:t>The latest unvalidated data is forecasting the October position to remain at 44 with risks in Neurology, Plastic Surgery and ENT. The accompanying performance target is total waiting list size which has shown a small reduction for the third consecutive month.</a:t>
            </a:r>
          </a:p>
          <a:p>
            <a:pPr>
              <a:spcAft>
                <a:spcPts val="400"/>
              </a:spcAft>
            </a:pPr>
            <a:r>
              <a:rPr lang="en-US" altLang="en-US" sz="1150" b="1" dirty="0">
                <a:latin typeface="Arial" panose="020B0604020202020204" pitchFamily="34" charset="0"/>
                <a:cs typeface="Arial" panose="020B0604020202020204" pitchFamily="34" charset="0"/>
              </a:rPr>
              <a:t>Key Actions</a:t>
            </a:r>
          </a:p>
          <a:p>
            <a:pPr lvl="0">
              <a:lnSpc>
                <a:spcPct val="115000"/>
              </a:lnSpc>
              <a:spcAft>
                <a:spcPts val="400"/>
              </a:spcAft>
            </a:pPr>
            <a:r>
              <a:rPr lang="en-GB" sz="1150" b="1" dirty="0">
                <a:latin typeface="Arial" panose="020B0604020202020204" pitchFamily="34" charset="0"/>
                <a:ea typeface="Times New Roman" panose="02020603050405020304" pitchFamily="18" charset="0"/>
              </a:rPr>
              <a:t>ENT – </a:t>
            </a:r>
            <a:r>
              <a:rPr lang="en-GB" sz="1150" dirty="0">
                <a:latin typeface="Arial" panose="020B0604020202020204" pitchFamily="34" charset="0"/>
                <a:ea typeface="Times New Roman" panose="02020603050405020304" pitchFamily="18" charset="0"/>
              </a:rPr>
              <a:t>Audits completed to understand the reason for patients staying overnight when listed for a </a:t>
            </a:r>
            <a:r>
              <a:rPr lang="en-GB" sz="1150" dirty="0" err="1">
                <a:latin typeface="Arial" panose="020B0604020202020204" pitchFamily="34" charset="0"/>
                <a:ea typeface="Times New Roman" panose="02020603050405020304" pitchFamily="18" charset="0"/>
              </a:rPr>
              <a:t>daycase</a:t>
            </a:r>
            <a:r>
              <a:rPr lang="en-GB" sz="1150" dirty="0">
                <a:latin typeface="Arial" panose="020B0604020202020204" pitchFamily="34" charset="0"/>
                <a:ea typeface="Times New Roman" panose="02020603050405020304" pitchFamily="18" charset="0"/>
              </a:rPr>
              <a:t> procedure, actions to address the outcome being taken via the network and weekly tactical operations group.</a:t>
            </a:r>
          </a:p>
          <a:p>
            <a:pPr lvl="0">
              <a:lnSpc>
                <a:spcPct val="115000"/>
              </a:lnSpc>
              <a:spcAft>
                <a:spcPts val="400"/>
              </a:spcAft>
            </a:pPr>
            <a:r>
              <a:rPr lang="en-GB" sz="1150" b="1" dirty="0">
                <a:effectLst/>
                <a:latin typeface="Arial" panose="020B0604020202020204" pitchFamily="34" charset="0"/>
                <a:ea typeface="Times New Roman" panose="02020603050405020304" pitchFamily="18" charset="0"/>
              </a:rPr>
              <a:t>Peri-op clinical network </a:t>
            </a:r>
            <a:r>
              <a:rPr lang="en-GB" sz="1150" dirty="0">
                <a:latin typeface="Arial" panose="020B0604020202020204" pitchFamily="34" charset="0"/>
                <a:ea typeface="Times New Roman" panose="02020603050405020304" pitchFamily="18" charset="0"/>
              </a:rPr>
              <a:t>– Standardised risk stratification for Orthopaedics and Urology between Bridlington and Goole surgical hubs. </a:t>
            </a:r>
          </a:p>
          <a:p>
            <a:pPr lvl="0">
              <a:lnSpc>
                <a:spcPct val="115000"/>
              </a:lnSpc>
              <a:spcAft>
                <a:spcPts val="400"/>
              </a:spcAft>
            </a:pPr>
            <a:r>
              <a:rPr lang="en-GB" sz="1150" b="1" dirty="0">
                <a:latin typeface="Arial" panose="020B0604020202020204" pitchFamily="34" charset="0"/>
                <a:ea typeface="Calibri" panose="020F0502020204030204" pitchFamily="34" charset="0"/>
              </a:rPr>
              <a:t>Eyecare – </a:t>
            </a:r>
            <a:r>
              <a:rPr lang="en-GB" sz="1150" dirty="0" err="1">
                <a:latin typeface="Arial" panose="020B0604020202020204" pitchFamily="34" charset="0"/>
                <a:ea typeface="Calibri" panose="020F0502020204030204" pitchFamily="34" charset="0"/>
              </a:rPr>
              <a:t>SPoA</a:t>
            </a:r>
            <a:r>
              <a:rPr lang="en-GB" sz="1150" dirty="0">
                <a:latin typeface="Arial" panose="020B0604020202020204" pitchFamily="34" charset="0"/>
                <a:ea typeface="Calibri" panose="020F0502020204030204" pitchFamily="34" charset="0"/>
              </a:rPr>
              <a:t> business case to be presented to December elective Board.  Business case for implementation of stable Glaucoma monitoring in primary care currently being finalised.</a:t>
            </a:r>
          </a:p>
          <a:p>
            <a:pPr lvl="0">
              <a:lnSpc>
                <a:spcPct val="115000"/>
              </a:lnSpc>
              <a:spcAft>
                <a:spcPts val="400"/>
              </a:spcAft>
            </a:pPr>
            <a:r>
              <a:rPr lang="en-GB" sz="1150" b="1" dirty="0">
                <a:latin typeface="Arial" panose="020B0604020202020204" pitchFamily="34" charset="0"/>
                <a:ea typeface="Calibri" panose="020F0502020204030204" pitchFamily="34" charset="0"/>
              </a:rPr>
              <a:t>Gynaecology</a:t>
            </a:r>
            <a:r>
              <a:rPr lang="en-GB" sz="1150" dirty="0">
                <a:latin typeface="Arial" panose="020B0604020202020204" pitchFamily="34" charset="0"/>
                <a:ea typeface="Calibri" panose="020F0502020204030204" pitchFamily="34" charset="0"/>
              </a:rPr>
              <a:t> – Day case hysterectomy SOP signed off by network.  </a:t>
            </a:r>
          </a:p>
          <a:p>
            <a:pPr lvl="0">
              <a:lnSpc>
                <a:spcPct val="115000"/>
              </a:lnSpc>
              <a:spcAft>
                <a:spcPts val="400"/>
              </a:spcAft>
            </a:pPr>
            <a:r>
              <a:rPr lang="en-GB" sz="1150" b="1" dirty="0">
                <a:latin typeface="Arial" panose="020B0604020202020204" pitchFamily="34" charset="0"/>
                <a:ea typeface="Calibri" panose="020F0502020204030204" pitchFamily="34" charset="0"/>
              </a:rPr>
              <a:t>Orthopaedics</a:t>
            </a:r>
            <a:r>
              <a:rPr lang="en-GB" sz="1150" dirty="0">
                <a:latin typeface="Arial" panose="020B0604020202020204" pitchFamily="34" charset="0"/>
                <a:ea typeface="Calibri" panose="020F0502020204030204" pitchFamily="34" charset="0"/>
              </a:rPr>
              <a:t> – IRIS working with providers to support implementation of post op arthroscopy video.  Agreement to use same implants for hips and knees  across 3 Trusts from 2027 when current contracts expire. </a:t>
            </a:r>
          </a:p>
          <a:p>
            <a:pPr lvl="0">
              <a:lnSpc>
                <a:spcPct val="115000"/>
              </a:lnSpc>
              <a:spcAft>
                <a:spcPts val="400"/>
              </a:spcAft>
            </a:pPr>
            <a:r>
              <a:rPr lang="en-GB" sz="1150" b="1" dirty="0">
                <a:latin typeface="Arial" panose="020B0604020202020204" pitchFamily="34" charset="0"/>
                <a:ea typeface="Calibri" panose="020F0502020204030204" pitchFamily="34" charset="0"/>
              </a:rPr>
              <a:t>Urology – </a:t>
            </a:r>
            <a:r>
              <a:rPr lang="en-GB" sz="1150" dirty="0">
                <a:latin typeface="Arial" panose="020B0604020202020204" pitchFamily="34" charset="0"/>
                <a:ea typeface="Calibri" panose="020F0502020204030204" pitchFamily="34" charset="0"/>
              </a:rPr>
              <a:t>Network agreed to standardise Ureteroscopy and TURBT pathways in line with GIRFT guidelines.  Commitment to ensure Ureteroscopies and TURBT procedures are listed by default as day case procedures.</a:t>
            </a:r>
          </a:p>
          <a:p>
            <a:pPr lvl="0">
              <a:lnSpc>
                <a:spcPct val="115000"/>
              </a:lnSpc>
              <a:spcAft>
                <a:spcPts val="400"/>
              </a:spcAft>
            </a:pPr>
            <a:r>
              <a:rPr lang="en-GB" sz="1150" b="1" dirty="0">
                <a:latin typeface="Arial" panose="020B0604020202020204" pitchFamily="34" charset="0"/>
                <a:ea typeface="Calibri" panose="020F0502020204030204" pitchFamily="34" charset="0"/>
              </a:rPr>
              <a:t>Outpatients</a:t>
            </a:r>
            <a:r>
              <a:rPr lang="en-GB" sz="1150" dirty="0">
                <a:latin typeface="Arial" panose="020B0604020202020204" pitchFamily="34" charset="0"/>
                <a:ea typeface="Calibri" panose="020F0502020204030204" pitchFamily="34" charset="0"/>
              </a:rPr>
              <a:t> – Pep bid submitted to extend PKB for another 12 months, unfortunately this was not successful, therefore Trusts are extending independently.  </a:t>
            </a:r>
          </a:p>
          <a:p>
            <a:pPr lvl="0">
              <a:lnSpc>
                <a:spcPct val="115000"/>
              </a:lnSpc>
              <a:spcAft>
                <a:spcPts val="400"/>
              </a:spcAft>
            </a:pPr>
            <a:r>
              <a:rPr lang="en-GB" sz="1150" b="1" dirty="0">
                <a:latin typeface="Arial" panose="020B0604020202020204" pitchFamily="34" charset="0"/>
                <a:ea typeface="Calibri" panose="020F0502020204030204" pitchFamily="34" charset="0"/>
              </a:rPr>
              <a:t>Theatres – F</a:t>
            </a:r>
            <a:r>
              <a:rPr lang="en-GB" sz="1150" dirty="0">
                <a:latin typeface="Arial" panose="020B0604020202020204" pitchFamily="34" charset="0"/>
                <a:ea typeface="Calibri" panose="020F0502020204030204" pitchFamily="34" charset="0"/>
              </a:rPr>
              <a:t>ocussing on late starts, early finishes, golden patient and OTD cancellations</a:t>
            </a:r>
          </a:p>
        </p:txBody>
      </p:sp>
      <p:sp>
        <p:nvSpPr>
          <p:cNvPr id="3" name="TextBox 2">
            <a:extLst>
              <a:ext uri="{FF2B5EF4-FFF2-40B4-BE49-F238E27FC236}">
                <a16:creationId xmlns:a16="http://schemas.microsoft.com/office/drawing/2014/main" id="{9F2EF3CC-A572-1B31-478C-A1395D9E5CA0}"/>
              </a:ext>
            </a:extLst>
          </p:cNvPr>
          <p:cNvSpPr txBox="1"/>
          <p:nvPr/>
        </p:nvSpPr>
        <p:spPr>
          <a:xfrm>
            <a:off x="106498" y="5041721"/>
            <a:ext cx="5339121" cy="1744067"/>
          </a:xfrm>
          <a:prstGeom prst="rect">
            <a:avLst/>
          </a:prstGeom>
          <a:noFill/>
          <a:ln w="19050">
            <a:noFill/>
          </a:ln>
        </p:spPr>
        <p:txBody>
          <a:bodyPr wrap="square" rtlCol="0">
            <a:spAutoFit/>
          </a:bodyPr>
          <a:lstStyle/>
          <a:p>
            <a:pPr>
              <a:spcAft>
                <a:spcPts val="400"/>
              </a:spcAft>
            </a:pPr>
            <a:r>
              <a:rPr lang="en-GB" sz="1200" b="1">
                <a:solidFill>
                  <a:srgbClr val="243774"/>
                </a:solidFill>
                <a:latin typeface="Trebuchet MS" panose="020B0603020202020204" pitchFamily="34" charset="0"/>
              </a:rPr>
              <a:t>How does indicator link to long term priorities:</a:t>
            </a:r>
          </a:p>
          <a:p>
            <a:pPr>
              <a:spcAft>
                <a:spcPts val="400"/>
              </a:spcAft>
            </a:pPr>
            <a:r>
              <a:rPr lang="en-GB" sz="1150">
                <a:solidFill>
                  <a:srgbClr val="243774"/>
                </a:solidFill>
                <a:latin typeface="Arial" panose="020B0604020202020204" pitchFamily="34" charset="0"/>
                <a:cs typeface="Arial" panose="020B0604020202020204" pitchFamily="34" charset="0"/>
              </a:rPr>
              <a:t>Access to planned care elective services supports primary care and urgent care as delays can lead to patients seeking alternative routes to treatment or return to primary care to raise concerns.  If not managed for risk, delays to elective care can also affect patient outcomes and certainly affect patient experience, if the condition is one that worsens over time.  There are also social impacts to delays that may affect patient’s ability to work.  Access to elective services affects all of the ICB strategic ambitions and long term aims. The ICB has made significant investment in elective care through ERF and £80m on IS capacity.</a:t>
            </a:r>
          </a:p>
        </p:txBody>
      </p:sp>
      <p:sp>
        <p:nvSpPr>
          <p:cNvPr id="5" name="TextBox 4">
            <a:extLst>
              <a:ext uri="{FF2B5EF4-FFF2-40B4-BE49-F238E27FC236}">
                <a16:creationId xmlns:a16="http://schemas.microsoft.com/office/drawing/2014/main" id="{307E4B72-846A-9750-C486-D38EB23BC411}"/>
              </a:ext>
            </a:extLst>
          </p:cNvPr>
          <p:cNvSpPr txBox="1"/>
          <p:nvPr/>
        </p:nvSpPr>
        <p:spPr>
          <a:xfrm>
            <a:off x="9922966" y="190950"/>
            <a:ext cx="1531188" cy="523220"/>
          </a:xfrm>
          <a:prstGeom prst="rect">
            <a:avLst/>
          </a:prstGeom>
          <a:noFill/>
        </p:spPr>
        <p:txBody>
          <a:bodyPr wrap="none" rtlCol="0">
            <a:spAutoFit/>
          </a:bodyPr>
          <a:lstStyle/>
          <a:p>
            <a:r>
              <a:rPr lang="en-GB" sz="2800" b="1" dirty="0">
                <a:solidFill>
                  <a:srgbClr val="243774"/>
                </a:solidFill>
                <a:latin typeface="Trebuchet MS" panose="020B0603020202020204" pitchFamily="34" charset="0"/>
              </a:rPr>
              <a:t>Elective</a:t>
            </a:r>
          </a:p>
        </p:txBody>
      </p:sp>
      <p:grpSp>
        <p:nvGrpSpPr>
          <p:cNvPr id="6" name="Group 5">
            <a:extLst>
              <a:ext uri="{FF2B5EF4-FFF2-40B4-BE49-F238E27FC236}">
                <a16:creationId xmlns:a16="http://schemas.microsoft.com/office/drawing/2014/main" id="{37CE852C-9CF4-85FE-D3AE-829D3336AE5B}"/>
              </a:ext>
            </a:extLst>
          </p:cNvPr>
          <p:cNvGrpSpPr/>
          <p:nvPr/>
        </p:nvGrpSpPr>
        <p:grpSpPr>
          <a:xfrm>
            <a:off x="11429796" y="82194"/>
            <a:ext cx="678356" cy="673761"/>
            <a:chOff x="1869540" y="4178307"/>
            <a:chExt cx="678358" cy="673761"/>
          </a:xfrm>
        </p:grpSpPr>
        <p:sp>
          <p:nvSpPr>
            <p:cNvPr id="7" name="Flowchart: Connector 6">
              <a:extLst>
                <a:ext uri="{FF2B5EF4-FFF2-40B4-BE49-F238E27FC236}">
                  <a16:creationId xmlns:a16="http://schemas.microsoft.com/office/drawing/2014/main" id="{8198E0EA-0E78-DE71-3B3C-31785873EBC4}"/>
                </a:ext>
              </a:extLst>
            </p:cNvPr>
            <p:cNvSpPr/>
            <p:nvPr/>
          </p:nvSpPr>
          <p:spPr>
            <a:xfrm>
              <a:off x="1869540" y="4178307"/>
              <a:ext cx="678358" cy="673761"/>
            </a:xfrm>
            <a:prstGeom prst="flowChartConnector">
              <a:avLst/>
            </a:prstGeom>
            <a:solidFill>
              <a:srgbClr val="EDECED"/>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ack background with a black square&#10;&#10;Description automatically generated with medium confidence">
              <a:extLst>
                <a:ext uri="{FF2B5EF4-FFF2-40B4-BE49-F238E27FC236}">
                  <a16:creationId xmlns:a16="http://schemas.microsoft.com/office/drawing/2014/main" id="{41392940-771A-9359-AA22-B230BDC185C1}"/>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1953040" y="4259512"/>
              <a:ext cx="511356" cy="511356"/>
            </a:xfrm>
            <a:prstGeom prst="rect">
              <a:avLst/>
            </a:prstGeom>
          </p:spPr>
        </p:pic>
      </p:grpSp>
      <p:pic>
        <p:nvPicPr>
          <p:cNvPr id="9" name="Picture 8">
            <a:extLst>
              <a:ext uri="{FF2B5EF4-FFF2-40B4-BE49-F238E27FC236}">
                <a16:creationId xmlns:a16="http://schemas.microsoft.com/office/drawing/2014/main" id="{67F27BAA-54F4-680C-2D7E-C7C2DCB4E694}"/>
              </a:ext>
            </a:extLst>
          </p:cNvPr>
          <p:cNvPicPr>
            <a:picLocks noChangeAspect="1"/>
          </p:cNvPicPr>
          <p:nvPr/>
        </p:nvPicPr>
        <p:blipFill>
          <a:blip r:embed="rId5"/>
          <a:stretch>
            <a:fillRect/>
          </a:stretch>
        </p:blipFill>
        <p:spPr>
          <a:xfrm>
            <a:off x="264160" y="1178126"/>
            <a:ext cx="4460240" cy="3876865"/>
          </a:xfrm>
          <a:prstGeom prst="rect">
            <a:avLst/>
          </a:prstGeom>
        </p:spPr>
      </p:pic>
    </p:spTree>
    <p:extLst>
      <p:ext uri="{BB962C8B-B14F-4D97-AF65-F5344CB8AC3E}">
        <p14:creationId xmlns:p14="http://schemas.microsoft.com/office/powerpoint/2010/main" val="1601196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D7E539-3BA9-D8A9-714C-792E5B1F44A3}"/>
              </a:ext>
            </a:extLst>
          </p:cNvPr>
          <p:cNvPicPr>
            <a:picLocks noChangeAspect="1"/>
          </p:cNvPicPr>
          <p:nvPr/>
        </p:nvPicPr>
        <p:blipFill>
          <a:blip r:embed="rId3"/>
          <a:stretch>
            <a:fillRect/>
          </a:stretch>
        </p:blipFill>
        <p:spPr>
          <a:xfrm>
            <a:off x="1" y="-1809"/>
            <a:ext cx="3204516" cy="578654"/>
          </a:xfrm>
          <a:prstGeom prst="rect">
            <a:avLst/>
          </a:prstGeom>
        </p:spPr>
      </p:pic>
      <p:sp>
        <p:nvSpPr>
          <p:cNvPr id="2" name="TextBox 1">
            <a:extLst>
              <a:ext uri="{FF2B5EF4-FFF2-40B4-BE49-F238E27FC236}">
                <a16:creationId xmlns:a16="http://schemas.microsoft.com/office/drawing/2014/main" id="{59F086C6-A6B0-AE41-88B8-CE2D838ED1F3}"/>
              </a:ext>
            </a:extLst>
          </p:cNvPr>
          <p:cNvSpPr txBox="1"/>
          <p:nvPr/>
        </p:nvSpPr>
        <p:spPr>
          <a:xfrm>
            <a:off x="-90417" y="599247"/>
            <a:ext cx="5151944" cy="461665"/>
          </a:xfrm>
          <a:prstGeom prst="rect">
            <a:avLst/>
          </a:prstGeom>
          <a:noFill/>
        </p:spPr>
        <p:txBody>
          <a:bodyPr wrap="square" rtlCol="0">
            <a:spAutoFit/>
          </a:bodyPr>
          <a:lstStyle/>
          <a:p>
            <a:pPr algn="ctr"/>
            <a:r>
              <a:rPr lang="en-GB" sz="2400" b="1" dirty="0"/>
              <a:t>Key Indicator: Waiting time for tests</a:t>
            </a:r>
          </a:p>
        </p:txBody>
      </p:sp>
      <p:sp>
        <p:nvSpPr>
          <p:cNvPr id="12" name="Rectangle 11">
            <a:extLst>
              <a:ext uri="{FF2B5EF4-FFF2-40B4-BE49-F238E27FC236}">
                <a16:creationId xmlns:a16="http://schemas.microsoft.com/office/drawing/2014/main" id="{12261ADA-D4D2-AF61-3652-90301B5A4A0D}"/>
              </a:ext>
            </a:extLst>
          </p:cNvPr>
          <p:cNvSpPr/>
          <p:nvPr/>
        </p:nvSpPr>
        <p:spPr>
          <a:xfrm>
            <a:off x="4851582" y="750207"/>
            <a:ext cx="7162800" cy="6057728"/>
          </a:xfrm>
          <a:prstGeom prst="rect">
            <a:avLst/>
          </a:prstGeom>
          <a:solidFill>
            <a:srgbClr val="CECAD8"/>
          </a:solidFill>
          <a:ln>
            <a:solidFill>
              <a:srgbClr val="DEEB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05D094BA-C436-45E9-DED0-C4F643EB8255}"/>
              </a:ext>
            </a:extLst>
          </p:cNvPr>
          <p:cNvSpPr txBox="1"/>
          <p:nvPr/>
        </p:nvSpPr>
        <p:spPr>
          <a:xfrm>
            <a:off x="9368964" y="112718"/>
            <a:ext cx="2050561" cy="523220"/>
          </a:xfrm>
          <a:prstGeom prst="rect">
            <a:avLst/>
          </a:prstGeom>
          <a:noFill/>
        </p:spPr>
        <p:txBody>
          <a:bodyPr wrap="none" rtlCol="0">
            <a:spAutoFit/>
          </a:bodyPr>
          <a:lstStyle/>
          <a:p>
            <a:r>
              <a:rPr lang="en-GB" sz="2800" b="1" dirty="0">
                <a:solidFill>
                  <a:srgbClr val="243774"/>
                </a:solidFill>
                <a:latin typeface="Trebuchet MS" panose="020B0603020202020204" pitchFamily="34" charset="0"/>
              </a:rPr>
              <a:t>Diagnostics</a:t>
            </a:r>
          </a:p>
        </p:txBody>
      </p:sp>
      <p:grpSp>
        <p:nvGrpSpPr>
          <p:cNvPr id="16" name="Group 15">
            <a:extLst>
              <a:ext uri="{FF2B5EF4-FFF2-40B4-BE49-F238E27FC236}">
                <a16:creationId xmlns:a16="http://schemas.microsoft.com/office/drawing/2014/main" id="{62CEFFF3-E11B-85B6-1999-F62B95C626FE}"/>
              </a:ext>
            </a:extLst>
          </p:cNvPr>
          <p:cNvGrpSpPr/>
          <p:nvPr/>
        </p:nvGrpSpPr>
        <p:grpSpPr>
          <a:xfrm>
            <a:off x="11419525" y="24411"/>
            <a:ext cx="678357" cy="652504"/>
            <a:chOff x="5211621" y="643511"/>
            <a:chExt cx="678358" cy="673761"/>
          </a:xfrm>
        </p:grpSpPr>
        <p:sp>
          <p:nvSpPr>
            <p:cNvPr id="17" name="Flowchart: Connector 16">
              <a:extLst>
                <a:ext uri="{FF2B5EF4-FFF2-40B4-BE49-F238E27FC236}">
                  <a16:creationId xmlns:a16="http://schemas.microsoft.com/office/drawing/2014/main" id="{25C2A005-8D7E-D335-F18F-B04E58064123}"/>
                </a:ext>
              </a:extLst>
            </p:cNvPr>
            <p:cNvSpPr/>
            <p:nvPr/>
          </p:nvSpPr>
          <p:spPr>
            <a:xfrm>
              <a:off x="5211621" y="643511"/>
              <a:ext cx="678358" cy="673761"/>
            </a:xfrm>
            <a:prstGeom prst="flowChartConnector">
              <a:avLst/>
            </a:prstGeom>
            <a:solidFill>
              <a:srgbClr val="CECAD8"/>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A black background with a black square&#10;&#10;Description automatically generated with medium confidence">
              <a:extLst>
                <a:ext uri="{FF2B5EF4-FFF2-40B4-BE49-F238E27FC236}">
                  <a16:creationId xmlns:a16="http://schemas.microsoft.com/office/drawing/2014/main" id="{C48C966E-9A8F-8D5A-E71D-60D64360B02B}"/>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5295123" y="725718"/>
              <a:ext cx="511356" cy="511356"/>
            </a:xfrm>
            <a:prstGeom prst="rect">
              <a:avLst/>
            </a:prstGeom>
          </p:spPr>
        </p:pic>
      </p:grpSp>
      <p:sp>
        <p:nvSpPr>
          <p:cNvPr id="3" name="TextBox 2">
            <a:extLst>
              <a:ext uri="{FF2B5EF4-FFF2-40B4-BE49-F238E27FC236}">
                <a16:creationId xmlns:a16="http://schemas.microsoft.com/office/drawing/2014/main" id="{9F2EF3CC-A572-1B31-478C-A1395D9E5CA0}"/>
              </a:ext>
            </a:extLst>
          </p:cNvPr>
          <p:cNvSpPr txBox="1"/>
          <p:nvPr/>
        </p:nvSpPr>
        <p:spPr>
          <a:xfrm>
            <a:off x="68327" y="4911308"/>
            <a:ext cx="4503673" cy="1556836"/>
          </a:xfrm>
          <a:prstGeom prst="rect">
            <a:avLst/>
          </a:prstGeom>
          <a:noFill/>
          <a:ln w="19050">
            <a:noFill/>
          </a:ln>
        </p:spPr>
        <p:txBody>
          <a:bodyPr wrap="square" rtlCol="0">
            <a:spAutoFit/>
          </a:bodyPr>
          <a:lstStyle/>
          <a:p>
            <a:pPr>
              <a:spcAft>
                <a:spcPts val="400"/>
              </a:spcAft>
            </a:pPr>
            <a:r>
              <a:rPr lang="en-GB" sz="1150" b="1" dirty="0">
                <a:solidFill>
                  <a:srgbClr val="243774"/>
                </a:solidFill>
                <a:latin typeface="Arial" panose="020B0604020202020204" pitchFamily="34" charset="0"/>
                <a:cs typeface="Arial" panose="020B0604020202020204" pitchFamily="34" charset="0"/>
              </a:rPr>
              <a:t>How does indicator link to long term priorities:</a:t>
            </a:r>
          </a:p>
          <a:p>
            <a:pPr>
              <a:spcAft>
                <a:spcPts val="400"/>
              </a:spcAft>
            </a:pPr>
            <a:r>
              <a:rPr lang="en-GB" sz="1100" dirty="0">
                <a:solidFill>
                  <a:srgbClr val="243774"/>
                </a:solidFill>
                <a:latin typeface="Arial" panose="020B0604020202020204" pitchFamily="34" charset="0"/>
                <a:cs typeface="Arial" panose="020B0604020202020204" pitchFamily="34" charset="0"/>
              </a:rPr>
              <a:t>Quick access to diagnostic services supports primary care, urgent care, elective care and cancer service delivery targets.  Early supported diagnosis therefore supports all of the ICB strategic ambitions.</a:t>
            </a:r>
          </a:p>
          <a:p>
            <a:r>
              <a:rPr lang="en-GB" sz="1100" dirty="0">
                <a:solidFill>
                  <a:srgbClr val="243774"/>
                </a:solidFill>
                <a:latin typeface="Arial" panose="020B0604020202020204" pitchFamily="34" charset="0"/>
                <a:cs typeface="Arial" panose="020B0604020202020204" pitchFamily="34" charset="0"/>
              </a:rPr>
              <a:t>longer waits for diagnosis can affect cancer outcomes, as well as added delay to planned care pathways.  Patient experience of care can be affected by delays to diagnosis.</a:t>
            </a:r>
          </a:p>
        </p:txBody>
      </p:sp>
      <p:pic>
        <p:nvPicPr>
          <p:cNvPr id="7" name="Picture 6">
            <a:extLst>
              <a:ext uri="{FF2B5EF4-FFF2-40B4-BE49-F238E27FC236}">
                <a16:creationId xmlns:a16="http://schemas.microsoft.com/office/drawing/2014/main" id="{B50957F1-C2F0-A36F-57B7-A358E2F4BF16}"/>
              </a:ext>
            </a:extLst>
          </p:cNvPr>
          <p:cNvPicPr>
            <a:picLocks noChangeAspect="1"/>
          </p:cNvPicPr>
          <p:nvPr/>
        </p:nvPicPr>
        <p:blipFill>
          <a:blip r:embed="rId5"/>
          <a:stretch>
            <a:fillRect/>
          </a:stretch>
        </p:blipFill>
        <p:spPr>
          <a:xfrm>
            <a:off x="177618" y="1060912"/>
            <a:ext cx="4394382" cy="3798780"/>
          </a:xfrm>
          <a:prstGeom prst="rect">
            <a:avLst/>
          </a:prstGeom>
        </p:spPr>
      </p:pic>
      <p:sp>
        <p:nvSpPr>
          <p:cNvPr id="5" name="TextBox 4">
            <a:extLst>
              <a:ext uri="{FF2B5EF4-FFF2-40B4-BE49-F238E27FC236}">
                <a16:creationId xmlns:a16="http://schemas.microsoft.com/office/drawing/2014/main" id="{C85561FF-FDFA-CBE8-47C9-5A33DE5C5044}"/>
              </a:ext>
            </a:extLst>
          </p:cNvPr>
          <p:cNvSpPr txBox="1"/>
          <p:nvPr/>
        </p:nvSpPr>
        <p:spPr>
          <a:xfrm>
            <a:off x="4786928" y="638703"/>
            <a:ext cx="7218218" cy="6347892"/>
          </a:xfrm>
          <a:prstGeom prst="rect">
            <a:avLst/>
          </a:prstGeom>
          <a:noFill/>
        </p:spPr>
        <p:txBody>
          <a:bodyPr wrap="square" rtlCol="0">
            <a:spAutoFit/>
          </a:bodyPr>
          <a:lstStyle/>
          <a:p>
            <a:pPr>
              <a:spcAft>
                <a:spcPts val="600"/>
              </a:spcAft>
            </a:pPr>
            <a:r>
              <a:rPr lang="en-GB" b="1" dirty="0">
                <a:solidFill>
                  <a:srgbClr val="243774"/>
                </a:solidFill>
                <a:latin typeface="Arial" panose="020B0604020202020204" pitchFamily="34" charset="0"/>
                <a:cs typeface="Arial" panose="020B0604020202020204" pitchFamily="34" charset="0"/>
              </a:rPr>
              <a:t>Diagnostics Services Escalation Points</a:t>
            </a:r>
            <a:endParaRPr lang="en-GB" dirty="0">
              <a:solidFill>
                <a:srgbClr val="243774"/>
              </a:solidFill>
              <a:latin typeface="Arial" panose="020B0604020202020204" pitchFamily="34" charset="0"/>
              <a:cs typeface="Arial" panose="020B0604020202020204" pitchFamily="34" charset="0"/>
            </a:endParaRPr>
          </a:p>
          <a:p>
            <a:pPr eaLnBrk="1" hangingPunct="1">
              <a:spcAft>
                <a:spcPts val="600"/>
              </a:spcAft>
            </a:pPr>
            <a:r>
              <a:rPr lang="en-US" altLang="en-US" sz="1050" dirty="0">
                <a:solidFill>
                  <a:srgbClr val="2E2E2D"/>
                </a:solidFill>
                <a:latin typeface="Arial" panose="020B0604020202020204" pitchFamily="34" charset="0"/>
                <a:cs typeface="Arial" panose="020B0604020202020204" pitchFamily="34" charset="0"/>
              </a:rPr>
              <a:t>Diagnostic </a:t>
            </a:r>
            <a:r>
              <a:rPr lang="en-US" altLang="en-US" sz="1050" b="1" dirty="0">
                <a:solidFill>
                  <a:srgbClr val="2E2E2D"/>
                </a:solidFill>
                <a:latin typeface="Arial" panose="020B0604020202020204" pitchFamily="34" charset="0"/>
                <a:cs typeface="Arial" panose="020B0604020202020204" pitchFamily="34" charset="0"/>
              </a:rPr>
              <a:t>6 week performance was 21.9% </a:t>
            </a:r>
            <a:r>
              <a:rPr lang="en-US" altLang="en-US" sz="1050" dirty="0">
                <a:solidFill>
                  <a:srgbClr val="2E2E2D"/>
                </a:solidFill>
                <a:latin typeface="Arial" panose="020B0604020202020204" pitchFamily="34" charset="0"/>
                <a:cs typeface="Arial" panose="020B0604020202020204" pitchFamily="34" charset="0"/>
              </a:rPr>
              <a:t>in September against a plan of 20.7%; statistically performance is demonstrating special cause variation of an </a:t>
            </a:r>
            <a:r>
              <a:rPr lang="en-US" altLang="en-US" sz="1050" b="1" dirty="0">
                <a:solidFill>
                  <a:srgbClr val="2E2E2D"/>
                </a:solidFill>
                <a:latin typeface="Arial" panose="020B0604020202020204" pitchFamily="34" charset="0"/>
                <a:cs typeface="Arial" panose="020B0604020202020204" pitchFamily="34" charset="0"/>
              </a:rPr>
              <a:t>improving nature, and September saw improvement from August. </a:t>
            </a:r>
            <a:endParaRPr lang="en-US" altLang="en-US" sz="1050" dirty="0">
              <a:solidFill>
                <a:srgbClr val="2E2E2D"/>
              </a:solidFill>
              <a:latin typeface="Arial" panose="020B0604020202020204" pitchFamily="34" charset="0"/>
              <a:cs typeface="Arial" panose="020B0604020202020204" pitchFamily="34" charset="0"/>
            </a:endParaRPr>
          </a:p>
          <a:p>
            <a:pPr eaLnBrk="1" hangingPunct="1">
              <a:spcAft>
                <a:spcPts val="600"/>
              </a:spcAft>
            </a:pPr>
            <a:r>
              <a:rPr lang="en-US" sz="1050" dirty="0">
                <a:solidFill>
                  <a:srgbClr val="2E2E2D"/>
                </a:solidFill>
                <a:effectLst/>
                <a:latin typeface="Arial" panose="020B0604020202020204" pitchFamily="34" charset="0"/>
                <a:ea typeface="Times New Roman" panose="02020603050405020304" pitchFamily="18" charset="0"/>
                <a:cs typeface="Arial" panose="020B0604020202020204" pitchFamily="34" charset="0"/>
              </a:rPr>
              <a:t>At September 2024 there were 9,043 patients waiting over 6 weeks for diagnostic tests in total, but the </a:t>
            </a:r>
            <a:r>
              <a:rPr lang="en-US" sz="1050" b="1" dirty="0">
                <a:solidFill>
                  <a:srgbClr val="2E2E2D"/>
                </a:solidFill>
                <a:effectLst/>
                <a:latin typeface="Arial" panose="020B0604020202020204" pitchFamily="34" charset="0"/>
                <a:ea typeface="Times New Roman" panose="02020603050405020304" pitchFamily="18" charset="0"/>
                <a:cs typeface="Arial" panose="020B0604020202020204" pitchFamily="34" charset="0"/>
              </a:rPr>
              <a:t>NHSE plan was based on 9 key tests</a:t>
            </a:r>
            <a:r>
              <a:rPr lang="en-US" sz="1050" dirty="0">
                <a:solidFill>
                  <a:srgbClr val="2E2E2D"/>
                </a:solidFill>
                <a:effectLst/>
                <a:latin typeface="Arial" panose="020B0604020202020204" pitchFamily="34" charset="0"/>
                <a:ea typeface="Times New Roman" panose="02020603050405020304" pitchFamily="18" charset="0"/>
                <a:cs typeface="Arial" panose="020B0604020202020204" pitchFamily="34" charset="0"/>
              </a:rPr>
              <a:t>.  The number of patients </a:t>
            </a:r>
            <a:r>
              <a:rPr lang="en-US" sz="1050" b="1" dirty="0">
                <a:solidFill>
                  <a:srgbClr val="2E2E2D"/>
                </a:solidFill>
                <a:effectLst/>
                <a:latin typeface="Arial" panose="020B0604020202020204" pitchFamily="34" charset="0"/>
                <a:ea typeface="Times New Roman" panose="02020603050405020304" pitchFamily="18" charset="0"/>
                <a:cs typeface="Arial" panose="020B0604020202020204" pitchFamily="34" charset="0"/>
              </a:rPr>
              <a:t>waiting over 6 weeks </a:t>
            </a:r>
            <a:r>
              <a:rPr lang="en-US" sz="1050" dirty="0">
                <a:solidFill>
                  <a:srgbClr val="2E2E2D"/>
                </a:solidFill>
                <a:effectLst/>
                <a:latin typeface="Arial" panose="020B0604020202020204" pitchFamily="34" charset="0"/>
                <a:ea typeface="Times New Roman" panose="02020603050405020304" pitchFamily="18" charset="0"/>
                <a:cs typeface="Arial" panose="020B0604020202020204" pitchFamily="34" charset="0"/>
              </a:rPr>
              <a:t>for the 9 tests was </a:t>
            </a:r>
            <a:r>
              <a:rPr lang="en-US" sz="1050" b="1" dirty="0">
                <a:solidFill>
                  <a:srgbClr val="2E2E2D"/>
                </a:solidFill>
                <a:effectLst/>
                <a:latin typeface="Arial" panose="020B0604020202020204" pitchFamily="34" charset="0"/>
                <a:ea typeface="Times New Roman" panose="02020603050405020304" pitchFamily="18" charset="0"/>
                <a:cs typeface="Arial" panose="020B0604020202020204" pitchFamily="34" charset="0"/>
              </a:rPr>
              <a:t>8,226 in September</a:t>
            </a:r>
            <a:r>
              <a:rPr lang="en-US" sz="1050" dirty="0">
                <a:solidFill>
                  <a:srgbClr val="2E2E2D"/>
                </a:solidFill>
                <a:effectLst/>
                <a:latin typeface="Arial" panose="020B0604020202020204" pitchFamily="34" charset="0"/>
                <a:ea typeface="Times New Roman" panose="02020603050405020304" pitchFamily="18" charset="0"/>
                <a:cs typeface="Arial" panose="020B0604020202020204" pitchFamily="34" charset="0"/>
              </a:rPr>
              <a:t>, a reduction of 695 from August (8,921).  7,117 of the breaches were in the following modalities – </a:t>
            </a:r>
            <a:r>
              <a:rPr lang="en-US" sz="1050" b="1" dirty="0">
                <a:solidFill>
                  <a:srgbClr val="2E2E2D"/>
                </a:solidFill>
                <a:effectLst/>
                <a:latin typeface="Arial" panose="020B0604020202020204" pitchFamily="34" charset="0"/>
                <a:ea typeface="Times New Roman" panose="02020603050405020304" pitchFamily="18" charset="0"/>
                <a:cs typeface="Arial" panose="020B0604020202020204" pitchFamily="34" charset="0"/>
              </a:rPr>
              <a:t>Audiology (1,392), NOUS (1,390), CT (1,249), MRI (1,194), Echo (1,041), DEXA (851).  </a:t>
            </a:r>
          </a:p>
          <a:p>
            <a:pPr eaLnBrk="1" hangingPunct="1">
              <a:spcAft>
                <a:spcPts val="600"/>
              </a:spcAft>
            </a:pPr>
            <a:r>
              <a:rPr lang="en-US" sz="1050" b="1" dirty="0">
                <a:solidFill>
                  <a:srgbClr val="2E2E2D"/>
                </a:solidFill>
                <a:latin typeface="Arial" panose="020B0604020202020204" pitchFamily="34" charset="0"/>
                <a:ea typeface="Times New Roman" panose="02020603050405020304" pitchFamily="18" charset="0"/>
                <a:cs typeface="Arial" panose="020B0604020202020204" pitchFamily="34" charset="0"/>
              </a:rPr>
              <a:t>Audiology, DEXA and Echo are of particular concern</a:t>
            </a:r>
            <a:r>
              <a:rPr lang="en-US" sz="1050" dirty="0">
                <a:solidFill>
                  <a:srgbClr val="2E2E2D"/>
                </a:solidFill>
                <a:latin typeface="Arial" panose="020B0604020202020204" pitchFamily="34" charset="0"/>
                <a:ea typeface="Times New Roman" panose="02020603050405020304" pitchFamily="18" charset="0"/>
                <a:cs typeface="Arial" panose="020B0604020202020204" pitchFamily="34" charset="0"/>
              </a:rPr>
              <a:t>, as their high volumes of breaches are from smaller waiting list sizes, and their performance is 43.7%, 38.6%, 35.6% respectively against a national target of 5%; although all three have shown improvement in September. </a:t>
            </a:r>
            <a:r>
              <a:rPr lang="en-US" sz="1050" dirty="0">
                <a:solidFill>
                  <a:srgbClr val="2E2E2D"/>
                </a:solidFill>
                <a:effectLst/>
                <a:latin typeface="Arial" panose="020B0604020202020204" pitchFamily="34" charset="0"/>
                <a:ea typeface="Times New Roman" panose="02020603050405020304" pitchFamily="18" charset="0"/>
                <a:cs typeface="Arial" panose="020B0604020202020204" pitchFamily="34" charset="0"/>
              </a:rPr>
              <a:t>From a</a:t>
            </a:r>
            <a:r>
              <a:rPr lang="en-US" sz="1050" dirty="0">
                <a:solidFill>
                  <a:srgbClr val="2E2E2D"/>
                </a:solidFill>
                <a:latin typeface="Arial" panose="020B0604020202020204" pitchFamily="34" charset="0"/>
                <a:ea typeface="Times New Roman" panose="02020603050405020304" pitchFamily="18" charset="0"/>
                <a:cs typeface="Arial" panose="020B0604020202020204" pitchFamily="34" charset="0"/>
              </a:rPr>
              <a:t> provider perspective, York  have continued to improve performance and now HDFT are the lowest performing Trust at 27.4% and the only provider not identifying as statistically improving. </a:t>
            </a:r>
            <a:r>
              <a:rPr lang="en-US" altLang="en-US" sz="1050" b="1" dirty="0">
                <a:solidFill>
                  <a:srgbClr val="2E2E2D"/>
                </a:solidFill>
                <a:latin typeface="Arial" panose="020B0604020202020204" pitchFamily="34" charset="0"/>
                <a:cs typeface="Arial" panose="020B0604020202020204" pitchFamily="34" charset="0"/>
              </a:rPr>
              <a:t> </a:t>
            </a:r>
            <a:endParaRPr lang="en-US" sz="1050" dirty="0">
              <a:effectLst/>
              <a:latin typeface="Arial" panose="020B0604020202020204" pitchFamily="34" charset="0"/>
              <a:ea typeface="Times New Roman" panose="02020603050405020304" pitchFamily="18" charset="0"/>
            </a:endParaRPr>
          </a:p>
          <a:p>
            <a:r>
              <a:rPr lang="en-US" sz="1100" b="1" dirty="0">
                <a:latin typeface="Arial" panose="020B0604020202020204" pitchFamily="34" charset="0"/>
                <a:cs typeface="Arial" panose="020B0604020202020204" pitchFamily="34" charset="0"/>
              </a:rPr>
              <a:t>Key Actions </a:t>
            </a:r>
          </a:p>
          <a:p>
            <a:pPr marL="171450" indent="-171450">
              <a:buFont typeface="Arial" panose="020B0604020202020204" pitchFamily="34" charset="0"/>
              <a:buChar char="•"/>
            </a:pPr>
            <a:r>
              <a:rPr lang="en-GB" sz="1100" b="1" dirty="0">
                <a:latin typeface="Arial" panose="020B0604020202020204" pitchFamily="34" charset="0"/>
                <a:ea typeface="Times New Roman" panose="02020603050405020304" pitchFamily="18" charset="0"/>
                <a:cs typeface="Arial" panose="020B0604020202020204" pitchFamily="34" charset="0"/>
              </a:rPr>
              <a:t>CDC:</a:t>
            </a:r>
            <a:r>
              <a:rPr lang="en-GB" sz="1100" dirty="0">
                <a:latin typeface="Arial" panose="020B0604020202020204" pitchFamily="34" charset="0"/>
                <a:ea typeface="Times New Roman" panose="02020603050405020304" pitchFamily="18" charset="0"/>
                <a:cs typeface="Arial" panose="020B0604020202020204" pitchFamily="34" charset="0"/>
              </a:rPr>
              <a:t> programme continues to support activity across HNY and at month 7 has delivered a total of 112,334 tests across all the modalities (this is under plan by 25,138 tests).</a:t>
            </a:r>
          </a:p>
          <a:p>
            <a:pPr marL="171450" indent="-171450">
              <a:buFont typeface="Arial" panose="020B0604020202020204" pitchFamily="34" charset="0"/>
              <a:buChar char="•"/>
            </a:pPr>
            <a:r>
              <a:rPr lang="en-GB" sz="1100" dirty="0">
                <a:latin typeface="Arial" panose="020B0604020202020204" pitchFamily="34" charset="0"/>
                <a:ea typeface="Times New Roman" panose="02020603050405020304" pitchFamily="18" charset="0"/>
                <a:cs typeface="Arial" panose="020B0604020202020204" pitchFamily="34" charset="0"/>
              </a:rPr>
              <a:t>Four spoke sites are live (Ripon, Selby, </a:t>
            </a:r>
            <a:r>
              <a:rPr lang="en-GB" sz="1100" dirty="0" err="1">
                <a:latin typeface="Arial" panose="020B0604020202020204" pitchFamily="34" charset="0"/>
                <a:ea typeface="Times New Roman" panose="02020603050405020304" pitchFamily="18" charset="0"/>
                <a:cs typeface="Arial" panose="020B0604020202020204" pitchFamily="34" charset="0"/>
              </a:rPr>
              <a:t>Askham</a:t>
            </a:r>
            <a:r>
              <a:rPr lang="en-GB" sz="1100" dirty="0">
                <a:latin typeface="Arial" panose="020B0604020202020204" pitchFamily="34" charset="0"/>
                <a:ea typeface="Times New Roman" panose="02020603050405020304" pitchFamily="18" charset="0"/>
                <a:cs typeface="Arial" panose="020B0604020202020204" pitchFamily="34" charset="0"/>
              </a:rPr>
              <a:t> Bar and East Riding Community Hospital (ERCH)). Four more sites (3 hubs in Scunthorpe, Scarborough and Hull and 1 spoke in Grimsby) are under development and although delayed from original dates are planned to go-live between December 2024 and March/April 2025.</a:t>
            </a:r>
          </a:p>
          <a:p>
            <a:pPr marL="171450" indent="-171450">
              <a:buFont typeface="Arial" panose="020B0604020202020204" pitchFamily="34" charset="0"/>
              <a:buChar char="•"/>
            </a:pPr>
            <a:r>
              <a:rPr lang="en-GB" sz="1100" dirty="0">
                <a:latin typeface="Arial" panose="020B0604020202020204" pitchFamily="34" charset="0"/>
                <a:ea typeface="Times New Roman" panose="02020603050405020304" pitchFamily="18" charset="0"/>
                <a:cs typeface="Arial" panose="020B0604020202020204" pitchFamily="34" charset="0"/>
              </a:rPr>
              <a:t>The HNY CDC mobiles (CT and MRI) continue to rotate between </a:t>
            </a:r>
            <a:r>
              <a:rPr lang="en-GB" sz="1100" dirty="0" err="1">
                <a:latin typeface="Arial" panose="020B0604020202020204" pitchFamily="34" charset="0"/>
                <a:ea typeface="Times New Roman" panose="02020603050405020304" pitchFamily="18" charset="0"/>
                <a:cs typeface="Arial" panose="020B0604020202020204" pitchFamily="34" charset="0"/>
              </a:rPr>
              <a:t>Askham</a:t>
            </a:r>
            <a:r>
              <a:rPr lang="en-GB" sz="1100" dirty="0">
                <a:latin typeface="Arial" panose="020B0604020202020204" pitchFamily="34" charset="0"/>
                <a:ea typeface="Times New Roman" panose="02020603050405020304" pitchFamily="18" charset="0"/>
                <a:cs typeface="Arial" panose="020B0604020202020204" pitchFamily="34" charset="0"/>
              </a:rPr>
              <a:t> Bar, Selby, Castle Hill Hospital, ERCH and St </a:t>
            </a:r>
            <a:r>
              <a:rPr lang="en-GB" sz="1100" dirty="0" err="1">
                <a:latin typeface="Arial" panose="020B0604020202020204" pitchFamily="34" charset="0"/>
                <a:ea typeface="Times New Roman" panose="02020603050405020304" pitchFamily="18" charset="0"/>
                <a:cs typeface="Arial" panose="020B0604020202020204" pitchFamily="34" charset="0"/>
              </a:rPr>
              <a:t>Hughs</a:t>
            </a:r>
            <a:r>
              <a:rPr lang="en-GB" sz="1100" dirty="0">
                <a:latin typeface="Arial" panose="020B0604020202020204" pitchFamily="34" charset="0"/>
                <a:ea typeface="Times New Roman" panose="02020603050405020304" pitchFamily="18" charset="0"/>
                <a:cs typeface="Arial" panose="020B0604020202020204" pitchFamily="34" charset="0"/>
              </a:rPr>
              <a:t> in Grimsby providing additional activity. </a:t>
            </a:r>
          </a:p>
          <a:p>
            <a:pPr marL="171450" indent="-171450">
              <a:buFont typeface="Arial" panose="020B0604020202020204" pitchFamily="34" charset="0"/>
              <a:buChar char="•"/>
            </a:pPr>
            <a:r>
              <a:rPr lang="en-GB" sz="1100" dirty="0">
                <a:latin typeface="Arial" panose="020B0604020202020204" pitchFamily="34" charset="0"/>
                <a:ea typeface="Times New Roman" panose="02020603050405020304" pitchFamily="18" charset="0"/>
                <a:cs typeface="Arial" panose="020B0604020202020204" pitchFamily="34" charset="0"/>
              </a:rPr>
              <a:t>2025/26 CDC plans are being developed ahead of Jan 8 submission to NHSE</a:t>
            </a:r>
          </a:p>
          <a:p>
            <a:pPr marL="171450" indent="-171450">
              <a:buFont typeface="Arial" panose="020B0604020202020204" pitchFamily="34" charset="0"/>
              <a:buChar char="•"/>
            </a:pPr>
            <a:r>
              <a:rPr lang="en-GB" sz="1100" dirty="0">
                <a:latin typeface="Arial" panose="020B0604020202020204" pitchFamily="34" charset="0"/>
                <a:ea typeface="Times New Roman" panose="02020603050405020304" pitchFamily="18" charset="0"/>
                <a:cs typeface="Arial" panose="020B0604020202020204" pitchFamily="34" charset="0"/>
              </a:rPr>
              <a:t>Robust CDC workforce plans are in place for each site and recruitment is ongoing.</a:t>
            </a:r>
          </a:p>
          <a:p>
            <a:pPr marL="171450" indent="-171450">
              <a:buFont typeface="Arial" panose="020B0604020202020204" pitchFamily="34" charset="0"/>
              <a:buChar char="•"/>
            </a:pPr>
            <a:r>
              <a:rPr lang="en-GB" sz="1100" dirty="0">
                <a:latin typeface="Arial" panose="020B0604020202020204" pitchFamily="34" charset="0"/>
                <a:ea typeface="Times New Roman" panose="02020603050405020304" pitchFamily="18" charset="0"/>
                <a:cs typeface="Arial" panose="020B0604020202020204" pitchFamily="34" charset="0"/>
              </a:rPr>
              <a:t>CDC digital workshop – confirmed date 11.12.24</a:t>
            </a:r>
          </a:p>
          <a:p>
            <a:pPr marL="171450" indent="-171450">
              <a:buFont typeface="Arial" panose="020B0604020202020204" pitchFamily="34" charset="0"/>
              <a:buChar char="•"/>
            </a:pPr>
            <a:r>
              <a:rPr lang="en-GB" sz="1100" b="1" dirty="0">
                <a:latin typeface="Arial" panose="020B0604020202020204" pitchFamily="34" charset="0"/>
                <a:ea typeface="Times New Roman" panose="02020603050405020304" pitchFamily="18" charset="0"/>
                <a:cs typeface="Arial" panose="020B0604020202020204" pitchFamily="34" charset="0"/>
              </a:rPr>
              <a:t>Endoscop</a:t>
            </a:r>
            <a:r>
              <a:rPr lang="en-GB" sz="1100" dirty="0">
                <a:latin typeface="Arial" panose="020B0604020202020204" pitchFamily="34" charset="0"/>
                <a:ea typeface="Times New Roman" panose="02020603050405020304" pitchFamily="18" charset="0"/>
                <a:cs typeface="Arial" panose="020B0604020202020204" pitchFamily="34" charset="0"/>
              </a:rPr>
              <a:t>y : Network governance and meeting schedules have been redefined. Formation of ERCP Network and delivery of paper on future service. Staff survey distributed to nursing teams. Workforce Review – link with ICB lead to agree next steps. Advertise/Recruit for new clinical lead and launching of the Regional Endoscopy Dashboard planned in December.</a:t>
            </a:r>
          </a:p>
          <a:p>
            <a:pPr marL="171450" indent="-171450">
              <a:buFont typeface="Arial" panose="020B0604020202020204" pitchFamily="34" charset="0"/>
              <a:buChar char="•"/>
            </a:pPr>
            <a:r>
              <a:rPr lang="en-GB" sz="1100" b="1" dirty="0">
                <a:latin typeface="Arial" panose="020B0604020202020204" pitchFamily="34" charset="0"/>
                <a:ea typeface="Times New Roman" panose="02020603050405020304" pitchFamily="18" charset="0"/>
                <a:cs typeface="Arial" panose="020B0604020202020204" pitchFamily="34" charset="0"/>
              </a:rPr>
              <a:t>Imaging</a:t>
            </a:r>
            <a:r>
              <a:rPr lang="en-GB" sz="1100" dirty="0">
                <a:latin typeface="Arial" panose="020B0604020202020204" pitchFamily="34" charset="0"/>
                <a:ea typeface="Times New Roman" panose="02020603050405020304" pitchFamily="18" charset="0"/>
                <a:cs typeface="Arial" panose="020B0604020202020204" pitchFamily="34" charset="0"/>
              </a:rPr>
              <a:t>: DDCP acceleration plan approved at Diagnostic board and CAP digital oversight group. DDCP benefits realisation – NHSE benefits surgeries underway to provide support/address queries in the completion of draft benefits surveys. </a:t>
            </a:r>
          </a:p>
          <a:p>
            <a:pPr marL="171450" indent="-171450">
              <a:buFont typeface="Arial" panose="020B0604020202020204" pitchFamily="34" charset="0"/>
              <a:buChar char="•"/>
            </a:pPr>
            <a:r>
              <a:rPr lang="en-GB" sz="1100" dirty="0">
                <a:latin typeface="Arial" panose="020B0604020202020204" pitchFamily="34" charset="0"/>
                <a:ea typeface="Times New Roman" panose="02020603050405020304" pitchFamily="18" charset="0"/>
                <a:cs typeface="Arial" panose="020B0604020202020204" pitchFamily="34" charset="0"/>
              </a:rPr>
              <a:t>AI MSK fracture detection procurement evaluation and moderation process completed. Stage gate review meeting scheduled with NHSE 29/11, to discuss contract award, and agree trust deployment timeframe.</a:t>
            </a:r>
          </a:p>
          <a:p>
            <a:pPr marL="171450" indent="-171450">
              <a:buFont typeface="Arial" panose="020B0604020202020204" pitchFamily="34" charset="0"/>
              <a:buChar char="•"/>
            </a:pPr>
            <a:r>
              <a:rPr lang="en-GB" sz="1100" dirty="0">
                <a:latin typeface="Arial" panose="020B0604020202020204" pitchFamily="34" charset="0"/>
                <a:ea typeface="Times New Roman" panose="02020603050405020304" pitchFamily="18" charset="0"/>
                <a:cs typeface="Arial" panose="020B0604020202020204" pitchFamily="34" charset="0"/>
              </a:rPr>
              <a:t>Workforce: DRAD: Diagnostic Radiography Course (University of Hull) – HCPC external body accreditation confirmed. 15 student placements allocated; course due to commence 27/01/25</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Imaging Network Strategic lead due to commence 2/12/2024.</a:t>
            </a:r>
          </a:p>
        </p:txBody>
      </p:sp>
    </p:spTree>
    <p:extLst>
      <p:ext uri="{BB962C8B-B14F-4D97-AF65-F5344CB8AC3E}">
        <p14:creationId xmlns:p14="http://schemas.microsoft.com/office/powerpoint/2010/main" val="28127737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D791D233D713A4491101687B07B2FAC" ma:contentTypeVersion="12" ma:contentTypeDescription="Create a new document." ma:contentTypeScope="" ma:versionID="4011a1dc2fad7519393b2ae4fe0c3f69">
  <xsd:schema xmlns:xsd="http://www.w3.org/2001/XMLSchema" xmlns:xs="http://www.w3.org/2001/XMLSchema" xmlns:p="http://schemas.microsoft.com/office/2006/metadata/properties" xmlns:ns1="http://schemas.microsoft.com/sharepoint/v3" xmlns:ns2="5285d5b1-e10a-4f38-a8b5-fe51d9f87668" xmlns:ns3="f708a729-b70a-473e-ae57-ffeac2704242" targetNamespace="http://schemas.microsoft.com/office/2006/metadata/properties" ma:root="true" ma:fieldsID="c2fb084c9e0ca748bbaf69e1e1391ad7" ns1:_="" ns2:_="" ns3:_="">
    <xsd:import namespace="http://schemas.microsoft.com/sharepoint/v3"/>
    <xsd:import namespace="5285d5b1-e10a-4f38-a8b5-fe51d9f87668"/>
    <xsd:import namespace="f708a729-b70a-473e-ae57-ffeac270424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1:_ip_UnifiedCompliancePolicyProperties" minOccurs="0"/>
                <xsd:element ref="ns1:_ip_UnifiedCompliancePolicyUIAc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85d5b1-e10a-4f38-a8b5-fe51d9f876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708a729-b70a-473e-ae57-ffeac270424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B28E4C-64BC-4489-A50D-675B63F1733E}">
  <ds:schemaRefs>
    <ds:schemaRef ds:uri="http://www.w3.org/XML/1998/namespace"/>
    <ds:schemaRef ds:uri="http://schemas.microsoft.com/office/2006/metadata/properties"/>
    <ds:schemaRef ds:uri="5285d5b1-e10a-4f38-a8b5-fe51d9f87668"/>
    <ds:schemaRef ds:uri="http://purl.org/dc/elements/1.1/"/>
    <ds:schemaRef ds:uri="http://schemas.microsoft.com/office/2006/documentManagement/types"/>
    <ds:schemaRef ds:uri="http://schemas.microsoft.com/sharepoint/v3"/>
    <ds:schemaRef ds:uri="http://purl.org/dc/terms/"/>
    <ds:schemaRef ds:uri="http://schemas.microsoft.com/office/infopath/2007/PartnerControls"/>
    <ds:schemaRef ds:uri="http://schemas.openxmlformats.org/package/2006/metadata/core-properties"/>
    <ds:schemaRef ds:uri="f708a729-b70a-473e-ae57-ffeac2704242"/>
    <ds:schemaRef ds:uri="http://purl.org/dc/dcmitype/"/>
  </ds:schemaRefs>
</ds:datastoreItem>
</file>

<file path=customXml/itemProps2.xml><?xml version="1.0" encoding="utf-8"?>
<ds:datastoreItem xmlns:ds="http://schemas.openxmlformats.org/officeDocument/2006/customXml" ds:itemID="{B66BA1F4-6724-4172-8F65-A86F5611E570}">
  <ds:schemaRefs>
    <ds:schemaRef ds:uri="http://schemas.microsoft.com/sharepoint/v3/contenttype/forms"/>
  </ds:schemaRefs>
</ds:datastoreItem>
</file>

<file path=customXml/itemProps3.xml><?xml version="1.0" encoding="utf-8"?>
<ds:datastoreItem xmlns:ds="http://schemas.openxmlformats.org/officeDocument/2006/customXml" ds:itemID="{88C4DE98-A2F2-4F83-83EB-A6FAF003D328}">
  <ds:schemaRefs>
    <ds:schemaRef ds:uri="5285d5b1-e10a-4f38-a8b5-fe51d9f87668"/>
    <ds:schemaRef ds:uri="f708a729-b70a-473e-ae57-ffeac270424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602</TotalTime>
  <Words>7160</Words>
  <Application>Microsoft Office PowerPoint</Application>
  <PresentationFormat>Widescreen</PresentationFormat>
  <Paragraphs>302</Paragraphs>
  <Slides>26</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Segoe UI</vt:lpstr>
      <vt:lpstr>Symbol</vt:lpstr>
      <vt:lpstr>Trebuchet MS</vt:lpstr>
      <vt:lpstr>Office Theme</vt:lpstr>
      <vt:lpstr>ICB – Board   Annual Operating Plan -  Performance Report</vt:lpstr>
      <vt:lpstr>Executive 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Executive 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FORDYCE, Ruby (NHS HUMBER AND NORTH YORKSHIRE ICB - 02Y)</dc:creator>
  <cp:lastModifiedBy>BOFFEY, Shaun (NHS HUMBER AND NORTH YORKSHIRE ICB - 03Q)</cp:lastModifiedBy>
  <cp:revision>3</cp:revision>
  <dcterms:created xsi:type="dcterms:W3CDTF">2024-05-16T11:30:57Z</dcterms:created>
  <dcterms:modified xsi:type="dcterms:W3CDTF">2024-12-03T08:27:13Z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0x0101009D791D233D713A4491101687B07B2FAC</vt:lpwstr>
  </property>
</Properties>
</file>