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68" r:id="rId6"/>
    <p:sldId id="258" r:id="rId7"/>
    <p:sldId id="260" r:id="rId8"/>
    <p:sldId id="274" r:id="rId9"/>
    <p:sldId id="278" r:id="rId10"/>
    <p:sldId id="281" r:id="rId11"/>
    <p:sldId id="279" r:id="rId12"/>
    <p:sldId id="266" r:id="rId13"/>
    <p:sldId id="280" r:id="rId14"/>
    <p:sldId id="261" r:id="rId15"/>
    <p:sldId id="271" r:id="rId16"/>
    <p:sldId id="272" r:id="rId17"/>
    <p:sldId id="273" r:id="rId18"/>
    <p:sldId id="275" r:id="rId19"/>
    <p:sldId id="276" r:id="rId20"/>
    <p:sldId id="277"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09D"/>
    <a:srgbClr val="253776"/>
    <a:srgbClr val="B21F75"/>
    <a:srgbClr val="8463A7"/>
    <a:srgbClr val="7BB933"/>
    <a:srgbClr val="F08D2A"/>
    <a:srgbClr val="FBBA33"/>
    <a:srgbClr val="3AB5E9"/>
    <a:srgbClr val="00A39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https://nhs.sharepoint.com/sites/03F_HDrive/Shared%20Documents/Communications%20Marketing%20&amp;%20Media%20Relations/Design%20for%20the%20Future%20Proposition/Engagement%20Resources/Feedback%20Report/Main%20Survey%20Data%20-%20WORKING%20COP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nhs.sharepoint.com/sites/03F_HDrive/Shared%20Documents/Communications%20Marketing%20&amp;%20Media%20Relations/Design%20for%20the%20Future%20Proposition/Engagement%20Resources/Feedback%20Report/Main%20Survey%20Data%20-%20MASTER%20WORKING%20COPY.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1" Type="http://schemas.openxmlformats.org/officeDocument/2006/relationships/oleObject" Target="https://nhs.sharepoint.com/sites/03F_HDrive/Shared%20Documents/Communications%20Marketing%20&amp;%20Media%20Relations/Design%20for%20the%20Future%20Proposition/Engagement%20Resources/Feedback%20Report/Main%20Survey%20Data%20-%20MASTER%20WORKING%20COPY.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71817471462842"/>
          <c:y val="5.0925925925925923E-2"/>
          <c:w val="0.51228187440116113"/>
          <c:h val="0.79224482356372117"/>
        </c:manualLayout>
      </c:layout>
      <c:barChart>
        <c:barDir val="bar"/>
        <c:grouping val="stacked"/>
        <c:varyColors val="0"/>
        <c:ser>
          <c:idx val="0"/>
          <c:order val="0"/>
          <c:tx>
            <c:strRef>
              <c:f>'[Main Survey Data - WORKING COPY.xlsx]Question 2'!$C$20</c:f>
              <c:strCache>
                <c:ptCount val="1"/>
                <c:pt idx="0">
                  <c:v>1st Priority</c:v>
                </c:pt>
              </c:strCache>
            </c:strRef>
          </c:tx>
          <c:spPr>
            <a:solidFill>
              <a:srgbClr val="00A399"/>
            </a:solidFill>
            <a:ln>
              <a:noFill/>
            </a:ln>
            <a:effectLst/>
          </c:spPr>
          <c:invertIfNegative val="0"/>
          <c:cat>
            <c:strRef>
              <c:f>'[Main Survey Data - WORKING COPY.xlsx]Question 2'!$B$21:$B$32</c:f>
              <c:strCache>
                <c:ptCount val="12"/>
                <c:pt idx="0">
                  <c:v>End of Life Care (support for people who are in the last months or years of their life)</c:v>
                </c:pt>
                <c:pt idx="1">
                  <c:v>Care for long-term health conditions (providing care and support for people to manage long-term conditions e.g diabetes)</c:v>
                </c:pt>
                <c:pt idx="2">
                  <c:v>Care of the elderly (Care to help older people live independently and comfortably)</c:v>
                </c:pt>
                <c:pt idx="3">
                  <c:v>Community Care (care provided outside of a hospital setting e.g. district nursing, physiotherapy and speech and language therapy)</c:v>
                </c:pt>
                <c:pt idx="4">
                  <c:v>Paediatric Care (care for children)</c:v>
                </c:pt>
                <c:pt idx="5">
                  <c:v>Planned Care &amp; Diagnostics (when a patient visits a hospital or clinic at a pre-arranged time/date for diagnosis or treatment)</c:v>
                </c:pt>
                <c:pt idx="6">
                  <c:v>Maternity &amp; Neonatal Care (care provided for women and babies throughout pregnancy, labour and postnatally or for new babies who need extra care after birth)</c:v>
                </c:pt>
                <c:pt idx="7">
                  <c:v>Critical Conditions Care (care for people with an incurable condition that may shorten their life e.g. Cancer care / Heart conditions)</c:v>
                </c:pt>
                <c:pt idx="8">
                  <c:v>Social Care (care for those who need assistance with daily activities to maintain independence)</c:v>
                </c:pt>
                <c:pt idx="9">
                  <c:v>Mental Health Care (care to improve or maintain a person's mental health)</c:v>
                </c:pt>
                <c:pt idx="10">
                  <c:v>Primary Care  (GP practices, dental care, pharmacy)</c:v>
                </c:pt>
                <c:pt idx="11">
                  <c:v>Emergency Care (Immediate treatment of life-threatening injuries or illnesses)</c:v>
                </c:pt>
              </c:strCache>
            </c:strRef>
          </c:cat>
          <c:val>
            <c:numRef>
              <c:f>'[Main Survey Data - WORKING COPY.xlsx]Question 2'!$C$21:$C$32</c:f>
              <c:numCache>
                <c:formatCode>General</c:formatCode>
                <c:ptCount val="12"/>
                <c:pt idx="0">
                  <c:v>64</c:v>
                </c:pt>
                <c:pt idx="1">
                  <c:v>81</c:v>
                </c:pt>
                <c:pt idx="2">
                  <c:v>93</c:v>
                </c:pt>
                <c:pt idx="3">
                  <c:v>95</c:v>
                </c:pt>
                <c:pt idx="4">
                  <c:v>98</c:v>
                </c:pt>
                <c:pt idx="5">
                  <c:v>107</c:v>
                </c:pt>
                <c:pt idx="6">
                  <c:v>121</c:v>
                </c:pt>
                <c:pt idx="7">
                  <c:v>165</c:v>
                </c:pt>
                <c:pt idx="8">
                  <c:v>168</c:v>
                </c:pt>
                <c:pt idx="9">
                  <c:v>172</c:v>
                </c:pt>
                <c:pt idx="10">
                  <c:v>811</c:v>
                </c:pt>
                <c:pt idx="11">
                  <c:v>1129</c:v>
                </c:pt>
              </c:numCache>
            </c:numRef>
          </c:val>
          <c:extLst>
            <c:ext xmlns:c16="http://schemas.microsoft.com/office/drawing/2014/chart" uri="{C3380CC4-5D6E-409C-BE32-E72D297353CC}">
              <c16:uniqueId val="{00000000-E1E0-4FD5-A922-AE1E13E979EE}"/>
            </c:ext>
          </c:extLst>
        </c:ser>
        <c:ser>
          <c:idx val="1"/>
          <c:order val="1"/>
          <c:tx>
            <c:strRef>
              <c:f>'[Main Survey Data - WORKING COPY.xlsx]Question 2'!$D$20</c:f>
              <c:strCache>
                <c:ptCount val="1"/>
                <c:pt idx="0">
                  <c:v>2nd Priority</c:v>
                </c:pt>
              </c:strCache>
            </c:strRef>
          </c:tx>
          <c:spPr>
            <a:solidFill>
              <a:srgbClr val="F0409D"/>
            </a:solidFill>
            <a:ln>
              <a:noFill/>
            </a:ln>
            <a:effectLst/>
          </c:spPr>
          <c:invertIfNegative val="0"/>
          <c:cat>
            <c:strRef>
              <c:f>'[Main Survey Data - WORKING COPY.xlsx]Question 2'!$B$21:$B$32</c:f>
              <c:strCache>
                <c:ptCount val="12"/>
                <c:pt idx="0">
                  <c:v>End of Life Care (support for people who are in the last months or years of their life)</c:v>
                </c:pt>
                <c:pt idx="1">
                  <c:v>Care for long-term health conditions (providing care and support for people to manage long-term conditions e.g diabetes)</c:v>
                </c:pt>
                <c:pt idx="2">
                  <c:v>Care of the elderly (Care to help older people live independently and comfortably)</c:v>
                </c:pt>
                <c:pt idx="3">
                  <c:v>Community Care (care provided outside of a hospital setting e.g. district nursing, physiotherapy and speech and language therapy)</c:v>
                </c:pt>
                <c:pt idx="4">
                  <c:v>Paediatric Care (care for children)</c:v>
                </c:pt>
                <c:pt idx="5">
                  <c:v>Planned Care &amp; Diagnostics (when a patient visits a hospital or clinic at a pre-arranged time/date for diagnosis or treatment)</c:v>
                </c:pt>
                <c:pt idx="6">
                  <c:v>Maternity &amp; Neonatal Care (care provided for women and babies throughout pregnancy, labour and postnatally or for new babies who need extra care after birth)</c:v>
                </c:pt>
                <c:pt idx="7">
                  <c:v>Critical Conditions Care (care for people with an incurable condition that may shorten their life e.g. Cancer care / Heart conditions)</c:v>
                </c:pt>
                <c:pt idx="8">
                  <c:v>Social Care (care for those who need assistance with daily activities to maintain independence)</c:v>
                </c:pt>
                <c:pt idx="9">
                  <c:v>Mental Health Care (care to improve or maintain a person's mental health)</c:v>
                </c:pt>
                <c:pt idx="10">
                  <c:v>Primary Care  (GP practices, dental care, pharmacy)</c:v>
                </c:pt>
                <c:pt idx="11">
                  <c:v>Emergency Care (Immediate treatment of life-threatening injuries or illnesses)</c:v>
                </c:pt>
              </c:strCache>
            </c:strRef>
          </c:cat>
          <c:val>
            <c:numRef>
              <c:f>'[Main Survey Data - WORKING COPY.xlsx]Question 2'!$D$21:$D$32</c:f>
              <c:numCache>
                <c:formatCode>General</c:formatCode>
                <c:ptCount val="12"/>
                <c:pt idx="0">
                  <c:v>97</c:v>
                </c:pt>
                <c:pt idx="1">
                  <c:v>187</c:v>
                </c:pt>
                <c:pt idx="2">
                  <c:v>160</c:v>
                </c:pt>
                <c:pt idx="3">
                  <c:v>183</c:v>
                </c:pt>
                <c:pt idx="4">
                  <c:v>192</c:v>
                </c:pt>
                <c:pt idx="5">
                  <c:v>218</c:v>
                </c:pt>
                <c:pt idx="6">
                  <c:v>237</c:v>
                </c:pt>
                <c:pt idx="7">
                  <c:v>339</c:v>
                </c:pt>
                <c:pt idx="8">
                  <c:v>212</c:v>
                </c:pt>
                <c:pt idx="9">
                  <c:v>275</c:v>
                </c:pt>
                <c:pt idx="10">
                  <c:v>539</c:v>
                </c:pt>
                <c:pt idx="11">
                  <c:v>401</c:v>
                </c:pt>
              </c:numCache>
            </c:numRef>
          </c:val>
          <c:extLst>
            <c:ext xmlns:c16="http://schemas.microsoft.com/office/drawing/2014/chart" uri="{C3380CC4-5D6E-409C-BE32-E72D297353CC}">
              <c16:uniqueId val="{00000001-E1E0-4FD5-A922-AE1E13E979EE}"/>
            </c:ext>
          </c:extLst>
        </c:ser>
        <c:ser>
          <c:idx val="2"/>
          <c:order val="2"/>
          <c:tx>
            <c:strRef>
              <c:f>'[Main Survey Data - WORKING COPY.xlsx]Question 2'!$E$20</c:f>
              <c:strCache>
                <c:ptCount val="1"/>
                <c:pt idx="0">
                  <c:v>3rd Priority</c:v>
                </c:pt>
              </c:strCache>
            </c:strRef>
          </c:tx>
          <c:spPr>
            <a:solidFill>
              <a:srgbClr val="253776"/>
            </a:solidFill>
            <a:ln>
              <a:noFill/>
            </a:ln>
            <a:effectLst/>
          </c:spPr>
          <c:invertIfNegative val="0"/>
          <c:cat>
            <c:strRef>
              <c:f>'[Main Survey Data - WORKING COPY.xlsx]Question 2'!$B$21:$B$32</c:f>
              <c:strCache>
                <c:ptCount val="12"/>
                <c:pt idx="0">
                  <c:v>End of Life Care (support for people who are in the last months or years of their life)</c:v>
                </c:pt>
                <c:pt idx="1">
                  <c:v>Care for long-term health conditions (providing care and support for people to manage long-term conditions e.g diabetes)</c:v>
                </c:pt>
                <c:pt idx="2">
                  <c:v>Care of the elderly (Care to help older people live independently and comfortably)</c:v>
                </c:pt>
                <c:pt idx="3">
                  <c:v>Community Care (care provided outside of a hospital setting e.g. district nursing, physiotherapy and speech and language therapy)</c:v>
                </c:pt>
                <c:pt idx="4">
                  <c:v>Paediatric Care (care for children)</c:v>
                </c:pt>
                <c:pt idx="5">
                  <c:v>Planned Care &amp; Diagnostics (when a patient visits a hospital or clinic at a pre-arranged time/date for diagnosis or treatment)</c:v>
                </c:pt>
                <c:pt idx="6">
                  <c:v>Maternity &amp; Neonatal Care (care provided for women and babies throughout pregnancy, labour and postnatally or for new babies who need extra care after birth)</c:v>
                </c:pt>
                <c:pt idx="7">
                  <c:v>Critical Conditions Care (care for people with an incurable condition that may shorten their life e.g. Cancer care / Heart conditions)</c:v>
                </c:pt>
                <c:pt idx="8">
                  <c:v>Social Care (care for those who need assistance with daily activities to maintain independence)</c:v>
                </c:pt>
                <c:pt idx="9">
                  <c:v>Mental Health Care (care to improve or maintain a person's mental health)</c:v>
                </c:pt>
                <c:pt idx="10">
                  <c:v>Primary Care  (GP practices, dental care, pharmacy)</c:v>
                </c:pt>
                <c:pt idx="11">
                  <c:v>Emergency Care (Immediate treatment of life-threatening injuries or illnesses)</c:v>
                </c:pt>
              </c:strCache>
            </c:strRef>
          </c:cat>
          <c:val>
            <c:numRef>
              <c:f>'[Main Survey Data - WORKING COPY.xlsx]Question 2'!$E$21:$E$32</c:f>
              <c:numCache>
                <c:formatCode>General</c:formatCode>
                <c:ptCount val="12"/>
                <c:pt idx="0">
                  <c:v>145</c:v>
                </c:pt>
                <c:pt idx="1">
                  <c:v>248</c:v>
                </c:pt>
                <c:pt idx="2">
                  <c:v>196</c:v>
                </c:pt>
                <c:pt idx="3">
                  <c:v>214</c:v>
                </c:pt>
                <c:pt idx="4">
                  <c:v>243</c:v>
                </c:pt>
                <c:pt idx="5">
                  <c:v>262</c:v>
                </c:pt>
                <c:pt idx="6">
                  <c:v>237</c:v>
                </c:pt>
                <c:pt idx="7">
                  <c:v>280</c:v>
                </c:pt>
                <c:pt idx="8">
                  <c:v>224</c:v>
                </c:pt>
                <c:pt idx="9">
                  <c:v>317</c:v>
                </c:pt>
                <c:pt idx="10">
                  <c:v>357</c:v>
                </c:pt>
                <c:pt idx="11">
                  <c:v>271</c:v>
                </c:pt>
              </c:numCache>
            </c:numRef>
          </c:val>
          <c:extLst>
            <c:ext xmlns:c16="http://schemas.microsoft.com/office/drawing/2014/chart" uri="{C3380CC4-5D6E-409C-BE32-E72D297353CC}">
              <c16:uniqueId val="{00000002-E1E0-4FD5-A922-AE1E13E979EE}"/>
            </c:ext>
          </c:extLst>
        </c:ser>
        <c:ser>
          <c:idx val="3"/>
          <c:order val="3"/>
          <c:tx>
            <c:strRef>
              <c:f>'[Main Survey Data - WORKING COPY.xlsx]Question 2'!$F$20</c:f>
              <c:strCache>
                <c:ptCount val="1"/>
                <c:pt idx="0">
                  <c:v>4th Priority </c:v>
                </c:pt>
              </c:strCache>
            </c:strRef>
          </c:tx>
          <c:spPr>
            <a:solidFill>
              <a:srgbClr val="3AB5E9"/>
            </a:solidFill>
            <a:ln>
              <a:noFill/>
            </a:ln>
            <a:effectLst/>
          </c:spPr>
          <c:invertIfNegative val="0"/>
          <c:cat>
            <c:strRef>
              <c:f>'[Main Survey Data - WORKING COPY.xlsx]Question 2'!$B$21:$B$32</c:f>
              <c:strCache>
                <c:ptCount val="12"/>
                <c:pt idx="0">
                  <c:v>End of Life Care (support for people who are in the last months or years of their life)</c:v>
                </c:pt>
                <c:pt idx="1">
                  <c:v>Care for long-term health conditions (providing care and support for people to manage long-term conditions e.g diabetes)</c:v>
                </c:pt>
                <c:pt idx="2">
                  <c:v>Care of the elderly (Care to help older people live independently and comfortably)</c:v>
                </c:pt>
                <c:pt idx="3">
                  <c:v>Community Care (care provided outside of a hospital setting e.g. district nursing, physiotherapy and speech and language therapy)</c:v>
                </c:pt>
                <c:pt idx="4">
                  <c:v>Paediatric Care (care for children)</c:v>
                </c:pt>
                <c:pt idx="5">
                  <c:v>Planned Care &amp; Diagnostics (when a patient visits a hospital or clinic at a pre-arranged time/date for diagnosis or treatment)</c:v>
                </c:pt>
                <c:pt idx="6">
                  <c:v>Maternity &amp; Neonatal Care (care provided for women and babies throughout pregnancy, labour and postnatally or for new babies who need extra care after birth)</c:v>
                </c:pt>
                <c:pt idx="7">
                  <c:v>Critical Conditions Care (care for people with an incurable condition that may shorten their life e.g. Cancer care / Heart conditions)</c:v>
                </c:pt>
                <c:pt idx="8">
                  <c:v>Social Care (care for those who need assistance with daily activities to maintain independence)</c:v>
                </c:pt>
                <c:pt idx="9">
                  <c:v>Mental Health Care (care to improve or maintain a person's mental health)</c:v>
                </c:pt>
                <c:pt idx="10">
                  <c:v>Primary Care  (GP practices, dental care, pharmacy)</c:v>
                </c:pt>
                <c:pt idx="11">
                  <c:v>Emergency Care (Immediate treatment of life-threatening injuries or illnesses)</c:v>
                </c:pt>
              </c:strCache>
            </c:strRef>
          </c:cat>
          <c:val>
            <c:numRef>
              <c:f>'[Main Survey Data - WORKING COPY.xlsx]Question 2'!$F$21:$F$32</c:f>
              <c:numCache>
                <c:formatCode>General</c:formatCode>
                <c:ptCount val="12"/>
                <c:pt idx="0">
                  <c:v>150</c:v>
                </c:pt>
                <c:pt idx="1">
                  <c:v>276</c:v>
                </c:pt>
                <c:pt idx="2">
                  <c:v>256</c:v>
                </c:pt>
                <c:pt idx="3">
                  <c:v>281</c:v>
                </c:pt>
                <c:pt idx="4">
                  <c:v>212</c:v>
                </c:pt>
                <c:pt idx="5">
                  <c:v>235</c:v>
                </c:pt>
                <c:pt idx="6">
                  <c:v>225</c:v>
                </c:pt>
                <c:pt idx="7">
                  <c:v>277</c:v>
                </c:pt>
                <c:pt idx="8">
                  <c:v>257</c:v>
                </c:pt>
                <c:pt idx="9">
                  <c:v>306</c:v>
                </c:pt>
                <c:pt idx="10">
                  <c:v>247</c:v>
                </c:pt>
                <c:pt idx="11">
                  <c:v>194</c:v>
                </c:pt>
              </c:numCache>
            </c:numRef>
          </c:val>
          <c:extLst>
            <c:ext xmlns:c16="http://schemas.microsoft.com/office/drawing/2014/chart" uri="{C3380CC4-5D6E-409C-BE32-E72D297353CC}">
              <c16:uniqueId val="{00000003-E1E0-4FD5-A922-AE1E13E979EE}"/>
            </c:ext>
          </c:extLst>
        </c:ser>
        <c:ser>
          <c:idx val="4"/>
          <c:order val="4"/>
          <c:tx>
            <c:strRef>
              <c:f>'[Main Survey Data - WORKING COPY.xlsx]Question 2'!$G$20</c:f>
              <c:strCache>
                <c:ptCount val="1"/>
                <c:pt idx="0">
                  <c:v>5th Priority </c:v>
                </c:pt>
              </c:strCache>
            </c:strRef>
          </c:tx>
          <c:spPr>
            <a:solidFill>
              <a:srgbClr val="FBBA33"/>
            </a:solidFill>
            <a:ln>
              <a:noFill/>
            </a:ln>
            <a:effectLst/>
          </c:spPr>
          <c:invertIfNegative val="0"/>
          <c:cat>
            <c:strRef>
              <c:f>'[Main Survey Data - WORKING COPY.xlsx]Question 2'!$B$21:$B$32</c:f>
              <c:strCache>
                <c:ptCount val="12"/>
                <c:pt idx="0">
                  <c:v>End of Life Care (support for people who are in the last months or years of their life)</c:v>
                </c:pt>
                <c:pt idx="1">
                  <c:v>Care for long-term health conditions (providing care and support for people to manage long-term conditions e.g diabetes)</c:v>
                </c:pt>
                <c:pt idx="2">
                  <c:v>Care of the elderly (Care to help older people live independently and comfortably)</c:v>
                </c:pt>
                <c:pt idx="3">
                  <c:v>Community Care (care provided outside of a hospital setting e.g. district nursing, physiotherapy and speech and language therapy)</c:v>
                </c:pt>
                <c:pt idx="4">
                  <c:v>Paediatric Care (care for children)</c:v>
                </c:pt>
                <c:pt idx="5">
                  <c:v>Planned Care &amp; Diagnostics (when a patient visits a hospital or clinic at a pre-arranged time/date for diagnosis or treatment)</c:v>
                </c:pt>
                <c:pt idx="6">
                  <c:v>Maternity &amp; Neonatal Care (care provided for women and babies throughout pregnancy, labour and postnatally or for new babies who need extra care after birth)</c:v>
                </c:pt>
                <c:pt idx="7">
                  <c:v>Critical Conditions Care (care for people with an incurable condition that may shorten their life e.g. Cancer care / Heart conditions)</c:v>
                </c:pt>
                <c:pt idx="8">
                  <c:v>Social Care (care for those who need assistance with daily activities to maintain independence)</c:v>
                </c:pt>
                <c:pt idx="9">
                  <c:v>Mental Health Care (care to improve or maintain a person's mental health)</c:v>
                </c:pt>
                <c:pt idx="10">
                  <c:v>Primary Care  (GP practices, dental care, pharmacy)</c:v>
                </c:pt>
                <c:pt idx="11">
                  <c:v>Emergency Care (Immediate treatment of life-threatening injuries or illnesses)</c:v>
                </c:pt>
              </c:strCache>
            </c:strRef>
          </c:cat>
          <c:val>
            <c:numRef>
              <c:f>'[Main Survey Data - WORKING COPY.xlsx]Question 2'!$G$21:$G$32</c:f>
              <c:numCache>
                <c:formatCode>General</c:formatCode>
                <c:ptCount val="12"/>
                <c:pt idx="0">
                  <c:v>204</c:v>
                </c:pt>
                <c:pt idx="1">
                  <c:v>292</c:v>
                </c:pt>
                <c:pt idx="2">
                  <c:v>264</c:v>
                </c:pt>
                <c:pt idx="3">
                  <c:v>277</c:v>
                </c:pt>
                <c:pt idx="4">
                  <c:v>162</c:v>
                </c:pt>
                <c:pt idx="5">
                  <c:v>274</c:v>
                </c:pt>
                <c:pt idx="6">
                  <c:v>218</c:v>
                </c:pt>
                <c:pt idx="7">
                  <c:v>228</c:v>
                </c:pt>
                <c:pt idx="8">
                  <c:v>253</c:v>
                </c:pt>
                <c:pt idx="9">
                  <c:v>296</c:v>
                </c:pt>
                <c:pt idx="10">
                  <c:v>228</c:v>
                </c:pt>
                <c:pt idx="11">
                  <c:v>167</c:v>
                </c:pt>
              </c:numCache>
            </c:numRef>
          </c:val>
          <c:extLst>
            <c:ext xmlns:c16="http://schemas.microsoft.com/office/drawing/2014/chart" uri="{C3380CC4-5D6E-409C-BE32-E72D297353CC}">
              <c16:uniqueId val="{00000004-E1E0-4FD5-A922-AE1E13E979EE}"/>
            </c:ext>
          </c:extLst>
        </c:ser>
        <c:dLbls>
          <c:showLegendKey val="0"/>
          <c:showVal val="0"/>
          <c:showCatName val="0"/>
          <c:showSerName val="0"/>
          <c:showPercent val="0"/>
          <c:showBubbleSize val="0"/>
        </c:dLbls>
        <c:gapWidth val="30"/>
        <c:overlap val="100"/>
        <c:axId val="1748730751"/>
        <c:axId val="1748731231"/>
      </c:barChart>
      <c:catAx>
        <c:axId val="1748730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48731231"/>
        <c:crosses val="autoZero"/>
        <c:auto val="1"/>
        <c:lblAlgn val="ctr"/>
        <c:lblOffset val="100"/>
        <c:noMultiLvlLbl val="0"/>
      </c:catAx>
      <c:valAx>
        <c:axId val="1748731231"/>
        <c:scaling>
          <c:orientation val="minMax"/>
        </c:scaling>
        <c:delete val="1"/>
        <c:axPos val="b"/>
        <c:numFmt formatCode="General" sourceLinked="1"/>
        <c:majorTickMark val="none"/>
        <c:minorTickMark val="none"/>
        <c:tickLblPos val="nextTo"/>
        <c:crossAx val="1748730751"/>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ayout>
        <c:manualLayout>
          <c:xMode val="edge"/>
          <c:yMode val="edge"/>
          <c:x val="0.22627699040607471"/>
          <c:y val="0.87146715826468224"/>
          <c:w val="0.56090206922528518"/>
          <c:h val="5.0929419664124308E-2"/>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North Lincolnshire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3B88-4C34-B968-739ABB0C9F59}"/>
              </c:ext>
            </c:extLst>
          </c:dPt>
          <c:dPt>
            <c:idx val="1"/>
            <c:invertIfNegative val="0"/>
            <c:bubble3D val="0"/>
            <c:spPr>
              <a:solidFill>
                <a:srgbClr val="F0409D"/>
              </a:solidFill>
              <a:ln>
                <a:noFill/>
              </a:ln>
              <a:effectLst/>
            </c:spPr>
            <c:extLst>
              <c:ext xmlns:c16="http://schemas.microsoft.com/office/drawing/2014/chart" uri="{C3380CC4-5D6E-409C-BE32-E72D297353CC}">
                <c16:uniqueId val="{00000002-3B88-4C34-B968-739ABB0C9F59}"/>
              </c:ext>
            </c:extLst>
          </c:dPt>
          <c:dPt>
            <c:idx val="2"/>
            <c:invertIfNegative val="0"/>
            <c:bubble3D val="0"/>
            <c:spPr>
              <a:solidFill>
                <a:srgbClr val="00A399"/>
              </a:solidFill>
              <a:ln>
                <a:noFill/>
              </a:ln>
              <a:effectLst/>
            </c:spPr>
            <c:extLst>
              <c:ext xmlns:c16="http://schemas.microsoft.com/office/drawing/2014/chart" uri="{C3380CC4-5D6E-409C-BE32-E72D297353CC}">
                <c16:uniqueId val="{00000001-3B88-4C34-B968-739ABB0C9F59}"/>
              </c:ext>
            </c:extLst>
          </c:dPt>
          <c:cat>
            <c:strRef>
              <c:f>Sheet1!$R$22:$R$24</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Sheet1!$S$22:$S$24</c:f>
              <c:numCache>
                <c:formatCode>General</c:formatCode>
                <c:ptCount val="3"/>
                <c:pt idx="0">
                  <c:v>729</c:v>
                </c:pt>
                <c:pt idx="1">
                  <c:v>796</c:v>
                </c:pt>
                <c:pt idx="2">
                  <c:v>818</c:v>
                </c:pt>
              </c:numCache>
            </c:numRef>
          </c:val>
          <c:extLst>
            <c:ext xmlns:c16="http://schemas.microsoft.com/office/drawing/2014/chart" uri="{C3380CC4-5D6E-409C-BE32-E72D297353CC}">
              <c16:uniqueId val="{00000000-3B88-4C34-B968-739ABB0C9F59}"/>
            </c:ext>
          </c:extLst>
        </c:ser>
        <c:dLbls>
          <c:showLegendKey val="0"/>
          <c:showVal val="0"/>
          <c:showCatName val="0"/>
          <c:showSerName val="0"/>
          <c:showPercent val="0"/>
          <c:showBubbleSize val="0"/>
        </c:dLbls>
        <c:gapWidth val="30"/>
        <c:axId val="497122096"/>
        <c:axId val="497112016"/>
      </c:barChart>
      <c:catAx>
        <c:axId val="497122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7112016"/>
        <c:crosses val="autoZero"/>
        <c:auto val="1"/>
        <c:lblAlgn val="ctr"/>
        <c:lblOffset val="100"/>
        <c:noMultiLvlLbl val="0"/>
      </c:catAx>
      <c:valAx>
        <c:axId val="497112016"/>
        <c:scaling>
          <c:orientation val="minMax"/>
        </c:scaling>
        <c:delete val="1"/>
        <c:axPos val="b"/>
        <c:numFmt formatCode="General" sourceLinked="1"/>
        <c:majorTickMark val="none"/>
        <c:minorTickMark val="none"/>
        <c:tickLblPos val="nextTo"/>
        <c:crossAx val="49712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Young People (0-24 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16D1-4B52-B49C-5B57768FCD76}"/>
              </c:ext>
            </c:extLst>
          </c:dPt>
          <c:dPt>
            <c:idx val="1"/>
            <c:invertIfNegative val="0"/>
            <c:bubble3D val="0"/>
            <c:spPr>
              <a:solidFill>
                <a:srgbClr val="F0409D"/>
              </a:solidFill>
              <a:ln>
                <a:noFill/>
              </a:ln>
              <a:effectLst/>
            </c:spPr>
            <c:extLst>
              <c:ext xmlns:c16="http://schemas.microsoft.com/office/drawing/2014/chart" uri="{C3380CC4-5D6E-409C-BE32-E72D297353CC}">
                <c16:uniqueId val="{00000002-16D1-4B52-B49C-5B57768FCD76}"/>
              </c:ext>
            </c:extLst>
          </c:dPt>
          <c:dPt>
            <c:idx val="2"/>
            <c:invertIfNegative val="0"/>
            <c:bubble3D val="0"/>
            <c:spPr>
              <a:solidFill>
                <a:srgbClr val="00A399"/>
              </a:solidFill>
              <a:ln>
                <a:noFill/>
              </a:ln>
              <a:effectLst/>
            </c:spPr>
            <c:extLst>
              <c:ext xmlns:c16="http://schemas.microsoft.com/office/drawing/2014/chart" uri="{C3380CC4-5D6E-409C-BE32-E72D297353CC}">
                <c16:uniqueId val="{00000001-16D1-4B52-B49C-5B57768FCD76}"/>
              </c:ext>
            </c:extLst>
          </c:dPt>
          <c:cat>
            <c:strRef>
              <c:f>Sheet1!$A$37:$A$39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Sheet1!$B$37:$B$39</c:f>
              <c:numCache>
                <c:formatCode>General</c:formatCode>
                <c:ptCount val="3"/>
                <c:pt idx="0">
                  <c:v>616</c:v>
                </c:pt>
                <c:pt idx="1">
                  <c:v>777</c:v>
                </c:pt>
                <c:pt idx="2">
                  <c:v>816</c:v>
                </c:pt>
              </c:numCache>
            </c:numRef>
          </c:val>
          <c:extLst>
            <c:ext xmlns:c16="http://schemas.microsoft.com/office/drawing/2014/chart" uri="{C3380CC4-5D6E-409C-BE32-E72D297353CC}">
              <c16:uniqueId val="{00000000-16D1-4B52-B49C-5B57768FCD76}"/>
            </c:ext>
          </c:extLst>
        </c:ser>
        <c:dLbls>
          <c:showLegendKey val="0"/>
          <c:showVal val="0"/>
          <c:showCatName val="0"/>
          <c:showSerName val="0"/>
          <c:showPercent val="0"/>
          <c:showBubbleSize val="0"/>
        </c:dLbls>
        <c:gapWidth val="30"/>
        <c:axId val="470026128"/>
        <c:axId val="470033328"/>
      </c:barChart>
      <c:catAx>
        <c:axId val="47002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0033328"/>
        <c:crosses val="autoZero"/>
        <c:auto val="1"/>
        <c:lblAlgn val="ctr"/>
        <c:lblOffset val="100"/>
        <c:noMultiLvlLbl val="0"/>
      </c:catAx>
      <c:valAx>
        <c:axId val="470033328"/>
        <c:scaling>
          <c:orientation val="minMax"/>
        </c:scaling>
        <c:delete val="1"/>
        <c:axPos val="b"/>
        <c:numFmt formatCode="General" sourceLinked="1"/>
        <c:majorTickMark val="none"/>
        <c:minorTickMark val="none"/>
        <c:tickLblPos val="nextTo"/>
        <c:crossAx val="47002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Older People (75-85+ 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EE38-431D-B89F-2717C0BE9A39}"/>
              </c:ext>
            </c:extLst>
          </c:dPt>
          <c:dPt>
            <c:idx val="1"/>
            <c:invertIfNegative val="0"/>
            <c:bubble3D val="0"/>
            <c:spPr>
              <a:solidFill>
                <a:srgbClr val="F0409D"/>
              </a:solidFill>
              <a:ln>
                <a:noFill/>
              </a:ln>
              <a:effectLst/>
            </c:spPr>
            <c:extLst>
              <c:ext xmlns:c16="http://schemas.microsoft.com/office/drawing/2014/chart" uri="{C3380CC4-5D6E-409C-BE32-E72D297353CC}">
                <c16:uniqueId val="{00000002-EE38-431D-B89F-2717C0BE9A39}"/>
              </c:ext>
            </c:extLst>
          </c:dPt>
          <c:dPt>
            <c:idx val="2"/>
            <c:invertIfNegative val="0"/>
            <c:bubble3D val="0"/>
            <c:spPr>
              <a:solidFill>
                <a:srgbClr val="00A399"/>
              </a:solidFill>
              <a:ln>
                <a:noFill/>
              </a:ln>
              <a:effectLst/>
            </c:spPr>
            <c:extLst>
              <c:ext xmlns:c16="http://schemas.microsoft.com/office/drawing/2014/chart" uri="{C3380CC4-5D6E-409C-BE32-E72D297353CC}">
                <c16:uniqueId val="{00000001-EE38-431D-B89F-2717C0BE9A39}"/>
              </c:ext>
            </c:extLst>
          </c:dPt>
          <c:cat>
            <c:strRef>
              <c:f>Sheet1!$D$37:$D$39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Sheet1!$E$37:$E$39</c:f>
              <c:numCache>
                <c:formatCode>General</c:formatCode>
                <c:ptCount val="3"/>
                <c:pt idx="0">
                  <c:v>1062</c:v>
                </c:pt>
                <c:pt idx="1">
                  <c:v>1159</c:v>
                </c:pt>
                <c:pt idx="2">
                  <c:v>1284</c:v>
                </c:pt>
              </c:numCache>
            </c:numRef>
          </c:val>
          <c:extLst>
            <c:ext xmlns:c16="http://schemas.microsoft.com/office/drawing/2014/chart" uri="{C3380CC4-5D6E-409C-BE32-E72D297353CC}">
              <c16:uniqueId val="{00000000-EE38-431D-B89F-2717C0BE9A39}"/>
            </c:ext>
          </c:extLst>
        </c:ser>
        <c:dLbls>
          <c:showLegendKey val="0"/>
          <c:showVal val="0"/>
          <c:showCatName val="0"/>
          <c:showSerName val="0"/>
          <c:showPercent val="0"/>
          <c:showBubbleSize val="0"/>
        </c:dLbls>
        <c:gapWidth val="30"/>
        <c:axId val="259427248"/>
        <c:axId val="259430128"/>
      </c:barChart>
      <c:catAx>
        <c:axId val="25942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9430128"/>
        <c:crosses val="autoZero"/>
        <c:auto val="1"/>
        <c:lblAlgn val="ctr"/>
        <c:lblOffset val="100"/>
        <c:noMultiLvlLbl val="0"/>
      </c:catAx>
      <c:valAx>
        <c:axId val="259430128"/>
        <c:scaling>
          <c:orientation val="minMax"/>
        </c:scaling>
        <c:delete val="1"/>
        <c:axPos val="b"/>
        <c:numFmt formatCode="General" sourceLinked="1"/>
        <c:majorTickMark val="none"/>
        <c:minorTickMark val="none"/>
        <c:tickLblPos val="nextTo"/>
        <c:crossAx val="25942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BAME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24C3-4418-A412-FB4249959781}"/>
              </c:ext>
            </c:extLst>
          </c:dPt>
          <c:dPt>
            <c:idx val="1"/>
            <c:invertIfNegative val="0"/>
            <c:bubble3D val="0"/>
            <c:spPr>
              <a:solidFill>
                <a:srgbClr val="F0409D"/>
              </a:solidFill>
              <a:ln>
                <a:noFill/>
              </a:ln>
              <a:effectLst/>
            </c:spPr>
            <c:extLst>
              <c:ext xmlns:c16="http://schemas.microsoft.com/office/drawing/2014/chart" uri="{C3380CC4-5D6E-409C-BE32-E72D297353CC}">
                <c16:uniqueId val="{00000002-24C3-4418-A412-FB4249959781}"/>
              </c:ext>
            </c:extLst>
          </c:dPt>
          <c:dPt>
            <c:idx val="2"/>
            <c:invertIfNegative val="0"/>
            <c:bubble3D val="0"/>
            <c:spPr>
              <a:solidFill>
                <a:srgbClr val="00A399"/>
              </a:solidFill>
              <a:ln>
                <a:noFill/>
              </a:ln>
              <a:effectLst/>
            </c:spPr>
            <c:extLst>
              <c:ext xmlns:c16="http://schemas.microsoft.com/office/drawing/2014/chart" uri="{C3380CC4-5D6E-409C-BE32-E72D297353CC}">
                <c16:uniqueId val="{00000001-24C3-4418-A412-FB4249959781}"/>
              </c:ext>
            </c:extLst>
          </c:dPt>
          <c:cat>
            <c:strRef>
              <c:f>Sheet1!$G$37:$G$39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Sheet1!$H$37:$H$39</c:f>
              <c:numCache>
                <c:formatCode>General</c:formatCode>
                <c:ptCount val="3"/>
                <c:pt idx="0">
                  <c:v>495</c:v>
                </c:pt>
                <c:pt idx="1">
                  <c:v>518</c:v>
                </c:pt>
                <c:pt idx="2">
                  <c:v>538</c:v>
                </c:pt>
              </c:numCache>
            </c:numRef>
          </c:val>
          <c:extLst>
            <c:ext xmlns:c16="http://schemas.microsoft.com/office/drawing/2014/chart" uri="{C3380CC4-5D6E-409C-BE32-E72D297353CC}">
              <c16:uniqueId val="{00000000-24C3-4418-A412-FB4249959781}"/>
            </c:ext>
          </c:extLst>
        </c:ser>
        <c:dLbls>
          <c:showLegendKey val="0"/>
          <c:showVal val="0"/>
          <c:showCatName val="0"/>
          <c:showSerName val="0"/>
          <c:showPercent val="0"/>
          <c:showBubbleSize val="0"/>
        </c:dLbls>
        <c:gapWidth val="30"/>
        <c:axId val="497116816"/>
        <c:axId val="497115856"/>
      </c:barChart>
      <c:catAx>
        <c:axId val="49711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7115856"/>
        <c:crosses val="autoZero"/>
        <c:auto val="1"/>
        <c:lblAlgn val="ctr"/>
        <c:lblOffset val="100"/>
        <c:noMultiLvlLbl val="0"/>
      </c:catAx>
      <c:valAx>
        <c:axId val="497115856"/>
        <c:scaling>
          <c:orientation val="minMax"/>
        </c:scaling>
        <c:delete val="1"/>
        <c:axPos val="b"/>
        <c:numFmt formatCode="General" sourceLinked="1"/>
        <c:majorTickMark val="none"/>
        <c:minorTickMark val="none"/>
        <c:tickLblPos val="nextTo"/>
        <c:crossAx val="49711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LGBTQ+</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0409D"/>
              </a:solidFill>
              <a:ln>
                <a:noFill/>
              </a:ln>
              <a:effectLst/>
            </c:spPr>
            <c:extLst>
              <c:ext xmlns:c16="http://schemas.microsoft.com/office/drawing/2014/chart" uri="{C3380CC4-5D6E-409C-BE32-E72D297353CC}">
                <c16:uniqueId val="{00000003-2A2D-4D85-A9C0-C907ED046D24}"/>
              </c:ext>
            </c:extLst>
          </c:dPt>
          <c:dPt>
            <c:idx val="1"/>
            <c:invertIfNegative val="0"/>
            <c:bubble3D val="0"/>
            <c:spPr>
              <a:solidFill>
                <a:srgbClr val="253776"/>
              </a:solidFill>
              <a:ln>
                <a:noFill/>
              </a:ln>
              <a:effectLst/>
            </c:spPr>
            <c:extLst>
              <c:ext xmlns:c16="http://schemas.microsoft.com/office/drawing/2014/chart" uri="{C3380CC4-5D6E-409C-BE32-E72D297353CC}">
                <c16:uniqueId val="{00000002-2A2D-4D85-A9C0-C907ED046D24}"/>
              </c:ext>
            </c:extLst>
          </c:dPt>
          <c:dPt>
            <c:idx val="2"/>
            <c:invertIfNegative val="0"/>
            <c:bubble3D val="0"/>
            <c:spPr>
              <a:solidFill>
                <a:srgbClr val="00A399"/>
              </a:solidFill>
              <a:ln>
                <a:noFill/>
              </a:ln>
              <a:effectLst/>
            </c:spPr>
            <c:extLst>
              <c:ext xmlns:c16="http://schemas.microsoft.com/office/drawing/2014/chart" uri="{C3380CC4-5D6E-409C-BE32-E72D297353CC}">
                <c16:uniqueId val="{00000001-2A2D-4D85-A9C0-C907ED046D24}"/>
              </c:ext>
            </c:extLst>
          </c:dPt>
          <c:cat>
            <c:strRef>
              <c:f>Sheet1!$S$37:$S$39</c:f>
              <c:strCache>
                <c:ptCount val="3"/>
                <c:pt idx="0">
                  <c:v>My care is centered around my needs, and I am listened to</c:v>
                </c:pt>
                <c:pt idx="1">
                  <c:v>There are enough staff with the right skills and experience</c:v>
                </c:pt>
                <c:pt idx="2">
                  <c:v>I can get the care I need to look after my general health and wellbeing</c:v>
                </c:pt>
              </c:strCache>
            </c:strRef>
          </c:cat>
          <c:val>
            <c:numRef>
              <c:f>Sheet1!$T$37:$T$39</c:f>
              <c:numCache>
                <c:formatCode>General</c:formatCode>
                <c:ptCount val="3"/>
                <c:pt idx="0">
                  <c:v>55</c:v>
                </c:pt>
                <c:pt idx="1">
                  <c:v>56</c:v>
                </c:pt>
                <c:pt idx="2">
                  <c:v>64</c:v>
                </c:pt>
              </c:numCache>
            </c:numRef>
          </c:val>
          <c:extLst>
            <c:ext xmlns:c16="http://schemas.microsoft.com/office/drawing/2014/chart" uri="{C3380CC4-5D6E-409C-BE32-E72D297353CC}">
              <c16:uniqueId val="{00000000-2A2D-4D85-A9C0-C907ED046D24}"/>
            </c:ext>
          </c:extLst>
        </c:ser>
        <c:dLbls>
          <c:showLegendKey val="0"/>
          <c:showVal val="0"/>
          <c:showCatName val="0"/>
          <c:showSerName val="0"/>
          <c:showPercent val="0"/>
          <c:showBubbleSize val="0"/>
        </c:dLbls>
        <c:gapWidth val="30"/>
        <c:axId val="261828560"/>
        <c:axId val="261827600"/>
      </c:barChart>
      <c:catAx>
        <c:axId val="26182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1827600"/>
        <c:crosses val="autoZero"/>
        <c:auto val="1"/>
        <c:lblAlgn val="ctr"/>
        <c:lblOffset val="100"/>
        <c:noMultiLvlLbl val="0"/>
      </c:catAx>
      <c:valAx>
        <c:axId val="261827600"/>
        <c:scaling>
          <c:orientation val="minMax"/>
        </c:scaling>
        <c:delete val="1"/>
        <c:axPos val="b"/>
        <c:numFmt formatCode="General" sourceLinked="1"/>
        <c:majorTickMark val="none"/>
        <c:minorTickMark val="none"/>
        <c:tickLblPos val="nextTo"/>
        <c:crossAx val="261828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Disability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348E-4997-93A4-918806BC9289}"/>
              </c:ext>
            </c:extLst>
          </c:dPt>
          <c:dPt>
            <c:idx val="1"/>
            <c:invertIfNegative val="0"/>
            <c:bubble3D val="0"/>
            <c:spPr>
              <a:solidFill>
                <a:srgbClr val="F0409D"/>
              </a:solidFill>
              <a:ln>
                <a:noFill/>
              </a:ln>
              <a:effectLst/>
            </c:spPr>
            <c:extLst>
              <c:ext xmlns:c16="http://schemas.microsoft.com/office/drawing/2014/chart" uri="{C3380CC4-5D6E-409C-BE32-E72D297353CC}">
                <c16:uniqueId val="{00000002-348E-4997-93A4-918806BC9289}"/>
              </c:ext>
            </c:extLst>
          </c:dPt>
          <c:dPt>
            <c:idx val="2"/>
            <c:invertIfNegative val="0"/>
            <c:bubble3D val="0"/>
            <c:spPr>
              <a:solidFill>
                <a:srgbClr val="00A399"/>
              </a:solidFill>
              <a:ln>
                <a:noFill/>
              </a:ln>
              <a:effectLst/>
            </c:spPr>
            <c:extLst>
              <c:ext xmlns:c16="http://schemas.microsoft.com/office/drawing/2014/chart" uri="{C3380CC4-5D6E-409C-BE32-E72D297353CC}">
                <c16:uniqueId val="{00000001-348E-4997-93A4-918806BC9289}"/>
              </c:ext>
            </c:extLst>
          </c:dPt>
          <c:cat>
            <c:strRef>
              <c:f>Sheet1!$J$37:$J$39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Sheet1!$K$37:$K$39</c:f>
              <c:numCache>
                <c:formatCode>General</c:formatCode>
                <c:ptCount val="3"/>
                <c:pt idx="0">
                  <c:v>1366</c:v>
                </c:pt>
                <c:pt idx="1">
                  <c:v>1467</c:v>
                </c:pt>
                <c:pt idx="2">
                  <c:v>1485</c:v>
                </c:pt>
              </c:numCache>
            </c:numRef>
          </c:val>
          <c:extLst>
            <c:ext xmlns:c16="http://schemas.microsoft.com/office/drawing/2014/chart" uri="{C3380CC4-5D6E-409C-BE32-E72D297353CC}">
              <c16:uniqueId val="{00000000-348E-4997-93A4-918806BC9289}"/>
            </c:ext>
          </c:extLst>
        </c:ser>
        <c:dLbls>
          <c:showLegendKey val="0"/>
          <c:showVal val="0"/>
          <c:showCatName val="0"/>
          <c:showSerName val="0"/>
          <c:showPercent val="0"/>
          <c:showBubbleSize val="0"/>
        </c:dLbls>
        <c:gapWidth val="30"/>
        <c:axId val="445734784"/>
        <c:axId val="445735264"/>
      </c:barChart>
      <c:catAx>
        <c:axId val="445734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5735264"/>
        <c:crosses val="autoZero"/>
        <c:auto val="1"/>
        <c:lblAlgn val="ctr"/>
        <c:lblOffset val="100"/>
        <c:noMultiLvlLbl val="0"/>
      </c:catAx>
      <c:valAx>
        <c:axId val="445735264"/>
        <c:scaling>
          <c:orientation val="minMax"/>
        </c:scaling>
        <c:delete val="1"/>
        <c:axPos val="b"/>
        <c:numFmt formatCode="General" sourceLinked="1"/>
        <c:majorTickMark val="none"/>
        <c:minorTickMark val="none"/>
        <c:tickLblPos val="nextTo"/>
        <c:crossAx val="44573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Learning Disability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9E5C-4430-A416-999333A42D97}"/>
              </c:ext>
            </c:extLst>
          </c:dPt>
          <c:dPt>
            <c:idx val="1"/>
            <c:invertIfNegative val="0"/>
            <c:bubble3D val="0"/>
            <c:spPr>
              <a:solidFill>
                <a:srgbClr val="00A399"/>
              </a:solidFill>
              <a:ln>
                <a:noFill/>
              </a:ln>
              <a:effectLst/>
            </c:spPr>
            <c:extLst>
              <c:ext xmlns:c16="http://schemas.microsoft.com/office/drawing/2014/chart" uri="{C3380CC4-5D6E-409C-BE32-E72D297353CC}">
                <c16:uniqueId val="{00000002-9E5C-4430-A416-999333A42D97}"/>
              </c:ext>
            </c:extLst>
          </c:dPt>
          <c:dPt>
            <c:idx val="2"/>
            <c:invertIfNegative val="0"/>
            <c:bubble3D val="0"/>
            <c:spPr>
              <a:solidFill>
                <a:srgbClr val="F0409D"/>
              </a:solidFill>
              <a:ln>
                <a:noFill/>
              </a:ln>
              <a:effectLst/>
            </c:spPr>
            <c:extLst>
              <c:ext xmlns:c16="http://schemas.microsoft.com/office/drawing/2014/chart" uri="{C3380CC4-5D6E-409C-BE32-E72D297353CC}">
                <c16:uniqueId val="{00000001-9E5C-4430-A416-999333A42D97}"/>
              </c:ext>
            </c:extLst>
          </c:dPt>
          <c:cat>
            <c:strRef>
              <c:f>Sheet1!$P$37:$P$39</c:f>
              <c:strCache>
                <c:ptCount val="3"/>
                <c:pt idx="0">
                  <c:v>There are enough staff with the right skills and experience</c:v>
                </c:pt>
                <c:pt idx="1">
                  <c:v>I can get the care I need to look after my general health and wellbeing</c:v>
                </c:pt>
                <c:pt idx="2">
                  <c:v>My care is centered around my needs, and I am listened to</c:v>
                </c:pt>
              </c:strCache>
            </c:strRef>
          </c:cat>
          <c:val>
            <c:numRef>
              <c:f>Sheet1!$Q$37:$Q$39</c:f>
              <c:numCache>
                <c:formatCode>General</c:formatCode>
                <c:ptCount val="3"/>
                <c:pt idx="0">
                  <c:v>356</c:v>
                </c:pt>
                <c:pt idx="1">
                  <c:v>370</c:v>
                </c:pt>
                <c:pt idx="2">
                  <c:v>386</c:v>
                </c:pt>
              </c:numCache>
            </c:numRef>
          </c:val>
          <c:extLst>
            <c:ext xmlns:c16="http://schemas.microsoft.com/office/drawing/2014/chart" uri="{C3380CC4-5D6E-409C-BE32-E72D297353CC}">
              <c16:uniqueId val="{00000000-9E5C-4430-A416-999333A42D97}"/>
            </c:ext>
          </c:extLst>
        </c:ser>
        <c:dLbls>
          <c:showLegendKey val="0"/>
          <c:showVal val="0"/>
          <c:showCatName val="0"/>
          <c:showSerName val="0"/>
          <c:showPercent val="0"/>
          <c:showBubbleSize val="0"/>
        </c:dLbls>
        <c:gapWidth val="30"/>
        <c:axId val="463545760"/>
        <c:axId val="463543360"/>
      </c:barChart>
      <c:catAx>
        <c:axId val="46354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3543360"/>
        <c:crosses val="autoZero"/>
        <c:auto val="1"/>
        <c:lblAlgn val="ctr"/>
        <c:lblOffset val="100"/>
        <c:noMultiLvlLbl val="0"/>
      </c:catAx>
      <c:valAx>
        <c:axId val="463543360"/>
        <c:scaling>
          <c:orientation val="minMax"/>
        </c:scaling>
        <c:delete val="1"/>
        <c:axPos val="b"/>
        <c:numFmt formatCode="General" sourceLinked="1"/>
        <c:majorTickMark val="none"/>
        <c:minorTickMark val="none"/>
        <c:tickLblPos val="nextTo"/>
        <c:crossAx val="46354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Long-Term Health Condition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B427-4A10-8F5A-B3BB638E8696}"/>
              </c:ext>
            </c:extLst>
          </c:dPt>
          <c:dPt>
            <c:idx val="1"/>
            <c:invertIfNegative val="0"/>
            <c:bubble3D val="0"/>
            <c:spPr>
              <a:solidFill>
                <a:srgbClr val="F0409D"/>
              </a:solidFill>
              <a:ln>
                <a:noFill/>
              </a:ln>
              <a:effectLst/>
            </c:spPr>
            <c:extLst>
              <c:ext xmlns:c16="http://schemas.microsoft.com/office/drawing/2014/chart" uri="{C3380CC4-5D6E-409C-BE32-E72D297353CC}">
                <c16:uniqueId val="{00000002-B427-4A10-8F5A-B3BB638E8696}"/>
              </c:ext>
            </c:extLst>
          </c:dPt>
          <c:dPt>
            <c:idx val="2"/>
            <c:invertIfNegative val="0"/>
            <c:bubble3D val="0"/>
            <c:spPr>
              <a:solidFill>
                <a:srgbClr val="00A399"/>
              </a:solidFill>
              <a:ln>
                <a:noFill/>
              </a:ln>
              <a:effectLst/>
            </c:spPr>
            <c:extLst>
              <c:ext xmlns:c16="http://schemas.microsoft.com/office/drawing/2014/chart" uri="{C3380CC4-5D6E-409C-BE32-E72D297353CC}">
                <c16:uniqueId val="{00000001-B427-4A10-8F5A-B3BB638E8696}"/>
              </c:ext>
            </c:extLst>
          </c:dPt>
          <c:cat>
            <c:strRef>
              <c:f>Sheet1!$M$37:$M$39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Sheet1!$N$37:$N$39</c:f>
              <c:numCache>
                <c:formatCode>General</c:formatCode>
                <c:ptCount val="3"/>
                <c:pt idx="0">
                  <c:v>3836</c:v>
                </c:pt>
                <c:pt idx="1">
                  <c:v>3957</c:v>
                </c:pt>
                <c:pt idx="2">
                  <c:v>4232</c:v>
                </c:pt>
              </c:numCache>
            </c:numRef>
          </c:val>
          <c:extLst>
            <c:ext xmlns:c16="http://schemas.microsoft.com/office/drawing/2014/chart" uri="{C3380CC4-5D6E-409C-BE32-E72D297353CC}">
              <c16:uniqueId val="{00000000-B427-4A10-8F5A-B3BB638E8696}"/>
            </c:ext>
          </c:extLst>
        </c:ser>
        <c:dLbls>
          <c:showLegendKey val="0"/>
          <c:showVal val="0"/>
          <c:showCatName val="0"/>
          <c:showSerName val="0"/>
          <c:showPercent val="0"/>
          <c:showBubbleSize val="0"/>
        </c:dLbls>
        <c:gapWidth val="30"/>
        <c:axId val="254629264"/>
        <c:axId val="254627824"/>
      </c:barChart>
      <c:catAx>
        <c:axId val="254629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4627824"/>
        <c:crosses val="autoZero"/>
        <c:auto val="1"/>
        <c:lblAlgn val="ctr"/>
        <c:lblOffset val="100"/>
        <c:noMultiLvlLbl val="0"/>
      </c:catAx>
      <c:valAx>
        <c:axId val="254627824"/>
        <c:scaling>
          <c:orientation val="minMax"/>
        </c:scaling>
        <c:delete val="1"/>
        <c:axPos val="b"/>
        <c:numFmt formatCode="General" sourceLinked="1"/>
        <c:majorTickMark val="none"/>
        <c:minorTickMark val="none"/>
        <c:tickLblPos val="nextTo"/>
        <c:crossAx val="25462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Mental Health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E5F8-4D6C-896F-B336C9C750A0}"/>
              </c:ext>
            </c:extLst>
          </c:dPt>
          <c:dPt>
            <c:idx val="1"/>
            <c:invertIfNegative val="0"/>
            <c:bubble3D val="0"/>
            <c:spPr>
              <a:solidFill>
                <a:srgbClr val="F0409D"/>
              </a:solidFill>
              <a:ln>
                <a:noFill/>
              </a:ln>
              <a:effectLst/>
            </c:spPr>
            <c:extLst>
              <c:ext xmlns:c16="http://schemas.microsoft.com/office/drawing/2014/chart" uri="{C3380CC4-5D6E-409C-BE32-E72D297353CC}">
                <c16:uniqueId val="{00000002-E5F8-4D6C-896F-B336C9C750A0}"/>
              </c:ext>
            </c:extLst>
          </c:dPt>
          <c:dPt>
            <c:idx val="2"/>
            <c:invertIfNegative val="0"/>
            <c:bubble3D val="0"/>
            <c:spPr>
              <a:solidFill>
                <a:srgbClr val="00A399"/>
              </a:solidFill>
              <a:ln>
                <a:noFill/>
              </a:ln>
              <a:effectLst/>
            </c:spPr>
            <c:extLst>
              <c:ext xmlns:c16="http://schemas.microsoft.com/office/drawing/2014/chart" uri="{C3380CC4-5D6E-409C-BE32-E72D297353CC}">
                <c16:uniqueId val="{00000001-E5F8-4D6C-896F-B336C9C750A0}"/>
              </c:ext>
            </c:extLst>
          </c:dPt>
          <c:cat>
            <c:strRef>
              <c:f>Sheet1!$V$37:$V$39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Sheet1!$W$37:$W$39</c:f>
              <c:numCache>
                <c:formatCode>General</c:formatCode>
                <c:ptCount val="3"/>
                <c:pt idx="0">
                  <c:v>825</c:v>
                </c:pt>
                <c:pt idx="1">
                  <c:v>894</c:v>
                </c:pt>
                <c:pt idx="2">
                  <c:v>956</c:v>
                </c:pt>
              </c:numCache>
            </c:numRef>
          </c:val>
          <c:extLst>
            <c:ext xmlns:c16="http://schemas.microsoft.com/office/drawing/2014/chart" uri="{C3380CC4-5D6E-409C-BE32-E72D297353CC}">
              <c16:uniqueId val="{00000000-E5F8-4D6C-896F-B336C9C750A0}"/>
            </c:ext>
          </c:extLst>
        </c:ser>
        <c:dLbls>
          <c:showLegendKey val="0"/>
          <c:showVal val="0"/>
          <c:showCatName val="0"/>
          <c:showSerName val="0"/>
          <c:showPercent val="0"/>
          <c:showBubbleSize val="0"/>
        </c:dLbls>
        <c:gapWidth val="30"/>
        <c:axId val="2057779920"/>
        <c:axId val="2057776080"/>
      </c:barChart>
      <c:catAx>
        <c:axId val="205777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7776080"/>
        <c:crosses val="autoZero"/>
        <c:auto val="1"/>
        <c:lblAlgn val="ctr"/>
        <c:lblOffset val="100"/>
        <c:noMultiLvlLbl val="0"/>
      </c:catAx>
      <c:valAx>
        <c:axId val="2057776080"/>
        <c:scaling>
          <c:orientation val="minMax"/>
        </c:scaling>
        <c:delete val="1"/>
        <c:axPos val="b"/>
        <c:numFmt formatCode="General" sourceLinked="1"/>
        <c:majorTickMark val="none"/>
        <c:minorTickMark val="none"/>
        <c:tickLblPos val="nextTo"/>
        <c:crossAx val="205777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Staff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0409D"/>
              </a:solidFill>
              <a:ln>
                <a:noFill/>
              </a:ln>
              <a:effectLst/>
            </c:spPr>
            <c:extLst>
              <c:ext xmlns:c16="http://schemas.microsoft.com/office/drawing/2014/chart" uri="{C3380CC4-5D6E-409C-BE32-E72D297353CC}">
                <c16:uniqueId val="{00000003-CEB8-42FD-891E-CC904F9C6D56}"/>
              </c:ext>
            </c:extLst>
          </c:dPt>
          <c:dPt>
            <c:idx val="1"/>
            <c:invertIfNegative val="0"/>
            <c:bubble3D val="0"/>
            <c:spPr>
              <a:solidFill>
                <a:srgbClr val="253776"/>
              </a:solidFill>
              <a:ln>
                <a:noFill/>
              </a:ln>
              <a:effectLst/>
            </c:spPr>
            <c:extLst>
              <c:ext xmlns:c16="http://schemas.microsoft.com/office/drawing/2014/chart" uri="{C3380CC4-5D6E-409C-BE32-E72D297353CC}">
                <c16:uniqueId val="{00000002-CEB8-42FD-891E-CC904F9C6D56}"/>
              </c:ext>
            </c:extLst>
          </c:dPt>
          <c:dPt>
            <c:idx val="2"/>
            <c:invertIfNegative val="0"/>
            <c:bubble3D val="0"/>
            <c:spPr>
              <a:solidFill>
                <a:srgbClr val="00A399"/>
              </a:solidFill>
              <a:ln>
                <a:noFill/>
              </a:ln>
              <a:effectLst/>
            </c:spPr>
            <c:extLst>
              <c:ext xmlns:c16="http://schemas.microsoft.com/office/drawing/2014/chart" uri="{C3380CC4-5D6E-409C-BE32-E72D297353CC}">
                <c16:uniqueId val="{00000001-CEB8-42FD-891E-CC904F9C6D56}"/>
              </c:ext>
            </c:extLst>
          </c:dPt>
          <c:cat>
            <c:strRef>
              <c:f>Sheet1!$Y$37:$Y$39</c:f>
              <c:strCache>
                <c:ptCount val="3"/>
                <c:pt idx="0">
                  <c:v>My care is centered around my needs, and I am listened to</c:v>
                </c:pt>
                <c:pt idx="1">
                  <c:v>There are enough staff with the right skills and experience</c:v>
                </c:pt>
                <c:pt idx="2">
                  <c:v>I can get the care I need to look after my general health and wellbeing</c:v>
                </c:pt>
              </c:strCache>
            </c:strRef>
          </c:cat>
          <c:val>
            <c:numRef>
              <c:f>Sheet1!$Z$37:$Z$39</c:f>
              <c:numCache>
                <c:formatCode>General</c:formatCode>
                <c:ptCount val="3"/>
                <c:pt idx="0">
                  <c:v>3607</c:v>
                </c:pt>
                <c:pt idx="1">
                  <c:v>3713</c:v>
                </c:pt>
                <c:pt idx="2">
                  <c:v>3828</c:v>
                </c:pt>
              </c:numCache>
            </c:numRef>
          </c:val>
          <c:extLst>
            <c:ext xmlns:c16="http://schemas.microsoft.com/office/drawing/2014/chart" uri="{C3380CC4-5D6E-409C-BE32-E72D297353CC}">
              <c16:uniqueId val="{00000000-CEB8-42FD-891E-CC904F9C6D56}"/>
            </c:ext>
          </c:extLst>
        </c:ser>
        <c:dLbls>
          <c:showLegendKey val="0"/>
          <c:showVal val="0"/>
          <c:showCatName val="0"/>
          <c:showSerName val="0"/>
          <c:showPercent val="0"/>
          <c:showBubbleSize val="0"/>
        </c:dLbls>
        <c:gapWidth val="30"/>
        <c:axId val="259417648"/>
        <c:axId val="259425328"/>
      </c:barChart>
      <c:catAx>
        <c:axId val="259417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9425328"/>
        <c:crosses val="autoZero"/>
        <c:auto val="1"/>
        <c:lblAlgn val="ctr"/>
        <c:lblOffset val="100"/>
        <c:noMultiLvlLbl val="0"/>
      </c:catAx>
      <c:valAx>
        <c:axId val="259425328"/>
        <c:scaling>
          <c:orientation val="minMax"/>
        </c:scaling>
        <c:delete val="1"/>
        <c:axPos val="b"/>
        <c:numFmt formatCode="General" sourceLinked="1"/>
        <c:majorTickMark val="none"/>
        <c:minorTickMark val="none"/>
        <c:tickLblPos val="nextTo"/>
        <c:crossAx val="25941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69527276852044"/>
          <c:y val="3.0522723673750269E-2"/>
          <c:w val="0.30931410499710316"/>
          <c:h val="0.92538889768638821"/>
        </c:manualLayout>
      </c:layout>
      <c:barChart>
        <c:barDir val="bar"/>
        <c:grouping val="stacked"/>
        <c:varyColors val="0"/>
        <c:ser>
          <c:idx val="0"/>
          <c:order val="0"/>
          <c:tx>
            <c:strRef>
              <c:f>'[Main Survey Data - MASTER WORKING COPY.xlsx]Question 6'!$C$21</c:f>
              <c:strCache>
                <c:ptCount val="1"/>
                <c:pt idx="0">
                  <c:v>I would expect to have access digitally and/or available within walking distance</c:v>
                </c:pt>
              </c:strCache>
            </c:strRef>
          </c:tx>
          <c:spPr>
            <a:solidFill>
              <a:schemeClr val="accent1"/>
            </a:solidFill>
            <a:ln>
              <a:noFill/>
            </a:ln>
            <a:effectLst/>
          </c:spPr>
          <c:invertIfNegative val="0"/>
          <c:cat>
            <c:strRef>
              <c:f>'[Main Survey Data - MASTER WORKING COPY.xlsx]Question 6'!$B$22:$B$31</c:f>
              <c:strCache>
                <c:ptCount val="10"/>
                <c:pt idx="0">
                  <c:v>To attend a pre-arranged appointment at a hospital or clinic for non-emergency treatment or diagnosis  (Planned Care &amp; Diagnostics)</c:v>
                </c:pt>
                <c:pt idx="1">
                  <c:v>To receive specialist care for complex conditions, for example cancer care or specialist mental health care (Specialist Treatment)</c:v>
                </c:pt>
                <c:pt idx="2">
                  <c:v>To receive urgent but non-life threatening care, for example, a sprained ankle or a minor burn (Urgent Treatment Centre)</c:v>
                </c:pt>
                <c:pt idx="3">
                  <c:v>To receive care during pregnancy, childbirth and the postnatal period  (Maternity Care)</c:v>
                </c:pt>
                <c:pt idx="4">
                  <c:v>For a child(ren) to receive non-emergency treatment or diagnosis (Paediatric Care)</c:v>
                </c:pt>
                <c:pt idx="5">
                  <c:v>To receive emergency care for a life-threatening injury and illness (Accident and Emergency Department)</c:v>
                </c:pt>
                <c:pt idx="6">
                  <c:v>For a newborn baby(ies) who is unwell or born prematurely to receive specialist care after birth (Neonatal Care)</c:v>
                </c:pt>
                <c:pt idx="7">
                  <c:v>To receive care or treatment to improve your psychological and emotional-well-being (Mental Health Services)</c:v>
                </c:pt>
                <c:pt idx="8">
                  <c:v>To receive non-urgent care by your GP, Practice Nurse or Health Care Assistant (Primary Care)</c:v>
                </c:pt>
                <c:pt idx="9">
                  <c:v>To pick up a prescription, seek health advice or purchase over the counter medicines (Pharmacy) </c:v>
                </c:pt>
              </c:strCache>
            </c:strRef>
          </c:cat>
          <c:val>
            <c:numRef>
              <c:f>'[Main Survey Data - MASTER WORKING COPY.xlsx]Question 6'!$C$22:$C$31</c:f>
              <c:numCache>
                <c:formatCode>General</c:formatCode>
                <c:ptCount val="10"/>
                <c:pt idx="0">
                  <c:v>112</c:v>
                </c:pt>
                <c:pt idx="1">
                  <c:v>117</c:v>
                </c:pt>
                <c:pt idx="2">
                  <c:v>160</c:v>
                </c:pt>
                <c:pt idx="3">
                  <c:v>190</c:v>
                </c:pt>
                <c:pt idx="4">
                  <c:v>208</c:v>
                </c:pt>
                <c:pt idx="5">
                  <c:v>241</c:v>
                </c:pt>
                <c:pt idx="6">
                  <c:v>267</c:v>
                </c:pt>
                <c:pt idx="7">
                  <c:v>358</c:v>
                </c:pt>
                <c:pt idx="8">
                  <c:v>713</c:v>
                </c:pt>
                <c:pt idx="9">
                  <c:v>1352</c:v>
                </c:pt>
              </c:numCache>
            </c:numRef>
          </c:val>
          <c:extLst>
            <c:ext xmlns:c16="http://schemas.microsoft.com/office/drawing/2014/chart" uri="{C3380CC4-5D6E-409C-BE32-E72D297353CC}">
              <c16:uniqueId val="{00000000-C090-418C-BB9A-3E118ECC9E6D}"/>
            </c:ext>
          </c:extLst>
        </c:ser>
        <c:ser>
          <c:idx val="1"/>
          <c:order val="1"/>
          <c:tx>
            <c:strRef>
              <c:f>'[Main Survey Data - MASTER WORKING COPY.xlsx]Question 6'!$D$21</c:f>
              <c:strCache>
                <c:ptCount val="1"/>
                <c:pt idx="0">
                  <c:v>I would expect to travel a short distance (e.g short car/bus/cycle journey) </c:v>
                </c:pt>
              </c:strCache>
            </c:strRef>
          </c:tx>
          <c:spPr>
            <a:solidFill>
              <a:schemeClr val="accent2"/>
            </a:solidFill>
            <a:ln>
              <a:noFill/>
            </a:ln>
            <a:effectLst/>
          </c:spPr>
          <c:invertIfNegative val="0"/>
          <c:cat>
            <c:strRef>
              <c:f>'[Main Survey Data - MASTER WORKING COPY.xlsx]Question 6'!$B$22:$B$31</c:f>
              <c:strCache>
                <c:ptCount val="10"/>
                <c:pt idx="0">
                  <c:v>To attend a pre-arranged appointment at a hospital or clinic for non-emergency treatment or diagnosis  (Planned Care &amp; Diagnostics)</c:v>
                </c:pt>
                <c:pt idx="1">
                  <c:v>To receive specialist care for complex conditions, for example cancer care or specialist mental health care (Specialist Treatment)</c:v>
                </c:pt>
                <c:pt idx="2">
                  <c:v>To receive urgent but non-life threatening care, for example, a sprained ankle or a minor burn (Urgent Treatment Centre)</c:v>
                </c:pt>
                <c:pt idx="3">
                  <c:v>To receive care during pregnancy, childbirth and the postnatal period  (Maternity Care)</c:v>
                </c:pt>
                <c:pt idx="4">
                  <c:v>For a child(ren) to receive non-emergency treatment or diagnosis (Paediatric Care)</c:v>
                </c:pt>
                <c:pt idx="5">
                  <c:v>To receive emergency care for a life-threatening injury and illness (Accident and Emergency Department)</c:v>
                </c:pt>
                <c:pt idx="6">
                  <c:v>For a newborn baby(ies) who is unwell or born prematurely to receive specialist care after birth (Neonatal Care)</c:v>
                </c:pt>
                <c:pt idx="7">
                  <c:v>To receive care or treatment to improve your psychological and emotional-well-being (Mental Health Services)</c:v>
                </c:pt>
                <c:pt idx="8">
                  <c:v>To receive non-urgent care by your GP, Practice Nurse or Health Care Assistant (Primary Care)</c:v>
                </c:pt>
                <c:pt idx="9">
                  <c:v>To pick up a prescription, seek health advice or purchase over the counter medicines (Pharmacy) </c:v>
                </c:pt>
              </c:strCache>
            </c:strRef>
          </c:cat>
          <c:val>
            <c:numRef>
              <c:f>'[Main Survey Data - MASTER WORKING COPY.xlsx]Question 6'!$D$22:$D$31</c:f>
              <c:numCache>
                <c:formatCode>General</c:formatCode>
                <c:ptCount val="10"/>
                <c:pt idx="0">
                  <c:v>944</c:v>
                </c:pt>
                <c:pt idx="1">
                  <c:v>619</c:v>
                </c:pt>
                <c:pt idx="2">
                  <c:v>1658</c:v>
                </c:pt>
                <c:pt idx="3">
                  <c:v>1212</c:v>
                </c:pt>
                <c:pt idx="4">
                  <c:v>1113</c:v>
                </c:pt>
                <c:pt idx="5">
                  <c:v>1634</c:v>
                </c:pt>
                <c:pt idx="6">
                  <c:v>952</c:v>
                </c:pt>
                <c:pt idx="7">
                  <c:v>1001</c:v>
                </c:pt>
                <c:pt idx="8">
                  <c:v>1806</c:v>
                </c:pt>
                <c:pt idx="9">
                  <c:v>1289</c:v>
                </c:pt>
              </c:numCache>
            </c:numRef>
          </c:val>
          <c:extLst>
            <c:ext xmlns:c16="http://schemas.microsoft.com/office/drawing/2014/chart" uri="{C3380CC4-5D6E-409C-BE32-E72D297353CC}">
              <c16:uniqueId val="{00000001-C090-418C-BB9A-3E118ECC9E6D}"/>
            </c:ext>
          </c:extLst>
        </c:ser>
        <c:ser>
          <c:idx val="2"/>
          <c:order val="2"/>
          <c:tx>
            <c:strRef>
              <c:f>'[Main Survey Data - MASTER WORKING COPY.xlsx]Question 6'!$E$21</c:f>
              <c:strCache>
                <c:ptCount val="1"/>
                <c:pt idx="0">
                  <c:v>I would expect to travel further (e.g 30 minute + car/train/bus journey)</c:v>
                </c:pt>
              </c:strCache>
            </c:strRef>
          </c:tx>
          <c:spPr>
            <a:solidFill>
              <a:schemeClr val="accent3"/>
            </a:solidFill>
            <a:ln>
              <a:noFill/>
            </a:ln>
            <a:effectLst/>
          </c:spPr>
          <c:invertIfNegative val="0"/>
          <c:cat>
            <c:strRef>
              <c:f>'[Main Survey Data - MASTER WORKING COPY.xlsx]Question 6'!$B$22:$B$31</c:f>
              <c:strCache>
                <c:ptCount val="10"/>
                <c:pt idx="0">
                  <c:v>To attend a pre-arranged appointment at a hospital or clinic for non-emergency treatment or diagnosis  (Planned Care &amp; Diagnostics)</c:v>
                </c:pt>
                <c:pt idx="1">
                  <c:v>To receive specialist care for complex conditions, for example cancer care or specialist mental health care (Specialist Treatment)</c:v>
                </c:pt>
                <c:pt idx="2">
                  <c:v>To receive urgent but non-life threatening care, for example, a sprained ankle or a minor burn (Urgent Treatment Centre)</c:v>
                </c:pt>
                <c:pt idx="3">
                  <c:v>To receive care during pregnancy, childbirth and the postnatal period  (Maternity Care)</c:v>
                </c:pt>
                <c:pt idx="4">
                  <c:v>For a child(ren) to receive non-emergency treatment or diagnosis (Paediatric Care)</c:v>
                </c:pt>
                <c:pt idx="5">
                  <c:v>To receive emergency care for a life-threatening injury and illness (Accident and Emergency Department)</c:v>
                </c:pt>
                <c:pt idx="6">
                  <c:v>For a newborn baby(ies) who is unwell or born prematurely to receive specialist care after birth (Neonatal Care)</c:v>
                </c:pt>
                <c:pt idx="7">
                  <c:v>To receive care or treatment to improve your psychological and emotional-well-being (Mental Health Services)</c:v>
                </c:pt>
                <c:pt idx="8">
                  <c:v>To receive non-urgent care by your GP, Practice Nurse or Health Care Assistant (Primary Care)</c:v>
                </c:pt>
                <c:pt idx="9">
                  <c:v>To pick up a prescription, seek health advice or purchase over the counter medicines (Pharmacy) </c:v>
                </c:pt>
              </c:strCache>
            </c:strRef>
          </c:cat>
          <c:val>
            <c:numRef>
              <c:f>'[Main Survey Data - MASTER WORKING COPY.xlsx]Question 6'!$E$22:$E$31</c:f>
              <c:numCache>
                <c:formatCode>General</c:formatCode>
                <c:ptCount val="10"/>
                <c:pt idx="0">
                  <c:v>1354</c:v>
                </c:pt>
                <c:pt idx="1">
                  <c:v>1325</c:v>
                </c:pt>
                <c:pt idx="2">
                  <c:v>861</c:v>
                </c:pt>
                <c:pt idx="3">
                  <c:v>671</c:v>
                </c:pt>
                <c:pt idx="4">
                  <c:v>817</c:v>
                </c:pt>
                <c:pt idx="5">
                  <c:v>784</c:v>
                </c:pt>
                <c:pt idx="6">
                  <c:v>719</c:v>
                </c:pt>
                <c:pt idx="7">
                  <c:v>959</c:v>
                </c:pt>
                <c:pt idx="8">
                  <c:v>189</c:v>
                </c:pt>
                <c:pt idx="9">
                  <c:v>59</c:v>
                </c:pt>
              </c:numCache>
            </c:numRef>
          </c:val>
          <c:extLst>
            <c:ext xmlns:c16="http://schemas.microsoft.com/office/drawing/2014/chart" uri="{C3380CC4-5D6E-409C-BE32-E72D297353CC}">
              <c16:uniqueId val="{00000002-C090-418C-BB9A-3E118ECC9E6D}"/>
            </c:ext>
          </c:extLst>
        </c:ser>
        <c:ser>
          <c:idx val="3"/>
          <c:order val="3"/>
          <c:tx>
            <c:strRef>
              <c:f>'[Main Survey Data - MASTER WORKING COPY.xlsx]Question 6'!$F$21</c:f>
              <c:strCache>
                <c:ptCount val="1"/>
                <c:pt idx="0">
                  <c:v>I would expect to travel out of area (e.g 60+ minute car/train/bus journey to another county/region)</c:v>
                </c:pt>
              </c:strCache>
            </c:strRef>
          </c:tx>
          <c:spPr>
            <a:solidFill>
              <a:schemeClr val="accent4"/>
            </a:solidFill>
            <a:ln>
              <a:noFill/>
            </a:ln>
            <a:effectLst/>
          </c:spPr>
          <c:invertIfNegative val="0"/>
          <c:cat>
            <c:strRef>
              <c:f>'[Main Survey Data - MASTER WORKING COPY.xlsx]Question 6'!$B$22:$B$31</c:f>
              <c:strCache>
                <c:ptCount val="10"/>
                <c:pt idx="0">
                  <c:v>To attend a pre-arranged appointment at a hospital or clinic for non-emergency treatment or diagnosis  (Planned Care &amp; Diagnostics)</c:v>
                </c:pt>
                <c:pt idx="1">
                  <c:v>To receive specialist care for complex conditions, for example cancer care or specialist mental health care (Specialist Treatment)</c:v>
                </c:pt>
                <c:pt idx="2">
                  <c:v>To receive urgent but non-life threatening care, for example, a sprained ankle or a minor burn (Urgent Treatment Centre)</c:v>
                </c:pt>
                <c:pt idx="3">
                  <c:v>To receive care during pregnancy, childbirth and the postnatal period  (Maternity Care)</c:v>
                </c:pt>
                <c:pt idx="4">
                  <c:v>For a child(ren) to receive non-emergency treatment or diagnosis (Paediatric Care)</c:v>
                </c:pt>
                <c:pt idx="5">
                  <c:v>To receive emergency care for a life-threatening injury and illness (Accident and Emergency Department)</c:v>
                </c:pt>
                <c:pt idx="6">
                  <c:v>For a newborn baby(ies) who is unwell or born prematurely to receive specialist care after birth (Neonatal Care)</c:v>
                </c:pt>
                <c:pt idx="7">
                  <c:v>To receive care or treatment to improve your psychological and emotional-well-being (Mental Health Services)</c:v>
                </c:pt>
                <c:pt idx="8">
                  <c:v>To receive non-urgent care by your GP, Practice Nurse or Health Care Assistant (Primary Care)</c:v>
                </c:pt>
                <c:pt idx="9">
                  <c:v>To pick up a prescription, seek health advice or purchase over the counter medicines (Pharmacy) </c:v>
                </c:pt>
              </c:strCache>
            </c:strRef>
          </c:cat>
          <c:val>
            <c:numRef>
              <c:f>'[Main Survey Data - MASTER WORKING COPY.xlsx]Question 6'!$F$22:$F$31</c:f>
              <c:numCache>
                <c:formatCode>General</c:formatCode>
                <c:ptCount val="10"/>
                <c:pt idx="0">
                  <c:v>300</c:v>
                </c:pt>
                <c:pt idx="1">
                  <c:v>624</c:v>
                </c:pt>
                <c:pt idx="2">
                  <c:v>33</c:v>
                </c:pt>
                <c:pt idx="3">
                  <c:v>59</c:v>
                </c:pt>
                <c:pt idx="4">
                  <c:v>139</c:v>
                </c:pt>
                <c:pt idx="5">
                  <c:v>56</c:v>
                </c:pt>
                <c:pt idx="6">
                  <c:v>230</c:v>
                </c:pt>
                <c:pt idx="7">
                  <c:v>241</c:v>
                </c:pt>
                <c:pt idx="8">
                  <c:v>12</c:v>
                </c:pt>
                <c:pt idx="9">
                  <c:v>7</c:v>
                </c:pt>
              </c:numCache>
            </c:numRef>
          </c:val>
          <c:extLst>
            <c:ext xmlns:c16="http://schemas.microsoft.com/office/drawing/2014/chart" uri="{C3380CC4-5D6E-409C-BE32-E72D297353CC}">
              <c16:uniqueId val="{00000003-C090-418C-BB9A-3E118ECC9E6D}"/>
            </c:ext>
          </c:extLst>
        </c:ser>
        <c:ser>
          <c:idx val="4"/>
          <c:order val="4"/>
          <c:tx>
            <c:strRef>
              <c:f>'[Main Survey Data - MASTER WORKING COPY.xlsx]Question 6'!$G$21</c:f>
              <c:strCache>
                <c:ptCount val="1"/>
                <c:pt idx="0">
                  <c:v>Not applicable to me </c:v>
                </c:pt>
              </c:strCache>
            </c:strRef>
          </c:tx>
          <c:spPr>
            <a:solidFill>
              <a:schemeClr val="accent5"/>
            </a:solidFill>
            <a:ln>
              <a:noFill/>
            </a:ln>
            <a:effectLst/>
          </c:spPr>
          <c:invertIfNegative val="0"/>
          <c:cat>
            <c:strRef>
              <c:f>'[Main Survey Data - MASTER WORKING COPY.xlsx]Question 6'!$B$22:$B$31</c:f>
              <c:strCache>
                <c:ptCount val="10"/>
                <c:pt idx="0">
                  <c:v>To attend a pre-arranged appointment at a hospital or clinic for non-emergency treatment or diagnosis  (Planned Care &amp; Diagnostics)</c:v>
                </c:pt>
                <c:pt idx="1">
                  <c:v>To receive specialist care for complex conditions, for example cancer care or specialist mental health care (Specialist Treatment)</c:v>
                </c:pt>
                <c:pt idx="2">
                  <c:v>To receive urgent but non-life threatening care, for example, a sprained ankle or a minor burn (Urgent Treatment Centre)</c:v>
                </c:pt>
                <c:pt idx="3">
                  <c:v>To receive care during pregnancy, childbirth and the postnatal period  (Maternity Care)</c:v>
                </c:pt>
                <c:pt idx="4">
                  <c:v>For a child(ren) to receive non-emergency treatment or diagnosis (Paediatric Care)</c:v>
                </c:pt>
                <c:pt idx="5">
                  <c:v>To receive emergency care for a life-threatening injury and illness (Accident and Emergency Department)</c:v>
                </c:pt>
                <c:pt idx="6">
                  <c:v>For a newborn baby(ies) who is unwell or born prematurely to receive specialist care after birth (Neonatal Care)</c:v>
                </c:pt>
                <c:pt idx="7">
                  <c:v>To receive care or treatment to improve your psychological and emotional-well-being (Mental Health Services)</c:v>
                </c:pt>
                <c:pt idx="8">
                  <c:v>To receive non-urgent care by your GP, Practice Nurse or Health Care Assistant (Primary Care)</c:v>
                </c:pt>
                <c:pt idx="9">
                  <c:v>To pick up a prescription, seek health advice or purchase over the counter medicines (Pharmacy) </c:v>
                </c:pt>
              </c:strCache>
            </c:strRef>
          </c:cat>
          <c:val>
            <c:numRef>
              <c:f>'[Main Survey Data - MASTER WORKING COPY.xlsx]Question 6'!$G$22:$G$31</c:f>
              <c:numCache>
                <c:formatCode>General</c:formatCode>
                <c:ptCount val="10"/>
                <c:pt idx="0">
                  <c:v>16</c:v>
                </c:pt>
                <c:pt idx="1">
                  <c:v>46</c:v>
                </c:pt>
                <c:pt idx="2">
                  <c:v>15</c:v>
                </c:pt>
                <c:pt idx="3">
                  <c:v>583</c:v>
                </c:pt>
                <c:pt idx="4">
                  <c:v>444</c:v>
                </c:pt>
                <c:pt idx="5">
                  <c:v>15</c:v>
                </c:pt>
                <c:pt idx="6">
                  <c:v>553</c:v>
                </c:pt>
                <c:pt idx="7">
                  <c:v>163</c:v>
                </c:pt>
                <c:pt idx="8">
                  <c:v>14</c:v>
                </c:pt>
                <c:pt idx="9">
                  <c:v>32</c:v>
                </c:pt>
              </c:numCache>
            </c:numRef>
          </c:val>
          <c:extLst>
            <c:ext xmlns:c16="http://schemas.microsoft.com/office/drawing/2014/chart" uri="{C3380CC4-5D6E-409C-BE32-E72D297353CC}">
              <c16:uniqueId val="{00000004-C090-418C-BB9A-3E118ECC9E6D}"/>
            </c:ext>
          </c:extLst>
        </c:ser>
        <c:dLbls>
          <c:showLegendKey val="0"/>
          <c:showVal val="0"/>
          <c:showCatName val="0"/>
          <c:showSerName val="0"/>
          <c:showPercent val="0"/>
          <c:showBubbleSize val="0"/>
        </c:dLbls>
        <c:gapWidth val="150"/>
        <c:overlap val="100"/>
        <c:axId val="56405648"/>
        <c:axId val="56403248"/>
      </c:barChart>
      <c:catAx>
        <c:axId val="5640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403248"/>
        <c:crosses val="autoZero"/>
        <c:auto val="1"/>
        <c:lblAlgn val="ctr"/>
        <c:lblOffset val="100"/>
        <c:noMultiLvlLbl val="0"/>
      </c:catAx>
      <c:valAx>
        <c:axId val="56403248"/>
        <c:scaling>
          <c:orientation val="minMax"/>
        </c:scaling>
        <c:delete val="1"/>
        <c:axPos val="b"/>
        <c:numFmt formatCode="General" sourceLinked="1"/>
        <c:majorTickMark val="none"/>
        <c:minorTickMark val="none"/>
        <c:tickLblPos val="nextTo"/>
        <c:crossAx val="56405648"/>
        <c:crosses val="autoZero"/>
        <c:crossBetween val="between"/>
      </c:valAx>
      <c:spPr>
        <a:noFill/>
        <a:ln>
          <a:noFill/>
        </a:ln>
        <a:effectLst/>
      </c:spPr>
    </c:plotArea>
    <c:legend>
      <c:legendPos val="r"/>
      <c:layout>
        <c:manualLayout>
          <c:xMode val="edge"/>
          <c:yMode val="edge"/>
          <c:x val="0.68123158958706975"/>
          <c:y val="5.997194473010356E-2"/>
          <c:w val="0.20113331406928728"/>
          <c:h val="0.89701291220697987"/>
        </c:manualLayout>
      </c:layout>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System Partners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B0E2-4794-B399-72A45638186E}"/>
              </c:ext>
            </c:extLst>
          </c:dPt>
          <c:dPt>
            <c:idx val="1"/>
            <c:invertIfNegative val="0"/>
            <c:bubble3D val="0"/>
            <c:spPr>
              <a:solidFill>
                <a:srgbClr val="F0409D"/>
              </a:solidFill>
              <a:ln>
                <a:noFill/>
              </a:ln>
              <a:effectLst/>
            </c:spPr>
            <c:extLst>
              <c:ext xmlns:c16="http://schemas.microsoft.com/office/drawing/2014/chart" uri="{C3380CC4-5D6E-409C-BE32-E72D297353CC}">
                <c16:uniqueId val="{00000002-B0E2-4794-B399-72A45638186E}"/>
              </c:ext>
            </c:extLst>
          </c:dPt>
          <c:dPt>
            <c:idx val="2"/>
            <c:invertIfNegative val="0"/>
            <c:bubble3D val="0"/>
            <c:spPr>
              <a:solidFill>
                <a:srgbClr val="00A399"/>
              </a:solidFill>
              <a:ln>
                <a:noFill/>
              </a:ln>
              <a:effectLst/>
            </c:spPr>
            <c:extLst>
              <c:ext xmlns:c16="http://schemas.microsoft.com/office/drawing/2014/chart" uri="{C3380CC4-5D6E-409C-BE32-E72D297353CC}">
                <c16:uniqueId val="{00000001-B0E2-4794-B399-72A45638186E}"/>
              </c:ext>
            </c:extLst>
          </c:dPt>
          <c:cat>
            <c:strRef>
              <c:f>Sheet1!$AB$37:$AB$39</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Sheet1!$AC$37:$AC$39</c:f>
              <c:numCache>
                <c:formatCode>General</c:formatCode>
                <c:ptCount val="3"/>
                <c:pt idx="0">
                  <c:v>198</c:v>
                </c:pt>
                <c:pt idx="1">
                  <c:v>205</c:v>
                </c:pt>
                <c:pt idx="2">
                  <c:v>214</c:v>
                </c:pt>
              </c:numCache>
            </c:numRef>
          </c:val>
          <c:extLst>
            <c:ext xmlns:c16="http://schemas.microsoft.com/office/drawing/2014/chart" uri="{C3380CC4-5D6E-409C-BE32-E72D297353CC}">
              <c16:uniqueId val="{00000000-B0E2-4794-B399-72A45638186E}"/>
            </c:ext>
          </c:extLst>
        </c:ser>
        <c:dLbls>
          <c:showLegendKey val="0"/>
          <c:showVal val="0"/>
          <c:showCatName val="0"/>
          <c:showSerName val="0"/>
          <c:showPercent val="0"/>
          <c:showBubbleSize val="0"/>
        </c:dLbls>
        <c:gapWidth val="30"/>
        <c:axId val="500358272"/>
        <c:axId val="500361152"/>
      </c:barChart>
      <c:catAx>
        <c:axId val="500358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00361152"/>
        <c:crosses val="autoZero"/>
        <c:auto val="1"/>
        <c:lblAlgn val="ctr"/>
        <c:lblOffset val="100"/>
        <c:noMultiLvlLbl val="0"/>
      </c:catAx>
      <c:valAx>
        <c:axId val="500361152"/>
        <c:scaling>
          <c:orientation val="minMax"/>
        </c:scaling>
        <c:delete val="1"/>
        <c:axPos val="b"/>
        <c:numFmt formatCode="General" sourceLinked="1"/>
        <c:majorTickMark val="none"/>
        <c:minorTickMark val="none"/>
        <c:tickLblPos val="nextTo"/>
        <c:crossAx val="50035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sz="1600" dirty="0"/>
              <a:t>Which of the following activities do you regularly use technology for in your day-to-day life?</a:t>
            </a:r>
          </a:p>
        </c:rich>
      </c:tx>
      <c:layout>
        <c:manualLayout>
          <c:xMode val="edge"/>
          <c:yMode val="edge"/>
          <c:x val="9.2044444444444443E-2"/>
          <c:y val="8.9086859688195987E-3"/>
        </c:manualLayout>
      </c:layout>
      <c:overlay val="0"/>
    </c:title>
    <c:autoTitleDeleted val="0"/>
    <c:plotArea>
      <c:layout/>
      <c:barChart>
        <c:barDir val="bar"/>
        <c:grouping val="stacked"/>
        <c:varyColors val="0"/>
        <c:ser>
          <c:idx val="0"/>
          <c:order val="0"/>
          <c:tx>
            <c:v>Never</c:v>
          </c:tx>
          <c:invertIfNegative val="0"/>
          <c:cat>
            <c:strRef>
              <c:f>'[Main Survey Data - MASTER WORKING COPY.xlsx]Question 7'!$B$4:$B$11</c:f>
              <c:strCache>
                <c:ptCount val="8"/>
                <c:pt idx="0">
                  <c:v>Online banking (e.g. checking balances, paying bills)</c:v>
                </c:pt>
                <c:pt idx="1">
                  <c:v>Online shopping (e.g purchasing clothing, ordering food)</c:v>
                </c:pt>
                <c:pt idx="2">
                  <c:v>Remote working (e.g Zoom or Microsoft Teams)</c:v>
                </c:pt>
                <c:pt idx="3">
                  <c:v>Communication (e.g email, text messaging, video calls)</c:v>
                </c:pt>
                <c:pt idx="4">
                  <c:v>Entertainment (e.g streaming, gaming, social media)</c:v>
                </c:pt>
                <c:pt idx="5">
                  <c:v>Education or learning (e.g online courses, tutorials)</c:v>
                </c:pt>
                <c:pt idx="6">
                  <c:v>Fitness Apps (e.g. Couch25k App, exercise tracking)</c:v>
                </c:pt>
                <c:pt idx="7">
                  <c:v>Health management (e.g NHS App, telephone/video appointments)</c:v>
                </c:pt>
              </c:strCache>
            </c:strRef>
          </c:cat>
          <c:val>
            <c:numRef>
              <c:f>'[Main Survey Data - MASTER WORKING COPY.xlsx]Question 7'!$D$4:$D$11</c:f>
              <c:numCache>
                <c:formatCode>General</c:formatCode>
                <c:ptCount val="8"/>
                <c:pt idx="0">
                  <c:v>158</c:v>
                </c:pt>
                <c:pt idx="1">
                  <c:v>166</c:v>
                </c:pt>
                <c:pt idx="2">
                  <c:v>804</c:v>
                </c:pt>
                <c:pt idx="3">
                  <c:v>20</c:v>
                </c:pt>
                <c:pt idx="4">
                  <c:v>264</c:v>
                </c:pt>
                <c:pt idx="5">
                  <c:v>407</c:v>
                </c:pt>
                <c:pt idx="6">
                  <c:v>895</c:v>
                </c:pt>
                <c:pt idx="7">
                  <c:v>304</c:v>
                </c:pt>
              </c:numCache>
            </c:numRef>
          </c:val>
          <c:extLst>
            <c:ext xmlns:c16="http://schemas.microsoft.com/office/drawing/2014/chart" uri="{C3380CC4-5D6E-409C-BE32-E72D297353CC}">
              <c16:uniqueId val="{00000000-B510-4BFC-B6A2-762E923C6DB1}"/>
            </c:ext>
          </c:extLst>
        </c:ser>
        <c:ser>
          <c:idx val="1"/>
          <c:order val="1"/>
          <c:tx>
            <c:v>Rarely</c:v>
          </c:tx>
          <c:invertIfNegative val="0"/>
          <c:cat>
            <c:strRef>
              <c:f>'[Main Survey Data - MASTER WORKING COPY.xlsx]Question 7'!$B$4:$B$11</c:f>
              <c:strCache>
                <c:ptCount val="8"/>
                <c:pt idx="0">
                  <c:v>Online banking (e.g. checking balances, paying bills)</c:v>
                </c:pt>
                <c:pt idx="1">
                  <c:v>Online shopping (e.g purchasing clothing, ordering food)</c:v>
                </c:pt>
                <c:pt idx="2">
                  <c:v>Remote working (e.g Zoom or Microsoft Teams)</c:v>
                </c:pt>
                <c:pt idx="3">
                  <c:v>Communication (e.g email, text messaging, video calls)</c:v>
                </c:pt>
                <c:pt idx="4">
                  <c:v>Entertainment (e.g streaming, gaming, social media)</c:v>
                </c:pt>
                <c:pt idx="5">
                  <c:v>Education or learning (e.g online courses, tutorials)</c:v>
                </c:pt>
                <c:pt idx="6">
                  <c:v>Fitness Apps (e.g. Couch25k App, exercise tracking)</c:v>
                </c:pt>
                <c:pt idx="7">
                  <c:v>Health management (e.g NHS App, telephone/video appointments)</c:v>
                </c:pt>
              </c:strCache>
            </c:strRef>
          </c:cat>
          <c:val>
            <c:numRef>
              <c:f>'[Main Survey Data - MASTER WORKING COPY.xlsx]Question 7'!$E$4:$E$11</c:f>
              <c:numCache>
                <c:formatCode>General</c:formatCode>
                <c:ptCount val="8"/>
                <c:pt idx="0">
                  <c:v>67</c:v>
                </c:pt>
                <c:pt idx="1">
                  <c:v>280</c:v>
                </c:pt>
                <c:pt idx="2">
                  <c:v>345</c:v>
                </c:pt>
                <c:pt idx="3">
                  <c:v>42</c:v>
                </c:pt>
                <c:pt idx="4">
                  <c:v>244</c:v>
                </c:pt>
                <c:pt idx="5">
                  <c:v>420</c:v>
                </c:pt>
                <c:pt idx="6">
                  <c:v>538</c:v>
                </c:pt>
                <c:pt idx="7">
                  <c:v>483</c:v>
                </c:pt>
              </c:numCache>
            </c:numRef>
          </c:val>
          <c:extLst>
            <c:ext xmlns:c16="http://schemas.microsoft.com/office/drawing/2014/chart" uri="{C3380CC4-5D6E-409C-BE32-E72D297353CC}">
              <c16:uniqueId val="{00000001-B510-4BFC-B6A2-762E923C6DB1}"/>
            </c:ext>
          </c:extLst>
        </c:ser>
        <c:ser>
          <c:idx val="2"/>
          <c:order val="2"/>
          <c:tx>
            <c:v>Sometimes</c:v>
          </c:tx>
          <c:invertIfNegative val="0"/>
          <c:cat>
            <c:strRef>
              <c:f>'[Main Survey Data - MASTER WORKING COPY.xlsx]Question 7'!$B$4:$B$11</c:f>
              <c:strCache>
                <c:ptCount val="8"/>
                <c:pt idx="0">
                  <c:v>Online banking (e.g. checking balances, paying bills)</c:v>
                </c:pt>
                <c:pt idx="1">
                  <c:v>Online shopping (e.g purchasing clothing, ordering food)</c:v>
                </c:pt>
                <c:pt idx="2">
                  <c:v>Remote working (e.g Zoom or Microsoft Teams)</c:v>
                </c:pt>
                <c:pt idx="3">
                  <c:v>Communication (e.g email, text messaging, video calls)</c:v>
                </c:pt>
                <c:pt idx="4">
                  <c:v>Entertainment (e.g streaming, gaming, social media)</c:v>
                </c:pt>
                <c:pt idx="5">
                  <c:v>Education or learning (e.g online courses, tutorials)</c:v>
                </c:pt>
                <c:pt idx="6">
                  <c:v>Fitness Apps (e.g. Couch25k App, exercise tracking)</c:v>
                </c:pt>
                <c:pt idx="7">
                  <c:v>Health management (e.g NHS App, telephone/video appointments)</c:v>
                </c:pt>
              </c:strCache>
            </c:strRef>
          </c:cat>
          <c:val>
            <c:numRef>
              <c:f>'[Main Survey Data - MASTER WORKING COPY.xlsx]Question 7'!$F$4:$F$11</c:f>
              <c:numCache>
                <c:formatCode>General</c:formatCode>
                <c:ptCount val="8"/>
                <c:pt idx="0">
                  <c:v>216</c:v>
                </c:pt>
                <c:pt idx="1">
                  <c:v>705</c:v>
                </c:pt>
                <c:pt idx="2">
                  <c:v>485</c:v>
                </c:pt>
                <c:pt idx="3">
                  <c:v>219</c:v>
                </c:pt>
                <c:pt idx="4">
                  <c:v>543</c:v>
                </c:pt>
                <c:pt idx="5">
                  <c:v>843</c:v>
                </c:pt>
                <c:pt idx="6">
                  <c:v>618</c:v>
                </c:pt>
                <c:pt idx="7">
                  <c:v>969</c:v>
                </c:pt>
              </c:numCache>
            </c:numRef>
          </c:val>
          <c:extLst>
            <c:ext xmlns:c16="http://schemas.microsoft.com/office/drawing/2014/chart" uri="{C3380CC4-5D6E-409C-BE32-E72D297353CC}">
              <c16:uniqueId val="{00000002-B510-4BFC-B6A2-762E923C6DB1}"/>
            </c:ext>
          </c:extLst>
        </c:ser>
        <c:ser>
          <c:idx val="3"/>
          <c:order val="3"/>
          <c:tx>
            <c:v>Often</c:v>
          </c:tx>
          <c:invertIfNegative val="0"/>
          <c:cat>
            <c:strRef>
              <c:f>'[Main Survey Data - MASTER WORKING COPY.xlsx]Question 7'!$B$4:$B$11</c:f>
              <c:strCache>
                <c:ptCount val="8"/>
                <c:pt idx="0">
                  <c:v>Online banking (e.g. checking balances, paying bills)</c:v>
                </c:pt>
                <c:pt idx="1">
                  <c:v>Online shopping (e.g purchasing clothing, ordering food)</c:v>
                </c:pt>
                <c:pt idx="2">
                  <c:v>Remote working (e.g Zoom or Microsoft Teams)</c:v>
                </c:pt>
                <c:pt idx="3">
                  <c:v>Communication (e.g email, text messaging, video calls)</c:v>
                </c:pt>
                <c:pt idx="4">
                  <c:v>Entertainment (e.g streaming, gaming, social media)</c:v>
                </c:pt>
                <c:pt idx="5">
                  <c:v>Education or learning (e.g online courses, tutorials)</c:v>
                </c:pt>
                <c:pt idx="6">
                  <c:v>Fitness Apps (e.g. Couch25k App, exercise tracking)</c:v>
                </c:pt>
                <c:pt idx="7">
                  <c:v>Health management (e.g NHS App, telephone/video appointments)</c:v>
                </c:pt>
              </c:strCache>
            </c:strRef>
          </c:cat>
          <c:val>
            <c:numRef>
              <c:f>'[Main Survey Data - MASTER WORKING COPY.xlsx]Question 7'!$G$4:$G$11</c:f>
              <c:numCache>
                <c:formatCode>General</c:formatCode>
                <c:ptCount val="8"/>
                <c:pt idx="0">
                  <c:v>574</c:v>
                </c:pt>
                <c:pt idx="1">
                  <c:v>1019</c:v>
                </c:pt>
                <c:pt idx="2">
                  <c:v>628</c:v>
                </c:pt>
                <c:pt idx="3">
                  <c:v>1014</c:v>
                </c:pt>
                <c:pt idx="4">
                  <c:v>854</c:v>
                </c:pt>
                <c:pt idx="5">
                  <c:v>718</c:v>
                </c:pt>
                <c:pt idx="6">
                  <c:v>380</c:v>
                </c:pt>
                <c:pt idx="7">
                  <c:v>659</c:v>
                </c:pt>
              </c:numCache>
            </c:numRef>
          </c:val>
          <c:extLst>
            <c:ext xmlns:c16="http://schemas.microsoft.com/office/drawing/2014/chart" uri="{C3380CC4-5D6E-409C-BE32-E72D297353CC}">
              <c16:uniqueId val="{00000003-B510-4BFC-B6A2-762E923C6DB1}"/>
            </c:ext>
          </c:extLst>
        </c:ser>
        <c:ser>
          <c:idx val="4"/>
          <c:order val="4"/>
          <c:tx>
            <c:v>Always</c:v>
          </c:tx>
          <c:invertIfNegative val="0"/>
          <c:cat>
            <c:strRef>
              <c:f>'[Main Survey Data - MASTER WORKING COPY.xlsx]Question 7'!$B$4:$B$11</c:f>
              <c:strCache>
                <c:ptCount val="8"/>
                <c:pt idx="0">
                  <c:v>Online banking (e.g. checking balances, paying bills)</c:v>
                </c:pt>
                <c:pt idx="1">
                  <c:v>Online shopping (e.g purchasing clothing, ordering food)</c:v>
                </c:pt>
                <c:pt idx="2">
                  <c:v>Remote working (e.g Zoom or Microsoft Teams)</c:v>
                </c:pt>
                <c:pt idx="3">
                  <c:v>Communication (e.g email, text messaging, video calls)</c:v>
                </c:pt>
                <c:pt idx="4">
                  <c:v>Entertainment (e.g streaming, gaming, social media)</c:v>
                </c:pt>
                <c:pt idx="5">
                  <c:v>Education or learning (e.g online courses, tutorials)</c:v>
                </c:pt>
                <c:pt idx="6">
                  <c:v>Fitness Apps (e.g. Couch25k App, exercise tracking)</c:v>
                </c:pt>
                <c:pt idx="7">
                  <c:v>Health management (e.g NHS App, telephone/video appointments)</c:v>
                </c:pt>
              </c:strCache>
            </c:strRef>
          </c:cat>
          <c:val>
            <c:numRef>
              <c:f>'[Main Survey Data - MASTER WORKING COPY.xlsx]Question 7'!$H$4:$H$11</c:f>
              <c:numCache>
                <c:formatCode>General</c:formatCode>
                <c:ptCount val="8"/>
                <c:pt idx="0">
                  <c:v>1717</c:v>
                </c:pt>
                <c:pt idx="1">
                  <c:v>560</c:v>
                </c:pt>
                <c:pt idx="2">
                  <c:v>460</c:v>
                </c:pt>
                <c:pt idx="3">
                  <c:v>1435</c:v>
                </c:pt>
                <c:pt idx="4">
                  <c:v>821</c:v>
                </c:pt>
                <c:pt idx="5">
                  <c:v>332</c:v>
                </c:pt>
                <c:pt idx="6">
                  <c:v>296</c:v>
                </c:pt>
                <c:pt idx="7">
                  <c:v>316</c:v>
                </c:pt>
              </c:numCache>
            </c:numRef>
          </c:val>
          <c:extLst>
            <c:ext xmlns:c16="http://schemas.microsoft.com/office/drawing/2014/chart" uri="{C3380CC4-5D6E-409C-BE32-E72D297353CC}">
              <c16:uniqueId val="{00000004-B510-4BFC-B6A2-762E923C6DB1}"/>
            </c:ext>
          </c:extLst>
        </c:ser>
        <c:dLbls>
          <c:showLegendKey val="0"/>
          <c:showVal val="0"/>
          <c:showCatName val="0"/>
          <c:showSerName val="0"/>
          <c:showPercent val="0"/>
          <c:showBubbleSize val="0"/>
        </c:dLbls>
        <c:gapWidth val="150"/>
        <c:overlap val="100"/>
        <c:axId val="1"/>
        <c:axId val="2"/>
      </c:barChart>
      <c:catAx>
        <c:axId val="1"/>
        <c:scaling>
          <c:orientation val="minMax"/>
        </c:scaling>
        <c:delete val="0"/>
        <c:axPos val="l"/>
        <c:numFmt formatCode="General" sourceLinked="1"/>
        <c:majorTickMark val="cross"/>
        <c:minorTickMark val="cross"/>
        <c:tickLblPos val="nextTo"/>
        <c:crossAx val="2"/>
        <c:crosses val="autoZero"/>
        <c:auto val="1"/>
        <c:lblAlgn val="ctr"/>
        <c:lblOffset val="100"/>
        <c:noMultiLvlLbl val="1"/>
      </c:catAx>
      <c:valAx>
        <c:axId val="2"/>
        <c:scaling>
          <c:orientation val="minMax"/>
        </c:scaling>
        <c:delete val="0"/>
        <c:axPos val="b"/>
        <c:majorGridlines/>
        <c:numFmt formatCode="General" sourceLinked="1"/>
        <c:majorTickMark val="cross"/>
        <c:minorTickMark val="cross"/>
        <c:tickLblPos val="nextTo"/>
        <c:crossAx val="1"/>
        <c:crosses val="autoZero"/>
        <c:crossBetween val="between"/>
        <c:minorUnit val="1"/>
      </c:valAx>
    </c:plotArea>
    <c:legend>
      <c:legendPos val="r"/>
      <c:overlay val="0"/>
    </c:legend>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9-3F12-4597-8853-96C54FA2E51A}"/>
              </c:ext>
            </c:extLst>
          </c:dPt>
          <c:dPt>
            <c:idx val="1"/>
            <c:invertIfNegative val="0"/>
            <c:bubble3D val="0"/>
            <c:spPr>
              <a:solidFill>
                <a:srgbClr val="F08D2A"/>
              </a:solidFill>
              <a:ln>
                <a:noFill/>
              </a:ln>
              <a:effectLst/>
            </c:spPr>
            <c:extLst>
              <c:ext xmlns:c16="http://schemas.microsoft.com/office/drawing/2014/chart" uri="{C3380CC4-5D6E-409C-BE32-E72D297353CC}">
                <c16:uniqueId val="{00000008-3F12-4597-8853-96C54FA2E51A}"/>
              </c:ext>
            </c:extLst>
          </c:dPt>
          <c:dPt>
            <c:idx val="2"/>
            <c:invertIfNegative val="0"/>
            <c:bubble3D val="0"/>
            <c:spPr>
              <a:solidFill>
                <a:srgbClr val="8463A7"/>
              </a:solidFill>
              <a:ln>
                <a:noFill/>
              </a:ln>
              <a:effectLst/>
            </c:spPr>
            <c:extLst>
              <c:ext xmlns:c16="http://schemas.microsoft.com/office/drawing/2014/chart" uri="{C3380CC4-5D6E-409C-BE32-E72D297353CC}">
                <c16:uniqueId val="{00000007-3F12-4597-8853-96C54FA2E51A}"/>
              </c:ext>
            </c:extLst>
          </c:dPt>
          <c:dPt>
            <c:idx val="3"/>
            <c:invertIfNegative val="0"/>
            <c:bubble3D val="0"/>
            <c:spPr>
              <a:solidFill>
                <a:srgbClr val="7BB933"/>
              </a:solidFill>
              <a:ln>
                <a:noFill/>
              </a:ln>
              <a:effectLst/>
            </c:spPr>
            <c:extLst>
              <c:ext xmlns:c16="http://schemas.microsoft.com/office/drawing/2014/chart" uri="{C3380CC4-5D6E-409C-BE32-E72D297353CC}">
                <c16:uniqueId val="{00000006-3F12-4597-8853-96C54FA2E51A}"/>
              </c:ext>
            </c:extLst>
          </c:dPt>
          <c:dPt>
            <c:idx val="4"/>
            <c:invertIfNegative val="0"/>
            <c:bubble3D val="0"/>
            <c:spPr>
              <a:solidFill>
                <a:srgbClr val="FBBA33"/>
              </a:solidFill>
              <a:ln>
                <a:noFill/>
              </a:ln>
              <a:effectLst/>
            </c:spPr>
            <c:extLst>
              <c:ext xmlns:c16="http://schemas.microsoft.com/office/drawing/2014/chart" uri="{C3380CC4-5D6E-409C-BE32-E72D297353CC}">
                <c16:uniqueId val="{00000005-3F12-4597-8853-96C54FA2E51A}"/>
              </c:ext>
            </c:extLst>
          </c:dPt>
          <c:dPt>
            <c:idx val="5"/>
            <c:invertIfNegative val="0"/>
            <c:bubble3D val="0"/>
            <c:spPr>
              <a:solidFill>
                <a:srgbClr val="3AB5E9"/>
              </a:solidFill>
              <a:ln>
                <a:noFill/>
              </a:ln>
              <a:effectLst/>
            </c:spPr>
            <c:extLst>
              <c:ext xmlns:c16="http://schemas.microsoft.com/office/drawing/2014/chart" uri="{C3380CC4-5D6E-409C-BE32-E72D297353CC}">
                <c16:uniqueId val="{00000004-3F12-4597-8853-96C54FA2E51A}"/>
              </c:ext>
            </c:extLst>
          </c:dPt>
          <c:dPt>
            <c:idx val="6"/>
            <c:invertIfNegative val="0"/>
            <c:bubble3D val="0"/>
            <c:spPr>
              <a:solidFill>
                <a:srgbClr val="253776"/>
              </a:solidFill>
              <a:ln>
                <a:noFill/>
              </a:ln>
              <a:effectLst/>
            </c:spPr>
            <c:extLst>
              <c:ext xmlns:c16="http://schemas.microsoft.com/office/drawing/2014/chart" uri="{C3380CC4-5D6E-409C-BE32-E72D297353CC}">
                <c16:uniqueId val="{00000002-3F12-4597-8853-96C54FA2E51A}"/>
              </c:ext>
            </c:extLst>
          </c:dPt>
          <c:dPt>
            <c:idx val="7"/>
            <c:invertIfNegative val="0"/>
            <c:bubble3D val="0"/>
            <c:spPr>
              <a:solidFill>
                <a:srgbClr val="F0409D"/>
              </a:solidFill>
              <a:ln>
                <a:noFill/>
              </a:ln>
              <a:effectLst/>
            </c:spPr>
            <c:extLst>
              <c:ext xmlns:c16="http://schemas.microsoft.com/office/drawing/2014/chart" uri="{C3380CC4-5D6E-409C-BE32-E72D297353CC}">
                <c16:uniqueId val="{00000003-3F12-4597-8853-96C54FA2E51A}"/>
              </c:ext>
            </c:extLst>
          </c:dPt>
          <c:dPt>
            <c:idx val="8"/>
            <c:invertIfNegative val="0"/>
            <c:bubble3D val="0"/>
            <c:spPr>
              <a:solidFill>
                <a:srgbClr val="00A399"/>
              </a:solidFill>
              <a:ln>
                <a:noFill/>
              </a:ln>
              <a:effectLst/>
            </c:spPr>
            <c:extLst>
              <c:ext xmlns:c16="http://schemas.microsoft.com/office/drawing/2014/chart" uri="{C3380CC4-5D6E-409C-BE32-E72D297353CC}">
                <c16:uniqueId val="{00000001-3F12-4597-8853-96C54FA2E51A}"/>
              </c:ext>
            </c:extLst>
          </c:dPt>
          <c:cat>
            <c:strRef>
              <c:f>Sheet1!$A$1:$A$9</c:f>
              <c:strCache>
                <c:ptCount val="9"/>
                <c:pt idx="0">
                  <c:v>Services are good value for money</c:v>
                </c:pt>
                <c:pt idx="1">
                  <c:v>I am able to get there</c:v>
                </c:pt>
                <c:pt idx="2">
                  <c:v>I am treated in a fair and inclusive way, irrespective of who I am</c:v>
                </c:pt>
                <c:pt idx="3">
                  <c:v>I am cared for in well-maintained locations that have up-to-date equipment</c:v>
                </c:pt>
                <c:pt idx="4">
                  <c:v>I know specialist services will be available somewhere when I need them</c:v>
                </c:pt>
                <c:pt idx="5">
                  <c:v>I can stay healthy and manage my health in a way that works for me</c:v>
                </c:pt>
                <c:pt idx="6">
                  <c:v>There are enough staff with the right skills and experience</c:v>
                </c:pt>
                <c:pt idx="7">
                  <c:v>My care is centered around my needs, and I am listened to</c:v>
                </c:pt>
                <c:pt idx="8">
                  <c:v>I can get the care I need to look after my general health and wellbeing</c:v>
                </c:pt>
              </c:strCache>
            </c:strRef>
          </c:cat>
          <c:val>
            <c:numRef>
              <c:f>Sheet1!$B$1:$B$9</c:f>
              <c:numCache>
                <c:formatCode>General</c:formatCode>
                <c:ptCount val="9"/>
                <c:pt idx="0">
                  <c:v>7096</c:v>
                </c:pt>
                <c:pt idx="1">
                  <c:v>10823</c:v>
                </c:pt>
                <c:pt idx="2">
                  <c:v>11211</c:v>
                </c:pt>
                <c:pt idx="3">
                  <c:v>11607</c:v>
                </c:pt>
                <c:pt idx="4">
                  <c:v>15426</c:v>
                </c:pt>
                <c:pt idx="5">
                  <c:v>16581</c:v>
                </c:pt>
                <c:pt idx="6">
                  <c:v>18720</c:v>
                </c:pt>
                <c:pt idx="7">
                  <c:v>19395</c:v>
                </c:pt>
                <c:pt idx="8">
                  <c:v>20991</c:v>
                </c:pt>
              </c:numCache>
            </c:numRef>
          </c:val>
          <c:extLst>
            <c:ext xmlns:c16="http://schemas.microsoft.com/office/drawing/2014/chart" uri="{C3380CC4-5D6E-409C-BE32-E72D297353CC}">
              <c16:uniqueId val="{00000000-3F12-4597-8853-96C54FA2E51A}"/>
            </c:ext>
          </c:extLst>
        </c:ser>
        <c:dLbls>
          <c:showLegendKey val="0"/>
          <c:showVal val="0"/>
          <c:showCatName val="0"/>
          <c:showSerName val="0"/>
          <c:showPercent val="0"/>
          <c:showBubbleSize val="0"/>
        </c:dLbls>
        <c:gapWidth val="30"/>
        <c:axId val="2054134896"/>
        <c:axId val="2054135376"/>
      </c:barChart>
      <c:catAx>
        <c:axId val="205413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4135376"/>
        <c:crosses val="autoZero"/>
        <c:auto val="1"/>
        <c:lblAlgn val="ctr"/>
        <c:lblOffset val="100"/>
        <c:noMultiLvlLbl val="0"/>
      </c:catAx>
      <c:valAx>
        <c:axId val="2054135376"/>
        <c:scaling>
          <c:orientation val="minMax"/>
        </c:scaling>
        <c:delete val="1"/>
        <c:axPos val="b"/>
        <c:numFmt formatCode="General" sourceLinked="1"/>
        <c:majorTickMark val="none"/>
        <c:minorTickMark val="none"/>
        <c:tickLblPos val="nextTo"/>
        <c:crossAx val="205413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dirty="0">
                <a:solidFill>
                  <a:schemeClr val="tx1"/>
                </a:solidFill>
              </a:rPr>
              <a:t>North</a:t>
            </a:r>
            <a:r>
              <a:rPr lang="en-GB" baseline="0" dirty="0">
                <a:solidFill>
                  <a:schemeClr val="tx1"/>
                </a:solidFill>
              </a:rPr>
              <a:t> Yorkshire</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0409D"/>
              </a:solidFill>
              <a:ln>
                <a:noFill/>
              </a:ln>
              <a:effectLst/>
            </c:spPr>
            <c:extLst>
              <c:ext xmlns:c16="http://schemas.microsoft.com/office/drawing/2014/chart" uri="{C3380CC4-5D6E-409C-BE32-E72D297353CC}">
                <c16:uniqueId val="{00000003-E4BA-420B-935F-EC24224A21CA}"/>
              </c:ext>
            </c:extLst>
          </c:dPt>
          <c:dPt>
            <c:idx val="1"/>
            <c:invertIfNegative val="0"/>
            <c:bubble3D val="0"/>
            <c:spPr>
              <a:solidFill>
                <a:srgbClr val="253776"/>
              </a:solidFill>
              <a:ln>
                <a:noFill/>
              </a:ln>
              <a:effectLst/>
            </c:spPr>
            <c:extLst>
              <c:ext xmlns:c16="http://schemas.microsoft.com/office/drawing/2014/chart" uri="{C3380CC4-5D6E-409C-BE32-E72D297353CC}">
                <c16:uniqueId val="{00000002-E4BA-420B-935F-EC24224A21CA}"/>
              </c:ext>
            </c:extLst>
          </c:dPt>
          <c:dPt>
            <c:idx val="2"/>
            <c:invertIfNegative val="0"/>
            <c:bubble3D val="0"/>
            <c:spPr>
              <a:solidFill>
                <a:srgbClr val="00A399"/>
              </a:solidFill>
              <a:ln>
                <a:noFill/>
              </a:ln>
              <a:effectLst/>
            </c:spPr>
            <c:extLst>
              <c:ext xmlns:c16="http://schemas.microsoft.com/office/drawing/2014/chart" uri="{C3380CC4-5D6E-409C-BE32-E72D297353CC}">
                <c16:uniqueId val="{00000001-E4BA-420B-935F-EC24224A21CA}"/>
              </c:ext>
            </c:extLst>
          </c:dPt>
          <c:cat>
            <c:strRef>
              <c:f>Sheet1!$A$22:$A$24</c:f>
              <c:strCache>
                <c:ptCount val="3"/>
                <c:pt idx="0">
                  <c:v>My care is centered around my needs, and I am listened to</c:v>
                </c:pt>
                <c:pt idx="1">
                  <c:v>There are enough staff with the right skills and experience</c:v>
                </c:pt>
                <c:pt idx="2">
                  <c:v>I can get the care I need to look after my general health and wellbeing</c:v>
                </c:pt>
              </c:strCache>
            </c:strRef>
          </c:cat>
          <c:val>
            <c:numRef>
              <c:f>Sheet1!$B$22:$B$24</c:f>
              <c:numCache>
                <c:formatCode>General</c:formatCode>
                <c:ptCount val="3"/>
                <c:pt idx="0">
                  <c:v>2488</c:v>
                </c:pt>
                <c:pt idx="1">
                  <c:v>2541</c:v>
                </c:pt>
                <c:pt idx="2">
                  <c:v>2705</c:v>
                </c:pt>
              </c:numCache>
            </c:numRef>
          </c:val>
          <c:extLst>
            <c:ext xmlns:c16="http://schemas.microsoft.com/office/drawing/2014/chart" uri="{C3380CC4-5D6E-409C-BE32-E72D297353CC}">
              <c16:uniqueId val="{00000000-E4BA-420B-935F-EC24224A21CA}"/>
            </c:ext>
          </c:extLst>
        </c:ser>
        <c:dLbls>
          <c:showLegendKey val="0"/>
          <c:showVal val="0"/>
          <c:showCatName val="0"/>
          <c:showSerName val="0"/>
          <c:showPercent val="0"/>
          <c:showBubbleSize val="0"/>
        </c:dLbls>
        <c:gapWidth val="30"/>
        <c:axId val="506595552"/>
        <c:axId val="506596992"/>
      </c:barChart>
      <c:catAx>
        <c:axId val="50659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06596992"/>
        <c:crosses val="autoZero"/>
        <c:auto val="1"/>
        <c:lblAlgn val="ctr"/>
        <c:lblOffset val="100"/>
        <c:noMultiLvlLbl val="0"/>
      </c:catAx>
      <c:valAx>
        <c:axId val="506596992"/>
        <c:scaling>
          <c:orientation val="minMax"/>
        </c:scaling>
        <c:delete val="1"/>
        <c:axPos val="b"/>
        <c:numFmt formatCode="General" sourceLinked="1"/>
        <c:majorTickMark val="none"/>
        <c:minorTickMark val="none"/>
        <c:tickLblPos val="nextTo"/>
        <c:crossAx val="50659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York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0409D"/>
              </a:solidFill>
              <a:ln>
                <a:noFill/>
              </a:ln>
              <a:effectLst/>
            </c:spPr>
            <c:extLst>
              <c:ext xmlns:c16="http://schemas.microsoft.com/office/drawing/2014/chart" uri="{C3380CC4-5D6E-409C-BE32-E72D297353CC}">
                <c16:uniqueId val="{00000003-8639-4BFF-826C-2DDCF7FCF690}"/>
              </c:ext>
            </c:extLst>
          </c:dPt>
          <c:dPt>
            <c:idx val="1"/>
            <c:invertIfNegative val="0"/>
            <c:bubble3D val="0"/>
            <c:spPr>
              <a:solidFill>
                <a:srgbClr val="253776"/>
              </a:solidFill>
              <a:ln>
                <a:noFill/>
              </a:ln>
              <a:effectLst/>
            </c:spPr>
            <c:extLst>
              <c:ext xmlns:c16="http://schemas.microsoft.com/office/drawing/2014/chart" uri="{C3380CC4-5D6E-409C-BE32-E72D297353CC}">
                <c16:uniqueId val="{00000002-8639-4BFF-826C-2DDCF7FCF690}"/>
              </c:ext>
            </c:extLst>
          </c:dPt>
          <c:dPt>
            <c:idx val="2"/>
            <c:invertIfNegative val="0"/>
            <c:bubble3D val="0"/>
            <c:spPr>
              <a:solidFill>
                <a:srgbClr val="00A399"/>
              </a:solidFill>
              <a:ln>
                <a:noFill/>
              </a:ln>
              <a:effectLst/>
            </c:spPr>
            <c:extLst>
              <c:ext xmlns:c16="http://schemas.microsoft.com/office/drawing/2014/chart" uri="{C3380CC4-5D6E-409C-BE32-E72D297353CC}">
                <c16:uniqueId val="{00000001-8639-4BFF-826C-2DDCF7FCF690}"/>
              </c:ext>
            </c:extLst>
          </c:dPt>
          <c:cat>
            <c:strRef>
              <c:f>Sheet1!$E$22:$E$24</c:f>
              <c:strCache>
                <c:ptCount val="3"/>
                <c:pt idx="0">
                  <c:v>My care is centered around my needs, and I am listened to</c:v>
                </c:pt>
                <c:pt idx="1">
                  <c:v>There are enough staff with the right skills and experience</c:v>
                </c:pt>
                <c:pt idx="2">
                  <c:v>I can get the care I need to look after my general health and wellbeing</c:v>
                </c:pt>
              </c:strCache>
            </c:strRef>
          </c:cat>
          <c:val>
            <c:numRef>
              <c:f>Sheet1!$F$22:$F$24</c:f>
              <c:numCache>
                <c:formatCode>General</c:formatCode>
                <c:ptCount val="3"/>
                <c:pt idx="0">
                  <c:v>1173</c:v>
                </c:pt>
                <c:pt idx="1">
                  <c:v>1260</c:v>
                </c:pt>
                <c:pt idx="2">
                  <c:v>1319</c:v>
                </c:pt>
              </c:numCache>
            </c:numRef>
          </c:val>
          <c:extLst>
            <c:ext xmlns:c16="http://schemas.microsoft.com/office/drawing/2014/chart" uri="{C3380CC4-5D6E-409C-BE32-E72D297353CC}">
              <c16:uniqueId val="{00000000-8639-4BFF-826C-2DDCF7FCF690}"/>
            </c:ext>
          </c:extLst>
        </c:ser>
        <c:dLbls>
          <c:showLegendKey val="0"/>
          <c:showVal val="0"/>
          <c:showCatName val="0"/>
          <c:showSerName val="0"/>
          <c:showPercent val="0"/>
          <c:showBubbleSize val="0"/>
        </c:dLbls>
        <c:gapWidth val="30"/>
        <c:axId val="463544320"/>
        <c:axId val="463542880"/>
      </c:barChart>
      <c:catAx>
        <c:axId val="46354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3542880"/>
        <c:crosses val="autoZero"/>
        <c:auto val="1"/>
        <c:lblAlgn val="ctr"/>
        <c:lblOffset val="100"/>
        <c:noMultiLvlLbl val="0"/>
      </c:catAx>
      <c:valAx>
        <c:axId val="463542880"/>
        <c:scaling>
          <c:orientation val="minMax"/>
        </c:scaling>
        <c:delete val="1"/>
        <c:axPos val="b"/>
        <c:numFmt formatCode="General" sourceLinked="1"/>
        <c:majorTickMark val="none"/>
        <c:minorTickMark val="none"/>
        <c:tickLblPos val="nextTo"/>
        <c:crossAx val="46354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Hull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0409D"/>
              </a:solidFill>
              <a:ln>
                <a:noFill/>
              </a:ln>
              <a:effectLst/>
            </c:spPr>
            <c:extLst>
              <c:ext xmlns:c16="http://schemas.microsoft.com/office/drawing/2014/chart" uri="{C3380CC4-5D6E-409C-BE32-E72D297353CC}">
                <c16:uniqueId val="{00000003-661B-4439-840A-F0F1BA4E8B1E}"/>
              </c:ext>
            </c:extLst>
          </c:dPt>
          <c:dPt>
            <c:idx val="1"/>
            <c:invertIfNegative val="0"/>
            <c:bubble3D val="0"/>
            <c:spPr>
              <a:solidFill>
                <a:srgbClr val="253776"/>
              </a:solidFill>
              <a:ln>
                <a:noFill/>
              </a:ln>
              <a:effectLst/>
            </c:spPr>
            <c:extLst>
              <c:ext xmlns:c16="http://schemas.microsoft.com/office/drawing/2014/chart" uri="{C3380CC4-5D6E-409C-BE32-E72D297353CC}">
                <c16:uniqueId val="{00000002-661B-4439-840A-F0F1BA4E8B1E}"/>
              </c:ext>
            </c:extLst>
          </c:dPt>
          <c:dPt>
            <c:idx val="2"/>
            <c:invertIfNegative val="0"/>
            <c:bubble3D val="0"/>
            <c:spPr>
              <a:solidFill>
                <a:srgbClr val="00A399"/>
              </a:solidFill>
              <a:ln>
                <a:noFill/>
              </a:ln>
              <a:effectLst/>
            </c:spPr>
            <c:extLst>
              <c:ext xmlns:c16="http://schemas.microsoft.com/office/drawing/2014/chart" uri="{C3380CC4-5D6E-409C-BE32-E72D297353CC}">
                <c16:uniqueId val="{00000001-661B-4439-840A-F0F1BA4E8B1E}"/>
              </c:ext>
            </c:extLst>
          </c:dPt>
          <c:cat>
            <c:strRef>
              <c:f>Sheet1!$I$22:$I$24</c:f>
              <c:strCache>
                <c:ptCount val="3"/>
                <c:pt idx="0">
                  <c:v>My care is centered around my needs, and I am listened to</c:v>
                </c:pt>
                <c:pt idx="1">
                  <c:v>There are enough staff with the right skills and experience</c:v>
                </c:pt>
                <c:pt idx="2">
                  <c:v>I can get the care I need to look after my general health and wellbeing</c:v>
                </c:pt>
              </c:strCache>
            </c:strRef>
          </c:cat>
          <c:val>
            <c:numRef>
              <c:f>Sheet1!$J$22:$J$24</c:f>
              <c:numCache>
                <c:formatCode>General</c:formatCode>
                <c:ptCount val="3"/>
                <c:pt idx="0">
                  <c:v>1799</c:v>
                </c:pt>
                <c:pt idx="1">
                  <c:v>1812</c:v>
                </c:pt>
                <c:pt idx="2">
                  <c:v>1961</c:v>
                </c:pt>
              </c:numCache>
            </c:numRef>
          </c:val>
          <c:extLst>
            <c:ext xmlns:c16="http://schemas.microsoft.com/office/drawing/2014/chart" uri="{C3380CC4-5D6E-409C-BE32-E72D297353CC}">
              <c16:uniqueId val="{00000000-661B-4439-840A-F0F1BA4E8B1E}"/>
            </c:ext>
          </c:extLst>
        </c:ser>
        <c:dLbls>
          <c:showLegendKey val="0"/>
          <c:showVal val="0"/>
          <c:showCatName val="0"/>
          <c:showSerName val="0"/>
          <c:showPercent val="0"/>
          <c:showBubbleSize val="0"/>
        </c:dLbls>
        <c:gapWidth val="30"/>
        <c:axId val="252099440"/>
        <c:axId val="252099920"/>
      </c:barChart>
      <c:catAx>
        <c:axId val="252099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2099920"/>
        <c:crosses val="autoZero"/>
        <c:auto val="1"/>
        <c:lblAlgn val="ctr"/>
        <c:lblOffset val="100"/>
        <c:noMultiLvlLbl val="0"/>
      </c:catAx>
      <c:valAx>
        <c:axId val="252099920"/>
        <c:scaling>
          <c:orientation val="minMax"/>
        </c:scaling>
        <c:delete val="1"/>
        <c:axPos val="b"/>
        <c:numFmt formatCode="General" sourceLinked="1"/>
        <c:majorTickMark val="none"/>
        <c:minorTickMark val="none"/>
        <c:tickLblPos val="nextTo"/>
        <c:crossAx val="25209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East Riding</a:t>
            </a:r>
            <a:r>
              <a:rPr lang="en-US" baseline="0" dirty="0">
                <a:solidFill>
                  <a:schemeClr val="tx1"/>
                </a:solidFill>
              </a:rPr>
              <a:t> of Yorkshire</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0409D"/>
              </a:solidFill>
              <a:ln>
                <a:noFill/>
              </a:ln>
              <a:effectLst/>
            </c:spPr>
            <c:extLst>
              <c:ext xmlns:c16="http://schemas.microsoft.com/office/drawing/2014/chart" uri="{C3380CC4-5D6E-409C-BE32-E72D297353CC}">
                <c16:uniqueId val="{00000003-3C62-44F2-954E-640657D01BF5}"/>
              </c:ext>
            </c:extLst>
          </c:dPt>
          <c:dPt>
            <c:idx val="1"/>
            <c:invertIfNegative val="0"/>
            <c:bubble3D val="0"/>
            <c:spPr>
              <a:solidFill>
                <a:srgbClr val="253776"/>
              </a:solidFill>
              <a:ln>
                <a:noFill/>
              </a:ln>
              <a:effectLst/>
            </c:spPr>
            <c:extLst>
              <c:ext xmlns:c16="http://schemas.microsoft.com/office/drawing/2014/chart" uri="{C3380CC4-5D6E-409C-BE32-E72D297353CC}">
                <c16:uniqueId val="{00000002-3C62-44F2-954E-640657D01BF5}"/>
              </c:ext>
            </c:extLst>
          </c:dPt>
          <c:dPt>
            <c:idx val="2"/>
            <c:invertIfNegative val="0"/>
            <c:bubble3D val="0"/>
            <c:spPr>
              <a:solidFill>
                <a:srgbClr val="00A399"/>
              </a:solidFill>
              <a:ln>
                <a:noFill/>
              </a:ln>
              <a:effectLst/>
            </c:spPr>
            <c:extLst>
              <c:ext xmlns:c16="http://schemas.microsoft.com/office/drawing/2014/chart" uri="{C3380CC4-5D6E-409C-BE32-E72D297353CC}">
                <c16:uniqueId val="{00000001-3C62-44F2-954E-640657D01BF5}"/>
              </c:ext>
            </c:extLst>
          </c:dPt>
          <c:cat>
            <c:strRef>
              <c:f>Sheet1!$L$22:$L$24</c:f>
              <c:strCache>
                <c:ptCount val="3"/>
                <c:pt idx="0">
                  <c:v>My care is centered around my needs, and I am listened to</c:v>
                </c:pt>
                <c:pt idx="1">
                  <c:v>There are enough staff with the right skills and experience</c:v>
                </c:pt>
                <c:pt idx="2">
                  <c:v>I can get the care I need to look after my general health and wellbeing</c:v>
                </c:pt>
              </c:strCache>
            </c:strRef>
          </c:cat>
          <c:val>
            <c:numRef>
              <c:f>Sheet1!$M$22:$M$24</c:f>
              <c:numCache>
                <c:formatCode>General</c:formatCode>
                <c:ptCount val="3"/>
                <c:pt idx="0">
                  <c:v>2171</c:v>
                </c:pt>
                <c:pt idx="1">
                  <c:v>2206</c:v>
                </c:pt>
                <c:pt idx="2">
                  <c:v>2374</c:v>
                </c:pt>
              </c:numCache>
            </c:numRef>
          </c:val>
          <c:extLst>
            <c:ext xmlns:c16="http://schemas.microsoft.com/office/drawing/2014/chart" uri="{C3380CC4-5D6E-409C-BE32-E72D297353CC}">
              <c16:uniqueId val="{00000000-3C62-44F2-954E-640657D01BF5}"/>
            </c:ext>
          </c:extLst>
        </c:ser>
        <c:dLbls>
          <c:showLegendKey val="0"/>
          <c:showVal val="0"/>
          <c:showCatName val="0"/>
          <c:showSerName val="0"/>
          <c:showPercent val="0"/>
          <c:showBubbleSize val="0"/>
        </c:dLbls>
        <c:gapWidth val="30"/>
        <c:axId val="473730032"/>
        <c:axId val="473729072"/>
      </c:barChart>
      <c:catAx>
        <c:axId val="473730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3729072"/>
        <c:crosses val="autoZero"/>
        <c:auto val="1"/>
        <c:lblAlgn val="ctr"/>
        <c:lblOffset val="100"/>
        <c:noMultiLvlLbl val="0"/>
      </c:catAx>
      <c:valAx>
        <c:axId val="473729072"/>
        <c:scaling>
          <c:orientation val="minMax"/>
        </c:scaling>
        <c:delete val="1"/>
        <c:axPos val="b"/>
        <c:numFmt formatCode="General" sourceLinked="1"/>
        <c:majorTickMark val="none"/>
        <c:minorTickMark val="none"/>
        <c:tickLblPos val="nextTo"/>
        <c:crossAx val="47373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North East Lincolnshire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53776"/>
              </a:solidFill>
              <a:ln>
                <a:noFill/>
              </a:ln>
              <a:effectLst/>
            </c:spPr>
            <c:extLst>
              <c:ext xmlns:c16="http://schemas.microsoft.com/office/drawing/2014/chart" uri="{C3380CC4-5D6E-409C-BE32-E72D297353CC}">
                <c16:uniqueId val="{00000003-27F5-4E9B-AD6C-0D925B78F9B9}"/>
              </c:ext>
            </c:extLst>
          </c:dPt>
          <c:dPt>
            <c:idx val="1"/>
            <c:invertIfNegative val="0"/>
            <c:bubble3D val="0"/>
            <c:spPr>
              <a:solidFill>
                <a:srgbClr val="F0409D"/>
              </a:solidFill>
              <a:ln>
                <a:noFill/>
              </a:ln>
              <a:effectLst/>
            </c:spPr>
            <c:extLst>
              <c:ext xmlns:c16="http://schemas.microsoft.com/office/drawing/2014/chart" uri="{C3380CC4-5D6E-409C-BE32-E72D297353CC}">
                <c16:uniqueId val="{00000002-27F5-4E9B-AD6C-0D925B78F9B9}"/>
              </c:ext>
            </c:extLst>
          </c:dPt>
          <c:dPt>
            <c:idx val="2"/>
            <c:invertIfNegative val="0"/>
            <c:bubble3D val="0"/>
            <c:spPr>
              <a:solidFill>
                <a:srgbClr val="00A399"/>
              </a:solidFill>
              <a:ln>
                <a:noFill/>
              </a:ln>
              <a:effectLst/>
            </c:spPr>
            <c:extLst>
              <c:ext xmlns:c16="http://schemas.microsoft.com/office/drawing/2014/chart" uri="{C3380CC4-5D6E-409C-BE32-E72D297353CC}">
                <c16:uniqueId val="{00000001-27F5-4E9B-AD6C-0D925B78F9B9}"/>
              </c:ext>
            </c:extLst>
          </c:dPt>
          <c:cat>
            <c:strRef>
              <c:f>Sheet1!$O$22:$O$24</c:f>
              <c:strCache>
                <c:ptCount val="3"/>
                <c:pt idx="0">
                  <c:v>There are enough staff with the right skills and experience</c:v>
                </c:pt>
                <c:pt idx="1">
                  <c:v>My care is centered around my needs, and I am listened to</c:v>
                </c:pt>
                <c:pt idx="2">
                  <c:v>I can get the care I need to look after my general health and wellbeing</c:v>
                </c:pt>
              </c:strCache>
            </c:strRef>
          </c:cat>
          <c:val>
            <c:numRef>
              <c:f>Sheet1!$P$22:$P$24</c:f>
              <c:numCache>
                <c:formatCode>General</c:formatCode>
                <c:ptCount val="3"/>
                <c:pt idx="0">
                  <c:v>1143</c:v>
                </c:pt>
                <c:pt idx="1">
                  <c:v>1302</c:v>
                </c:pt>
                <c:pt idx="2">
                  <c:v>1363</c:v>
                </c:pt>
              </c:numCache>
            </c:numRef>
          </c:val>
          <c:extLst>
            <c:ext xmlns:c16="http://schemas.microsoft.com/office/drawing/2014/chart" uri="{C3380CC4-5D6E-409C-BE32-E72D297353CC}">
              <c16:uniqueId val="{00000000-27F5-4E9B-AD6C-0D925B78F9B9}"/>
            </c:ext>
          </c:extLst>
        </c:ser>
        <c:dLbls>
          <c:showLegendKey val="0"/>
          <c:showVal val="0"/>
          <c:showCatName val="0"/>
          <c:showSerName val="0"/>
          <c:showPercent val="0"/>
          <c:showBubbleSize val="0"/>
        </c:dLbls>
        <c:gapWidth val="30"/>
        <c:axId val="473728112"/>
        <c:axId val="473734352"/>
      </c:barChart>
      <c:catAx>
        <c:axId val="47372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3734352"/>
        <c:crosses val="autoZero"/>
        <c:auto val="1"/>
        <c:lblAlgn val="ctr"/>
        <c:lblOffset val="100"/>
        <c:noMultiLvlLbl val="0"/>
      </c:catAx>
      <c:valAx>
        <c:axId val="473734352"/>
        <c:scaling>
          <c:orientation val="minMax"/>
        </c:scaling>
        <c:delete val="1"/>
        <c:axPos val="b"/>
        <c:numFmt formatCode="General" sourceLinked="1"/>
        <c:majorTickMark val="none"/>
        <c:minorTickMark val="none"/>
        <c:tickLblPos val="nextTo"/>
        <c:crossAx val="47372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CA75-5C0C-4184-A226-BD56A5FDDEE1}"/>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92ABD2F-CC22-4537-8356-A976C7B77D2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C0B8A9-957F-4335-84A5-C4B80A0F07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5" name="Footer Placeholder 4">
            <a:extLst>
              <a:ext uri="{FF2B5EF4-FFF2-40B4-BE49-F238E27FC236}">
                <a16:creationId xmlns:a16="http://schemas.microsoft.com/office/drawing/2014/main" id="{0B2D2E72-0FA6-4B33-83E3-8CEFDEE84AA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473FFD68-7007-4B26-A659-D873A495A6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3231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1E33-6095-45B3-9DAB-AB4A0F2C43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3088A-3849-41CB-95F9-58FC8A934A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C8A6A-C874-435C-ADDF-FA7C292BBA5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5" name="Footer Placeholder 4">
            <a:extLst>
              <a:ext uri="{FF2B5EF4-FFF2-40B4-BE49-F238E27FC236}">
                <a16:creationId xmlns:a16="http://schemas.microsoft.com/office/drawing/2014/main" id="{E0DDB143-B810-47B2-A2E4-DECB81EAC30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57147BBF-0691-4506-BB21-56F39CEB51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5524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FF223-CCBD-40C8-B945-E60A154ED55B}"/>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57F96-8C24-44F1-A448-FCEB717B54BA}"/>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F8626-C233-491F-A2DC-FA42A08C24B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5" name="Footer Placeholder 4">
            <a:extLst>
              <a:ext uri="{FF2B5EF4-FFF2-40B4-BE49-F238E27FC236}">
                <a16:creationId xmlns:a16="http://schemas.microsoft.com/office/drawing/2014/main" id="{30C0704E-1FF2-42C9-8471-F14C101A474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CEFCC291-501B-4F5B-A2F1-A8D3066A22B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6857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34AC-2937-4EF5-AFA9-3ECA85970275}"/>
              </a:ext>
            </a:extLst>
          </p:cNvPr>
          <p:cNvSpPr>
            <a:spLocks noGrp="1"/>
          </p:cNvSpPr>
          <p:nvPr>
            <p:ph type="title"/>
          </p:nvPr>
        </p:nvSpPr>
        <p:spPr>
          <a:xfrm>
            <a:off x="838200" y="681037"/>
            <a:ext cx="10515600" cy="1009651"/>
          </a:xfrm>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8EEA06-C0DE-49F4-A1F2-0AE16E3D870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72DCD-2FB0-487F-91BE-2183F59AD61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5" name="Footer Placeholder 4">
            <a:extLst>
              <a:ext uri="{FF2B5EF4-FFF2-40B4-BE49-F238E27FC236}">
                <a16:creationId xmlns:a16="http://schemas.microsoft.com/office/drawing/2014/main" id="{92F53D79-6415-4E1D-A014-09A15564B53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80B14B46-F88A-4435-8E3A-420A4A863AA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97418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067F-3DBA-4A4F-B312-AD7DBEC964F4}"/>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61975D-6340-4F8E-BC8A-B4A911742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E063C-52A5-4278-BE75-68BD4AD9EB5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5" name="Footer Placeholder 4">
            <a:extLst>
              <a:ext uri="{FF2B5EF4-FFF2-40B4-BE49-F238E27FC236}">
                <a16:creationId xmlns:a16="http://schemas.microsoft.com/office/drawing/2014/main" id="{D6CCE9F1-F06F-400F-8F48-0DF9F9D5227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81A82827-6550-4B64-A366-F69754BD1A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62047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DA3-2054-4AFD-B9DE-CC336A4628F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9FFE3-44BF-48CE-A770-A7EC535D278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72159-FCF1-424F-8D47-0F8A4031837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D339C-51B4-4AFC-BFDE-3FAA011F6EF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6" name="Footer Placeholder 5">
            <a:extLst>
              <a:ext uri="{FF2B5EF4-FFF2-40B4-BE49-F238E27FC236}">
                <a16:creationId xmlns:a16="http://schemas.microsoft.com/office/drawing/2014/main" id="{BE86C58C-4007-4F6A-8CEC-B0ACD4B63A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F15B9C9F-5149-4AF3-A905-58005692817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4037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AC2E-290E-42B1-9588-F44E861A30F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E18E56-2471-4A6D-807B-4FDFEEB1EA8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EB355-6781-4AFE-BAA4-F26C8EE8155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E21623-DFE5-44A5-B426-564C95095BB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5BC1-E608-43E6-AA0C-56E14AA1368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E76584-2EF7-4DB4-BDB6-DCEF31BBEFB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8" name="Footer Placeholder 7">
            <a:extLst>
              <a:ext uri="{FF2B5EF4-FFF2-40B4-BE49-F238E27FC236}">
                <a16:creationId xmlns:a16="http://schemas.microsoft.com/office/drawing/2014/main" id="{2F0BF5CE-C37F-48B2-89EE-FF7ADF818F5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Slide Number Placeholder 8">
            <a:extLst>
              <a:ext uri="{FF2B5EF4-FFF2-40B4-BE49-F238E27FC236}">
                <a16:creationId xmlns:a16="http://schemas.microsoft.com/office/drawing/2014/main" id="{EABC7600-99E7-4E3E-B545-F087255BCF6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10016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1F7F-A4B5-4F28-8287-035D1BD8865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81FE894-AC6B-4B02-B32B-11ADCA35DDB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4" name="Footer Placeholder 3">
            <a:extLst>
              <a:ext uri="{FF2B5EF4-FFF2-40B4-BE49-F238E27FC236}">
                <a16:creationId xmlns:a16="http://schemas.microsoft.com/office/drawing/2014/main" id="{C4B58084-43FE-41EB-A66D-74125945990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D88BADB5-82B8-41BA-B93F-F7D912DA0EA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298460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F560E-813A-4F83-A832-D79D522588C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3" name="Footer Placeholder 2">
            <a:extLst>
              <a:ext uri="{FF2B5EF4-FFF2-40B4-BE49-F238E27FC236}">
                <a16:creationId xmlns:a16="http://schemas.microsoft.com/office/drawing/2014/main" id="{48F0C6A4-964C-467B-B856-8D06E1F470B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4" name="Slide Number Placeholder 3">
            <a:extLst>
              <a:ext uri="{FF2B5EF4-FFF2-40B4-BE49-F238E27FC236}">
                <a16:creationId xmlns:a16="http://schemas.microsoft.com/office/drawing/2014/main" id="{E71E6528-43A0-44E4-BA27-63B8F14CC7A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8107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768-7F13-4979-965A-1A8C86FD9F9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7E337-6262-422C-92D6-85657D82739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32A10C-54A1-45AE-B3A8-05BB88846A4F}"/>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EA00B-EE48-411D-B94A-B297805B78A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6" name="Footer Placeholder 5">
            <a:extLst>
              <a:ext uri="{FF2B5EF4-FFF2-40B4-BE49-F238E27FC236}">
                <a16:creationId xmlns:a16="http://schemas.microsoft.com/office/drawing/2014/main" id="{F349EB8B-030A-47FB-A075-43BDC4156AF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4518A490-C955-4F6F-8FFF-2E06D46BC02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266059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49AC-2E61-45A2-AE6A-17B06312D9D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83885-F29A-4720-8D6B-0D6A61113962}"/>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BF5EE983-C8F3-47DB-8462-78B215B1438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25F0C-B1FA-4035-AFC9-064FC1A0D6B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03/12/2024</a:t>
            </a:fld>
            <a:endParaRPr lang="en-GB" dirty="0"/>
          </a:p>
        </p:txBody>
      </p:sp>
      <p:sp>
        <p:nvSpPr>
          <p:cNvPr id="6" name="Footer Placeholder 5">
            <a:extLst>
              <a:ext uri="{FF2B5EF4-FFF2-40B4-BE49-F238E27FC236}">
                <a16:creationId xmlns:a16="http://schemas.microsoft.com/office/drawing/2014/main" id="{F35DE4EE-2538-4ED8-98D7-67BCBCB7215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D43F1744-3E63-47CC-8CDC-57C2CC02836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20246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907EE-B4D0-405F-8280-0078FD7AE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FFBEB-9B40-4759-92CA-0CD70FC5D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F3081-43B9-4F38-A764-42D4D50C0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F128F-A268-4394-B121-16B06B629BC0}" type="datetimeFigureOut">
              <a:rPr lang="en-GB" smtClean="0"/>
              <a:t>03/12/2024</a:t>
            </a:fld>
            <a:endParaRPr lang="en-GB" dirty="0"/>
          </a:p>
        </p:txBody>
      </p:sp>
      <p:sp>
        <p:nvSpPr>
          <p:cNvPr id="5" name="Footer Placeholder 4">
            <a:extLst>
              <a:ext uri="{FF2B5EF4-FFF2-40B4-BE49-F238E27FC236}">
                <a16:creationId xmlns:a16="http://schemas.microsoft.com/office/drawing/2014/main" id="{ABED2039-6CC0-4938-9FB0-81896E797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354EFA5-DD67-4891-B53C-20EC93513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A37E8-03F2-4A2A-B1E5-E6479DDAD58D}" type="slidenum">
              <a:rPr lang="en-GB" smtClean="0"/>
              <a:t>‹#›</a:t>
            </a:fld>
            <a:endParaRPr lang="en-GB" dirty="0"/>
          </a:p>
        </p:txBody>
      </p:sp>
    </p:spTree>
    <p:extLst>
      <p:ext uri="{BB962C8B-B14F-4D97-AF65-F5344CB8AC3E}">
        <p14:creationId xmlns:p14="http://schemas.microsoft.com/office/powerpoint/2010/main" val="368203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NEtNHAFC-9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AF91-DA93-F787-AE3A-DA71F7D14B39}"/>
              </a:ext>
            </a:extLst>
          </p:cNvPr>
          <p:cNvSpPr>
            <a:spLocks noGrp="1"/>
          </p:cNvSpPr>
          <p:nvPr>
            <p:ph type="title"/>
          </p:nvPr>
        </p:nvSpPr>
        <p:spPr/>
        <p:txBody>
          <a:bodyPr/>
          <a:lstStyle/>
          <a:p>
            <a:endParaRPr lang="en-GB" dirty="0"/>
          </a:p>
        </p:txBody>
      </p:sp>
      <p:pic>
        <p:nvPicPr>
          <p:cNvPr id="9" name="Content Placeholder 8" descr="A group of people walking on a street&#10;&#10;Description automatically generated">
            <a:extLst>
              <a:ext uri="{FF2B5EF4-FFF2-40B4-BE49-F238E27FC236}">
                <a16:creationId xmlns:a16="http://schemas.microsoft.com/office/drawing/2014/main" id="{3187BCDF-6351-B651-754F-46F82F828B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1076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C9A996-1E57-5A8D-8084-B74805C100C7}"/>
              </a:ext>
            </a:extLst>
          </p:cNvPr>
          <p:cNvSpPr txBox="1"/>
          <p:nvPr/>
        </p:nvSpPr>
        <p:spPr>
          <a:xfrm>
            <a:off x="176981" y="629265"/>
            <a:ext cx="11019435" cy="2062103"/>
          </a:xfrm>
          <a:prstGeom prst="rect">
            <a:avLst/>
          </a:prstGeom>
          <a:noFill/>
        </p:spPr>
        <p:txBody>
          <a:bodyPr wrap="square">
            <a:spAutoFit/>
          </a:bodyPr>
          <a:lstStyle/>
          <a:p>
            <a:pPr eaLnBrk="1" hangingPunct="1">
              <a:lnSpc>
                <a:spcPct val="100000"/>
              </a:lnSpc>
              <a:spcBef>
                <a:spcPct val="0"/>
              </a:spcBef>
              <a:buFontTx/>
              <a:buNone/>
            </a:pPr>
            <a:endParaRPr lang="en-GB" altLang="en-US" sz="3600" b="1" dirty="0">
              <a:solidFill>
                <a:srgbClr val="002060"/>
              </a:solidFill>
              <a:latin typeface="+mj-lt"/>
              <a:ea typeface="Poppins" panose="00000500000000000000" pitchFamily="2" charset="0"/>
              <a:cs typeface="Poppins" panose="00000500000000000000" pitchFamily="2" charset="0"/>
            </a:endParaRPr>
          </a:p>
          <a:p>
            <a:pPr eaLnBrk="1" hangingPunct="1">
              <a:lnSpc>
                <a:spcPct val="100000"/>
              </a:lnSpc>
              <a:spcBef>
                <a:spcPct val="0"/>
              </a:spcBef>
              <a:buFontTx/>
              <a:buNone/>
            </a:pPr>
            <a:r>
              <a:rPr lang="en-GB" altLang="en-US" sz="3600" b="1" dirty="0">
                <a:solidFill>
                  <a:srgbClr val="002060"/>
                </a:solidFill>
                <a:latin typeface="+mj-lt"/>
                <a:ea typeface="Poppins" panose="00000500000000000000" pitchFamily="2" charset="0"/>
                <a:cs typeface="Poppins" panose="00000500000000000000" pitchFamily="2" charset="0"/>
              </a:rPr>
              <a:t>Prevention </a:t>
            </a:r>
          </a:p>
          <a:p>
            <a:pPr eaLnBrk="1" hangingPunct="1">
              <a:lnSpc>
                <a:spcPct val="100000"/>
              </a:lnSpc>
              <a:spcBef>
                <a:spcPct val="0"/>
              </a:spcBef>
              <a:buFontTx/>
              <a:buNone/>
            </a:pPr>
            <a:r>
              <a:rPr lang="en-GB" altLang="en-US" sz="2000" i="1" dirty="0">
                <a:solidFill>
                  <a:srgbClr val="002060"/>
                </a:solidFill>
                <a:latin typeface="+mj-lt"/>
                <a:cs typeface="Poppins" panose="00000500000000000000" pitchFamily="2" charset="0"/>
              </a:rPr>
              <a:t>(Data subject to change)</a:t>
            </a:r>
            <a:endParaRPr lang="en-GB" altLang="en-US" sz="2000" b="1" i="1" dirty="0">
              <a:solidFill>
                <a:srgbClr val="002060"/>
              </a:solidFill>
              <a:latin typeface="+mj-lt"/>
              <a:ea typeface="Poppins" panose="00000500000000000000" pitchFamily="2" charset="0"/>
              <a:cs typeface="Poppins" panose="00000500000000000000" pitchFamily="2" charset="0"/>
            </a:endParaRPr>
          </a:p>
          <a:p>
            <a:pPr eaLnBrk="1" hangingPunct="1">
              <a:lnSpc>
                <a:spcPct val="100000"/>
              </a:lnSpc>
              <a:spcBef>
                <a:spcPct val="0"/>
              </a:spcBef>
              <a:buFontTx/>
              <a:buNone/>
            </a:pPr>
            <a:endParaRPr lang="en-GB" altLang="en-US" sz="3600" b="1" dirty="0">
              <a:solidFill>
                <a:srgbClr val="002060"/>
              </a:solidFill>
              <a:latin typeface="+mj-lt"/>
              <a:ea typeface="Poppins" panose="00000500000000000000" pitchFamily="2" charset="0"/>
              <a:cs typeface="Poppins" panose="00000500000000000000" pitchFamily="2" charset="0"/>
            </a:endParaRPr>
          </a:p>
        </p:txBody>
      </p:sp>
      <p:sp>
        <p:nvSpPr>
          <p:cNvPr id="5" name="Speech Bubble: Oval 4">
            <a:extLst>
              <a:ext uri="{FF2B5EF4-FFF2-40B4-BE49-F238E27FC236}">
                <a16:creationId xmlns:a16="http://schemas.microsoft.com/office/drawing/2014/main" id="{44AB2CC0-FBB5-A934-8840-5AE5A5E9E6C1}"/>
              </a:ext>
            </a:extLst>
          </p:cNvPr>
          <p:cNvSpPr/>
          <p:nvPr/>
        </p:nvSpPr>
        <p:spPr>
          <a:xfrm>
            <a:off x="465803" y="2623732"/>
            <a:ext cx="2819400" cy="1386284"/>
          </a:xfrm>
          <a:prstGeom prst="wedgeEllipseCallout">
            <a:avLst>
              <a:gd name="adj1" fmla="val 39619"/>
              <a:gd name="adj2" fmla="val 50923"/>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500" b="1" dirty="0">
                <a:solidFill>
                  <a:schemeClr val="bg1"/>
                </a:solidFill>
                <a:latin typeface="+mj-lt"/>
                <a:cs typeface="Poppins" panose="00000500000000000000" pitchFamily="2" charset="0"/>
              </a:rPr>
              <a:t>Life is too busy. I’m a single mum of four, there is way more to think about before I get to me.</a:t>
            </a:r>
          </a:p>
        </p:txBody>
      </p:sp>
      <p:sp>
        <p:nvSpPr>
          <p:cNvPr id="6" name="Speech Bubble: Oval 5">
            <a:extLst>
              <a:ext uri="{FF2B5EF4-FFF2-40B4-BE49-F238E27FC236}">
                <a16:creationId xmlns:a16="http://schemas.microsoft.com/office/drawing/2014/main" id="{3E6E9CA5-67AE-96BA-7C28-BA8EF5253075}"/>
              </a:ext>
            </a:extLst>
          </p:cNvPr>
          <p:cNvSpPr/>
          <p:nvPr/>
        </p:nvSpPr>
        <p:spPr>
          <a:xfrm>
            <a:off x="4408454" y="1340320"/>
            <a:ext cx="3719233" cy="2111748"/>
          </a:xfrm>
          <a:prstGeom prst="wedgeEllipseCallout">
            <a:avLst>
              <a:gd name="adj1" fmla="val -44700"/>
              <a:gd name="adj2" fmla="val 56070"/>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en-GB" sz="1500" b="1" dirty="0">
                <a:solidFill>
                  <a:srgbClr val="004F6B"/>
                </a:solidFill>
                <a:latin typeface="+mj-lt"/>
                <a:cs typeface="Poppins"/>
              </a:rPr>
              <a:t>Time taken up by life admin. It takes hours to fill in forms online, even at the dentist you have to fill in your form online before going instead of just doing it on paper in the office. </a:t>
            </a:r>
          </a:p>
        </p:txBody>
      </p:sp>
      <p:sp>
        <p:nvSpPr>
          <p:cNvPr id="8" name="Speech Bubble: Oval 7">
            <a:extLst>
              <a:ext uri="{FF2B5EF4-FFF2-40B4-BE49-F238E27FC236}">
                <a16:creationId xmlns:a16="http://schemas.microsoft.com/office/drawing/2014/main" id="{A1E57DC4-A092-293B-AAF2-AE5E71C3887A}"/>
              </a:ext>
            </a:extLst>
          </p:cNvPr>
          <p:cNvSpPr/>
          <p:nvPr/>
        </p:nvSpPr>
        <p:spPr>
          <a:xfrm>
            <a:off x="3082089" y="4010016"/>
            <a:ext cx="3596687" cy="1592508"/>
          </a:xfrm>
          <a:prstGeom prst="wedgeEllipseCallout">
            <a:avLst>
              <a:gd name="adj1" fmla="val 54721"/>
              <a:gd name="adj2" fmla="val 45403"/>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500" b="1" dirty="0">
                <a:solidFill>
                  <a:schemeClr val="bg1"/>
                </a:solidFill>
                <a:latin typeface="+mj-lt"/>
                <a:cs typeface="Poppins" panose="00000500000000000000" pitchFamily="2" charset="0"/>
              </a:rPr>
              <a:t>Lack of availability of fitness classes/swimming pool opening times outside work hours. </a:t>
            </a:r>
          </a:p>
        </p:txBody>
      </p:sp>
      <p:sp>
        <p:nvSpPr>
          <p:cNvPr id="9" name="Speech Bubble: Oval 8">
            <a:extLst>
              <a:ext uri="{FF2B5EF4-FFF2-40B4-BE49-F238E27FC236}">
                <a16:creationId xmlns:a16="http://schemas.microsoft.com/office/drawing/2014/main" id="{3CC950BB-4475-5003-5588-B0DE834906F5}"/>
              </a:ext>
            </a:extLst>
          </p:cNvPr>
          <p:cNvSpPr/>
          <p:nvPr/>
        </p:nvSpPr>
        <p:spPr>
          <a:xfrm>
            <a:off x="8038808" y="2694521"/>
            <a:ext cx="3719233" cy="2595233"/>
          </a:xfrm>
          <a:prstGeom prst="wedgeEllipseCallout">
            <a:avLst>
              <a:gd name="adj1" fmla="val -44700"/>
              <a:gd name="adj2" fmla="val 56070"/>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en-GB" sz="1500" b="1" dirty="0">
                <a:solidFill>
                  <a:srgbClr val="004F6B"/>
                </a:solidFill>
                <a:latin typeface="+mj-lt"/>
                <a:cs typeface="Poppins"/>
              </a:rPr>
              <a:t>Keeping active and mobile is so important! Sometimes this can just be gardening or going for a short walk in the fresh air. More volunteering opportunities should be advertised by the NHS.</a:t>
            </a:r>
          </a:p>
        </p:txBody>
      </p:sp>
    </p:spTree>
    <p:extLst>
      <p:ext uri="{BB962C8B-B14F-4D97-AF65-F5344CB8AC3E}">
        <p14:creationId xmlns:p14="http://schemas.microsoft.com/office/powerpoint/2010/main" val="407590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C9A996-1E57-5A8D-8084-B74805C100C7}"/>
              </a:ext>
            </a:extLst>
          </p:cNvPr>
          <p:cNvSpPr txBox="1"/>
          <p:nvPr/>
        </p:nvSpPr>
        <p:spPr>
          <a:xfrm>
            <a:off x="401372" y="1030411"/>
            <a:ext cx="11389253" cy="830997"/>
          </a:xfrm>
          <a:prstGeom prst="rect">
            <a:avLst/>
          </a:prstGeom>
          <a:noFill/>
        </p:spPr>
        <p:txBody>
          <a:bodyPr wrap="square">
            <a:spAutoFit/>
          </a:bodyPr>
          <a:lstStyle/>
          <a:p>
            <a:pPr eaLnBrk="1" hangingPunct="1">
              <a:lnSpc>
                <a:spcPct val="100000"/>
              </a:lnSpc>
              <a:spcBef>
                <a:spcPct val="0"/>
              </a:spcBef>
              <a:buFontTx/>
              <a:buNone/>
            </a:pPr>
            <a:r>
              <a:rPr lang="en-GB" altLang="en-US" sz="2800" b="1" dirty="0">
                <a:solidFill>
                  <a:srgbClr val="002060"/>
                </a:solidFill>
                <a:latin typeface="+mj-lt"/>
                <a:ea typeface="Poppins" panose="00000500000000000000" pitchFamily="2" charset="0"/>
                <a:cs typeface="Poppins" panose="00000500000000000000" pitchFamily="2" charset="0"/>
              </a:rPr>
              <a:t>What is most important to people?</a:t>
            </a:r>
          </a:p>
          <a:p>
            <a:pPr eaLnBrk="1" hangingPunct="1">
              <a:lnSpc>
                <a:spcPct val="100000"/>
              </a:lnSpc>
              <a:spcBef>
                <a:spcPct val="0"/>
              </a:spcBef>
              <a:buFontTx/>
              <a:buNone/>
            </a:pPr>
            <a:r>
              <a:rPr lang="en-GB" altLang="en-US" sz="2000" i="1" dirty="0">
                <a:solidFill>
                  <a:srgbClr val="002060"/>
                </a:solidFill>
                <a:latin typeface="+mj-lt"/>
                <a:ea typeface="Poppins" panose="00000500000000000000" pitchFamily="2" charset="0"/>
                <a:cs typeface="Poppins" panose="00000500000000000000" pitchFamily="2" charset="0"/>
              </a:rPr>
              <a:t>(Data subject to change)</a:t>
            </a:r>
          </a:p>
        </p:txBody>
      </p:sp>
      <p:graphicFrame>
        <p:nvGraphicFramePr>
          <p:cNvPr id="2" name="Chart 1">
            <a:extLst>
              <a:ext uri="{FF2B5EF4-FFF2-40B4-BE49-F238E27FC236}">
                <a16:creationId xmlns:a16="http://schemas.microsoft.com/office/drawing/2014/main" id="{DF51D9FE-B401-502E-087E-D7678E38EDD1}"/>
              </a:ext>
            </a:extLst>
          </p:cNvPr>
          <p:cNvGraphicFramePr>
            <a:graphicFrameLocks/>
          </p:cNvGraphicFramePr>
          <p:nvPr>
            <p:extLst>
              <p:ext uri="{D42A27DB-BD31-4B8C-83A1-F6EECF244321}">
                <p14:modId xmlns:p14="http://schemas.microsoft.com/office/powerpoint/2010/main" val="2086011851"/>
              </p:ext>
            </p:extLst>
          </p:nvPr>
        </p:nvGraphicFramePr>
        <p:xfrm>
          <a:off x="1876425" y="1752600"/>
          <a:ext cx="9334500" cy="4343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42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0FF9-FBC2-1A44-E74B-80D75A59CEA3}"/>
              </a:ext>
            </a:extLst>
          </p:cNvPr>
          <p:cNvSpPr>
            <a:spLocks noGrp="1"/>
          </p:cNvSpPr>
          <p:nvPr>
            <p:ph type="title"/>
          </p:nvPr>
        </p:nvSpPr>
        <p:spPr>
          <a:xfrm>
            <a:off x="133347" y="1187447"/>
            <a:ext cx="11763375" cy="1009651"/>
          </a:xfrm>
        </p:spPr>
        <p:txBody>
          <a:bodyPr>
            <a:noAutofit/>
          </a:bodyPr>
          <a:lstStyle/>
          <a:p>
            <a:pPr algn="l" eaLnBrk="1" hangingPunct="1">
              <a:lnSpc>
                <a:spcPct val="100000"/>
              </a:lnSpc>
              <a:spcBef>
                <a:spcPct val="0"/>
              </a:spcBef>
            </a:pPr>
            <a:r>
              <a:rPr lang="en-GB" altLang="en-US" sz="2800" b="1" dirty="0">
                <a:solidFill>
                  <a:srgbClr val="002060"/>
                </a:solidFill>
                <a:latin typeface="+mj-lt"/>
                <a:ea typeface="Poppins" panose="00000500000000000000" pitchFamily="2" charset="0"/>
                <a:cs typeface="Poppins" panose="00000500000000000000" pitchFamily="2" charset="0"/>
              </a:rPr>
              <a:t>What is most important to different communities? </a:t>
            </a:r>
            <a:br>
              <a:rPr lang="en-GB" altLang="en-US" sz="2800" b="1" dirty="0">
                <a:solidFill>
                  <a:srgbClr val="002060"/>
                </a:solidFill>
                <a:latin typeface="+mj-lt"/>
                <a:ea typeface="Poppins" panose="00000500000000000000" pitchFamily="2" charset="0"/>
                <a:cs typeface="Poppins" panose="00000500000000000000" pitchFamily="2" charset="0"/>
              </a:rPr>
            </a:br>
            <a:r>
              <a:rPr lang="en-GB" altLang="en-US" sz="2000" i="1" dirty="0">
                <a:solidFill>
                  <a:srgbClr val="002060"/>
                </a:solidFill>
                <a:latin typeface="+mj-lt"/>
                <a:ea typeface="Poppins" panose="00000500000000000000" pitchFamily="2" charset="0"/>
                <a:cs typeface="Poppins" panose="00000500000000000000" pitchFamily="2" charset="0"/>
              </a:rPr>
              <a:t>(Data subject to change)</a:t>
            </a:r>
            <a:br>
              <a:rPr lang="en-GB" altLang="en-US" sz="2800" i="1" dirty="0">
                <a:solidFill>
                  <a:srgbClr val="002060"/>
                </a:solidFill>
                <a:latin typeface="+mj-lt"/>
                <a:ea typeface="Poppins" panose="00000500000000000000" pitchFamily="2" charset="0"/>
                <a:cs typeface="Poppins" panose="00000500000000000000" pitchFamily="2" charset="0"/>
              </a:rPr>
            </a:br>
            <a:endParaRPr lang="en-GB" sz="2800" dirty="0"/>
          </a:p>
        </p:txBody>
      </p:sp>
      <p:graphicFrame>
        <p:nvGraphicFramePr>
          <p:cNvPr id="4" name="Chart 3">
            <a:extLst>
              <a:ext uri="{FF2B5EF4-FFF2-40B4-BE49-F238E27FC236}">
                <a16:creationId xmlns:a16="http://schemas.microsoft.com/office/drawing/2014/main" id="{523AC2A2-6AD7-1718-2B15-F16709A810D4}"/>
              </a:ext>
            </a:extLst>
          </p:cNvPr>
          <p:cNvGraphicFramePr>
            <a:graphicFrameLocks/>
          </p:cNvGraphicFramePr>
          <p:nvPr>
            <p:extLst>
              <p:ext uri="{D42A27DB-BD31-4B8C-83A1-F6EECF244321}">
                <p14:modId xmlns:p14="http://schemas.microsoft.com/office/powerpoint/2010/main" val="163416295"/>
              </p:ext>
            </p:extLst>
          </p:nvPr>
        </p:nvGraphicFramePr>
        <p:xfrm>
          <a:off x="228599" y="2161238"/>
          <a:ext cx="3686175" cy="163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B1E00D7-A4FC-5CC1-51DE-11407A709669}"/>
              </a:ext>
            </a:extLst>
          </p:cNvPr>
          <p:cNvGraphicFramePr>
            <a:graphicFrameLocks/>
          </p:cNvGraphicFramePr>
          <p:nvPr>
            <p:extLst>
              <p:ext uri="{D42A27DB-BD31-4B8C-83A1-F6EECF244321}">
                <p14:modId xmlns:p14="http://schemas.microsoft.com/office/powerpoint/2010/main" val="2113299258"/>
              </p:ext>
            </p:extLst>
          </p:nvPr>
        </p:nvGraphicFramePr>
        <p:xfrm>
          <a:off x="228599" y="4013201"/>
          <a:ext cx="3686175" cy="1638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572AD7C-37AC-1453-E54B-458E795A9761}"/>
              </a:ext>
            </a:extLst>
          </p:cNvPr>
          <p:cNvGraphicFramePr>
            <a:graphicFrameLocks/>
          </p:cNvGraphicFramePr>
          <p:nvPr>
            <p:extLst>
              <p:ext uri="{D42A27DB-BD31-4B8C-83A1-F6EECF244321}">
                <p14:modId xmlns:p14="http://schemas.microsoft.com/office/powerpoint/2010/main" val="630037594"/>
              </p:ext>
            </p:extLst>
          </p:nvPr>
        </p:nvGraphicFramePr>
        <p:xfrm>
          <a:off x="4171948" y="2161238"/>
          <a:ext cx="3686175" cy="1638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59EFF4F2-814A-D08D-3989-1FBD0108B04E}"/>
              </a:ext>
            </a:extLst>
          </p:cNvPr>
          <p:cNvGraphicFramePr>
            <a:graphicFrameLocks/>
          </p:cNvGraphicFramePr>
          <p:nvPr>
            <p:extLst>
              <p:ext uri="{D42A27DB-BD31-4B8C-83A1-F6EECF244321}">
                <p14:modId xmlns:p14="http://schemas.microsoft.com/office/powerpoint/2010/main" val="315891342"/>
              </p:ext>
            </p:extLst>
          </p:nvPr>
        </p:nvGraphicFramePr>
        <p:xfrm>
          <a:off x="4171948" y="4016378"/>
          <a:ext cx="3686175" cy="1638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D3962CC3-F4D4-FB0D-84D1-8B982527EB78}"/>
              </a:ext>
            </a:extLst>
          </p:cNvPr>
          <p:cNvGraphicFramePr>
            <a:graphicFrameLocks/>
          </p:cNvGraphicFramePr>
          <p:nvPr>
            <p:extLst>
              <p:ext uri="{D42A27DB-BD31-4B8C-83A1-F6EECF244321}">
                <p14:modId xmlns:p14="http://schemas.microsoft.com/office/powerpoint/2010/main" val="1619563700"/>
              </p:ext>
            </p:extLst>
          </p:nvPr>
        </p:nvGraphicFramePr>
        <p:xfrm>
          <a:off x="8115297" y="2161237"/>
          <a:ext cx="3686175" cy="1638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52D7D259-7FE7-AB9E-BFAC-D66F91E9DDAE}"/>
              </a:ext>
            </a:extLst>
          </p:cNvPr>
          <p:cNvGraphicFramePr>
            <a:graphicFrameLocks/>
          </p:cNvGraphicFramePr>
          <p:nvPr>
            <p:extLst>
              <p:ext uri="{D42A27DB-BD31-4B8C-83A1-F6EECF244321}">
                <p14:modId xmlns:p14="http://schemas.microsoft.com/office/powerpoint/2010/main" val="1036371216"/>
              </p:ext>
            </p:extLst>
          </p:nvPr>
        </p:nvGraphicFramePr>
        <p:xfrm>
          <a:off x="8115299" y="4013202"/>
          <a:ext cx="3686175" cy="16382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305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0FF9-FBC2-1A44-E74B-80D75A59CEA3}"/>
              </a:ext>
            </a:extLst>
          </p:cNvPr>
          <p:cNvSpPr>
            <a:spLocks noGrp="1"/>
          </p:cNvSpPr>
          <p:nvPr>
            <p:ph type="title"/>
          </p:nvPr>
        </p:nvSpPr>
        <p:spPr>
          <a:xfrm>
            <a:off x="133347" y="1187447"/>
            <a:ext cx="11763375" cy="1009651"/>
          </a:xfrm>
        </p:spPr>
        <p:txBody>
          <a:bodyPr>
            <a:noAutofit/>
          </a:bodyPr>
          <a:lstStyle/>
          <a:p>
            <a:pPr algn="l" eaLnBrk="1" hangingPunct="1">
              <a:lnSpc>
                <a:spcPct val="100000"/>
              </a:lnSpc>
              <a:spcBef>
                <a:spcPct val="0"/>
              </a:spcBef>
            </a:pPr>
            <a:r>
              <a:rPr lang="en-GB" altLang="en-US" sz="2800" b="1" dirty="0">
                <a:solidFill>
                  <a:srgbClr val="002060"/>
                </a:solidFill>
                <a:latin typeface="+mj-lt"/>
                <a:ea typeface="Poppins" panose="00000500000000000000" pitchFamily="2" charset="0"/>
                <a:cs typeface="Poppins" panose="00000500000000000000" pitchFamily="2" charset="0"/>
              </a:rPr>
              <a:t>What is most important to different groups of people? </a:t>
            </a:r>
            <a:br>
              <a:rPr lang="en-GB" altLang="en-US" sz="2800" b="1" dirty="0">
                <a:solidFill>
                  <a:srgbClr val="002060"/>
                </a:solidFill>
                <a:latin typeface="+mj-lt"/>
                <a:ea typeface="Poppins" panose="00000500000000000000" pitchFamily="2" charset="0"/>
                <a:cs typeface="Poppins" panose="00000500000000000000" pitchFamily="2" charset="0"/>
              </a:rPr>
            </a:br>
            <a:r>
              <a:rPr lang="en-GB" altLang="en-US" sz="2000" i="1" dirty="0">
                <a:solidFill>
                  <a:srgbClr val="002060"/>
                </a:solidFill>
                <a:latin typeface="+mj-lt"/>
                <a:ea typeface="Poppins" panose="00000500000000000000" pitchFamily="2" charset="0"/>
                <a:cs typeface="Poppins" panose="00000500000000000000" pitchFamily="2" charset="0"/>
              </a:rPr>
              <a:t>(Data subject to change)</a:t>
            </a:r>
            <a:br>
              <a:rPr lang="en-GB" altLang="en-US" sz="2800" i="1" dirty="0">
                <a:solidFill>
                  <a:srgbClr val="002060"/>
                </a:solidFill>
                <a:latin typeface="+mj-lt"/>
                <a:ea typeface="Poppins" panose="00000500000000000000" pitchFamily="2" charset="0"/>
                <a:cs typeface="Poppins" panose="00000500000000000000" pitchFamily="2" charset="0"/>
              </a:rPr>
            </a:br>
            <a:endParaRPr lang="en-GB" sz="2800" dirty="0"/>
          </a:p>
        </p:txBody>
      </p:sp>
      <p:graphicFrame>
        <p:nvGraphicFramePr>
          <p:cNvPr id="3" name="Chart 2">
            <a:extLst>
              <a:ext uri="{FF2B5EF4-FFF2-40B4-BE49-F238E27FC236}">
                <a16:creationId xmlns:a16="http://schemas.microsoft.com/office/drawing/2014/main" id="{220CAC5A-15CA-EAEC-8213-B9553402D920}"/>
              </a:ext>
            </a:extLst>
          </p:cNvPr>
          <p:cNvGraphicFramePr>
            <a:graphicFrameLocks/>
          </p:cNvGraphicFramePr>
          <p:nvPr>
            <p:extLst>
              <p:ext uri="{D42A27DB-BD31-4B8C-83A1-F6EECF244321}">
                <p14:modId xmlns:p14="http://schemas.microsoft.com/office/powerpoint/2010/main" val="591886174"/>
              </p:ext>
            </p:extLst>
          </p:nvPr>
        </p:nvGraphicFramePr>
        <p:xfrm>
          <a:off x="133347" y="2065988"/>
          <a:ext cx="3686175" cy="163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121CF27A-EBD9-C7E5-6B0A-1A0CA0D967CF}"/>
              </a:ext>
            </a:extLst>
          </p:cNvPr>
          <p:cNvGraphicFramePr>
            <a:graphicFrameLocks/>
          </p:cNvGraphicFramePr>
          <p:nvPr>
            <p:extLst>
              <p:ext uri="{D42A27DB-BD31-4B8C-83A1-F6EECF244321}">
                <p14:modId xmlns:p14="http://schemas.microsoft.com/office/powerpoint/2010/main" val="2354899113"/>
              </p:ext>
            </p:extLst>
          </p:nvPr>
        </p:nvGraphicFramePr>
        <p:xfrm>
          <a:off x="133348" y="3837637"/>
          <a:ext cx="3686174" cy="1638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AEABC6C-2114-78ED-060A-F6CEEF78DB62}"/>
              </a:ext>
            </a:extLst>
          </p:cNvPr>
          <p:cNvGraphicFramePr>
            <a:graphicFrameLocks/>
          </p:cNvGraphicFramePr>
          <p:nvPr>
            <p:extLst>
              <p:ext uri="{D42A27DB-BD31-4B8C-83A1-F6EECF244321}">
                <p14:modId xmlns:p14="http://schemas.microsoft.com/office/powerpoint/2010/main" val="992413647"/>
              </p:ext>
            </p:extLst>
          </p:nvPr>
        </p:nvGraphicFramePr>
        <p:xfrm>
          <a:off x="3995734" y="2082986"/>
          <a:ext cx="3686175" cy="1638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8F16F66-235F-60E4-5828-3C789DFBD178}"/>
              </a:ext>
            </a:extLst>
          </p:cNvPr>
          <p:cNvGraphicFramePr>
            <a:graphicFrameLocks/>
          </p:cNvGraphicFramePr>
          <p:nvPr>
            <p:extLst>
              <p:ext uri="{D42A27DB-BD31-4B8C-83A1-F6EECF244321}">
                <p14:modId xmlns:p14="http://schemas.microsoft.com/office/powerpoint/2010/main" val="721645485"/>
              </p:ext>
            </p:extLst>
          </p:nvPr>
        </p:nvGraphicFramePr>
        <p:xfrm>
          <a:off x="3995734" y="3837637"/>
          <a:ext cx="3686175" cy="1638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AE2B5D19-5A5B-DB60-6E52-F37F237FC9D4}"/>
              </a:ext>
            </a:extLst>
          </p:cNvPr>
          <p:cNvGraphicFramePr>
            <a:graphicFrameLocks/>
          </p:cNvGraphicFramePr>
          <p:nvPr>
            <p:extLst>
              <p:ext uri="{D42A27DB-BD31-4B8C-83A1-F6EECF244321}">
                <p14:modId xmlns:p14="http://schemas.microsoft.com/office/powerpoint/2010/main" val="468901968"/>
              </p:ext>
            </p:extLst>
          </p:nvPr>
        </p:nvGraphicFramePr>
        <p:xfrm>
          <a:off x="7858122" y="2065988"/>
          <a:ext cx="3686174" cy="16319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A4F8907F-C1FF-5709-D8F0-5FE736B4A243}"/>
              </a:ext>
            </a:extLst>
          </p:cNvPr>
          <p:cNvGraphicFramePr>
            <a:graphicFrameLocks/>
          </p:cNvGraphicFramePr>
          <p:nvPr>
            <p:extLst>
              <p:ext uri="{D42A27DB-BD31-4B8C-83A1-F6EECF244321}">
                <p14:modId xmlns:p14="http://schemas.microsoft.com/office/powerpoint/2010/main" val="2502918082"/>
              </p:ext>
            </p:extLst>
          </p:nvPr>
        </p:nvGraphicFramePr>
        <p:xfrm>
          <a:off x="7858122" y="3824935"/>
          <a:ext cx="3686174" cy="16319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0565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0FF9-FBC2-1A44-E74B-80D75A59CEA3}"/>
              </a:ext>
            </a:extLst>
          </p:cNvPr>
          <p:cNvSpPr>
            <a:spLocks noGrp="1"/>
          </p:cNvSpPr>
          <p:nvPr>
            <p:ph type="title"/>
          </p:nvPr>
        </p:nvSpPr>
        <p:spPr>
          <a:xfrm>
            <a:off x="133347" y="1187447"/>
            <a:ext cx="11763375" cy="1009651"/>
          </a:xfrm>
        </p:spPr>
        <p:txBody>
          <a:bodyPr>
            <a:noAutofit/>
          </a:bodyPr>
          <a:lstStyle/>
          <a:p>
            <a:pPr algn="l" eaLnBrk="1" hangingPunct="1">
              <a:lnSpc>
                <a:spcPct val="100000"/>
              </a:lnSpc>
              <a:spcBef>
                <a:spcPct val="0"/>
              </a:spcBef>
            </a:pPr>
            <a:r>
              <a:rPr lang="en-GB" altLang="en-US" sz="2800" b="1" dirty="0">
                <a:solidFill>
                  <a:srgbClr val="002060"/>
                </a:solidFill>
                <a:latin typeface="+mj-lt"/>
                <a:ea typeface="Poppins" panose="00000500000000000000" pitchFamily="2" charset="0"/>
                <a:cs typeface="Poppins" panose="00000500000000000000" pitchFamily="2" charset="0"/>
              </a:rPr>
              <a:t>What is most important to different groups of people? (continued) </a:t>
            </a:r>
            <a:br>
              <a:rPr lang="en-GB" altLang="en-US" sz="2800" b="1" dirty="0">
                <a:solidFill>
                  <a:srgbClr val="002060"/>
                </a:solidFill>
                <a:latin typeface="+mj-lt"/>
                <a:ea typeface="Poppins" panose="00000500000000000000" pitchFamily="2" charset="0"/>
                <a:cs typeface="Poppins" panose="00000500000000000000" pitchFamily="2" charset="0"/>
              </a:rPr>
            </a:br>
            <a:r>
              <a:rPr lang="en-GB" altLang="en-US" sz="2000" i="1" dirty="0">
                <a:solidFill>
                  <a:srgbClr val="002060"/>
                </a:solidFill>
                <a:latin typeface="+mj-lt"/>
                <a:ea typeface="Poppins" panose="00000500000000000000" pitchFamily="2" charset="0"/>
                <a:cs typeface="Poppins" panose="00000500000000000000" pitchFamily="2" charset="0"/>
              </a:rPr>
              <a:t>(Data subject to change)</a:t>
            </a:r>
            <a:br>
              <a:rPr lang="en-GB" altLang="en-US" sz="2800" i="1" dirty="0">
                <a:solidFill>
                  <a:srgbClr val="002060"/>
                </a:solidFill>
                <a:latin typeface="+mj-lt"/>
                <a:ea typeface="Poppins" panose="00000500000000000000" pitchFamily="2" charset="0"/>
                <a:cs typeface="Poppins" panose="00000500000000000000" pitchFamily="2" charset="0"/>
              </a:rPr>
            </a:br>
            <a:endParaRPr lang="en-GB" sz="2800" dirty="0"/>
          </a:p>
        </p:txBody>
      </p:sp>
      <p:graphicFrame>
        <p:nvGraphicFramePr>
          <p:cNvPr id="4" name="Chart 3">
            <a:extLst>
              <a:ext uri="{FF2B5EF4-FFF2-40B4-BE49-F238E27FC236}">
                <a16:creationId xmlns:a16="http://schemas.microsoft.com/office/drawing/2014/main" id="{835551FE-0D7C-5091-4C1C-627AF333C206}"/>
              </a:ext>
            </a:extLst>
          </p:cNvPr>
          <p:cNvGraphicFramePr>
            <a:graphicFrameLocks/>
          </p:cNvGraphicFramePr>
          <p:nvPr>
            <p:extLst>
              <p:ext uri="{D42A27DB-BD31-4B8C-83A1-F6EECF244321}">
                <p14:modId xmlns:p14="http://schemas.microsoft.com/office/powerpoint/2010/main" val="894411686"/>
              </p:ext>
            </p:extLst>
          </p:nvPr>
        </p:nvGraphicFramePr>
        <p:xfrm>
          <a:off x="1809746" y="2060584"/>
          <a:ext cx="3686175" cy="1638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8B75428-F144-A3FD-B486-5F04D53CC388}"/>
              </a:ext>
            </a:extLst>
          </p:cNvPr>
          <p:cNvGraphicFramePr>
            <a:graphicFrameLocks/>
          </p:cNvGraphicFramePr>
          <p:nvPr>
            <p:extLst>
              <p:ext uri="{D42A27DB-BD31-4B8C-83A1-F6EECF244321}">
                <p14:modId xmlns:p14="http://schemas.microsoft.com/office/powerpoint/2010/main" val="2891421582"/>
              </p:ext>
            </p:extLst>
          </p:nvPr>
        </p:nvGraphicFramePr>
        <p:xfrm>
          <a:off x="1809746" y="3841753"/>
          <a:ext cx="3686175" cy="1638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3545610-9EF8-3984-8372-FC30BEB62F8B}"/>
              </a:ext>
            </a:extLst>
          </p:cNvPr>
          <p:cNvGraphicFramePr>
            <a:graphicFrameLocks/>
          </p:cNvGraphicFramePr>
          <p:nvPr>
            <p:extLst>
              <p:ext uri="{D42A27DB-BD31-4B8C-83A1-F6EECF244321}">
                <p14:modId xmlns:p14="http://schemas.microsoft.com/office/powerpoint/2010/main" val="948766137"/>
              </p:ext>
            </p:extLst>
          </p:nvPr>
        </p:nvGraphicFramePr>
        <p:xfrm>
          <a:off x="6477000" y="2060583"/>
          <a:ext cx="3686175" cy="1638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5E92303-0787-0DA9-0024-182ABB34A3D7}"/>
              </a:ext>
            </a:extLst>
          </p:cNvPr>
          <p:cNvGraphicFramePr>
            <a:graphicFrameLocks/>
          </p:cNvGraphicFramePr>
          <p:nvPr>
            <p:extLst>
              <p:ext uri="{D42A27DB-BD31-4B8C-83A1-F6EECF244321}">
                <p14:modId xmlns:p14="http://schemas.microsoft.com/office/powerpoint/2010/main" val="4260011968"/>
              </p:ext>
            </p:extLst>
          </p:nvPr>
        </p:nvGraphicFramePr>
        <p:xfrm>
          <a:off x="6477000" y="3841753"/>
          <a:ext cx="3686175" cy="16351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65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31C570-BE3E-F86A-C26F-9A115B7967B9}"/>
              </a:ext>
            </a:extLst>
          </p:cNvPr>
          <p:cNvSpPr txBox="1">
            <a:spLocks/>
          </p:cNvSpPr>
          <p:nvPr/>
        </p:nvSpPr>
        <p:spPr>
          <a:xfrm>
            <a:off x="1466851" y="940980"/>
            <a:ext cx="10515600" cy="10239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sz="2800" b="1" dirty="0">
                <a:solidFill>
                  <a:srgbClr val="002060"/>
                </a:solidFill>
                <a:latin typeface="+mj-lt"/>
                <a:cs typeface="Poppins" panose="00000500000000000000" pitchFamily="2" charset="0"/>
              </a:rPr>
              <a:t>Mental Health </a:t>
            </a:r>
            <a:br>
              <a:rPr lang="en-GB" sz="2800" b="1" dirty="0">
                <a:solidFill>
                  <a:srgbClr val="002060"/>
                </a:solidFill>
                <a:latin typeface="+mj-lt"/>
                <a:cs typeface="Poppins" panose="00000500000000000000" pitchFamily="2" charset="0"/>
              </a:rPr>
            </a:br>
            <a:endParaRPr lang="en-GB" sz="2800" b="1" dirty="0">
              <a:solidFill>
                <a:srgbClr val="002060"/>
              </a:solidFill>
              <a:latin typeface="+mj-lt"/>
              <a:cs typeface="Poppins" panose="00000500000000000000" pitchFamily="2" charset="0"/>
            </a:endParaRPr>
          </a:p>
        </p:txBody>
      </p:sp>
      <p:sp>
        <p:nvSpPr>
          <p:cNvPr id="7" name="Rectangle: Rounded Corners 6">
            <a:extLst>
              <a:ext uri="{FF2B5EF4-FFF2-40B4-BE49-F238E27FC236}">
                <a16:creationId xmlns:a16="http://schemas.microsoft.com/office/drawing/2014/main" id="{D2EC7A32-8A86-C75D-7B67-569810475091}"/>
              </a:ext>
            </a:extLst>
          </p:cNvPr>
          <p:cNvSpPr/>
          <p:nvPr/>
        </p:nvSpPr>
        <p:spPr>
          <a:xfrm>
            <a:off x="6410325" y="1444229"/>
            <a:ext cx="5686426" cy="4633525"/>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GB" sz="1400" b="1" dirty="0">
                <a:solidFill>
                  <a:schemeClr val="bg1"/>
                </a:solidFill>
              </a:rPr>
              <a:t>                           Maternity and neonatal care </a:t>
            </a:r>
            <a:r>
              <a:rPr lang="en-GB" sz="1400" dirty="0">
                <a:solidFill>
                  <a:schemeClr val="bg1"/>
                </a:solidFill>
              </a:rPr>
              <a:t>is significantly more important to this cohort compared to others, as they are the only group to rank it as their </a:t>
            </a:r>
            <a:r>
              <a:rPr lang="en-GB" sz="1400" b="1" dirty="0">
                <a:solidFill>
                  <a:schemeClr val="bg1"/>
                </a:solidFill>
              </a:rPr>
              <a:t>4th priority </a:t>
            </a:r>
            <a:r>
              <a:rPr lang="en-GB" sz="1400" dirty="0">
                <a:solidFill>
                  <a:schemeClr val="bg1"/>
                </a:solidFill>
              </a:rPr>
              <a:t>service to focus on if the NHS receives no additional funding.</a:t>
            </a:r>
            <a:br>
              <a:rPr lang="en-GB" sz="1400" dirty="0">
                <a:solidFill>
                  <a:schemeClr val="bg1"/>
                </a:solidFill>
              </a:rPr>
            </a:br>
            <a:endParaRPr lang="en-GB" sz="1400" dirty="0">
              <a:solidFill>
                <a:schemeClr val="bg1"/>
              </a:solidFill>
            </a:endParaRPr>
          </a:p>
          <a:p>
            <a:pPr marL="285750" indent="-285750">
              <a:lnSpc>
                <a:spcPct val="150000"/>
              </a:lnSpc>
              <a:buFont typeface="Arial" panose="020B0604020202020204" pitchFamily="34" charset="0"/>
              <a:buChar char="•"/>
              <a:defRPr/>
            </a:pPr>
            <a:r>
              <a:rPr lang="en-GB" sz="1400" dirty="0">
                <a:solidFill>
                  <a:schemeClr val="bg1"/>
                </a:solidFill>
              </a:rPr>
              <a:t>The issue of services </a:t>
            </a:r>
            <a:r>
              <a:rPr lang="en-GB" sz="1400" b="1" dirty="0">
                <a:solidFill>
                  <a:schemeClr val="bg1"/>
                </a:solidFill>
              </a:rPr>
              <a:t>not being inclusive </a:t>
            </a:r>
            <a:r>
              <a:rPr lang="en-GB" sz="1400" dirty="0">
                <a:solidFill>
                  <a:schemeClr val="bg1"/>
                </a:solidFill>
              </a:rPr>
              <a:t>received the </a:t>
            </a:r>
            <a:r>
              <a:rPr lang="en-GB" sz="1400" b="1" dirty="0">
                <a:solidFill>
                  <a:schemeClr val="bg1"/>
                </a:solidFill>
              </a:rPr>
              <a:t>fewest selections </a:t>
            </a:r>
            <a:r>
              <a:rPr lang="en-GB" sz="1400" dirty="0">
                <a:solidFill>
                  <a:schemeClr val="bg1"/>
                </a:solidFill>
              </a:rPr>
              <a:t>from this cohort </a:t>
            </a:r>
            <a:r>
              <a:rPr lang="en-GB" sz="1400" b="1" dirty="0">
                <a:solidFill>
                  <a:schemeClr val="bg1"/>
                </a:solidFill>
              </a:rPr>
              <a:t>(8.6%, 7) </a:t>
            </a:r>
            <a:r>
              <a:rPr lang="en-GB" sz="1400" dirty="0">
                <a:solidFill>
                  <a:schemeClr val="bg1"/>
                </a:solidFill>
              </a:rPr>
              <a:t>when asked which problems they wanted us to prioritise solving.</a:t>
            </a:r>
            <a:br>
              <a:rPr lang="en-GB" sz="1400" dirty="0">
                <a:solidFill>
                  <a:schemeClr val="bg1"/>
                </a:solidFill>
              </a:rPr>
            </a:br>
            <a:endParaRPr lang="en-GB" sz="1400" dirty="0">
              <a:solidFill>
                <a:schemeClr val="bg1"/>
              </a:solidFill>
            </a:endParaRPr>
          </a:p>
          <a:p>
            <a:pPr marL="285750" indent="-285750">
              <a:lnSpc>
                <a:spcPct val="150000"/>
              </a:lnSpc>
              <a:buFont typeface="Arial" panose="020B0604020202020204" pitchFamily="34" charset="0"/>
              <a:buChar char="•"/>
              <a:defRPr/>
            </a:pPr>
            <a:r>
              <a:rPr lang="en-GB" sz="1400" dirty="0">
                <a:solidFill>
                  <a:schemeClr val="bg1"/>
                </a:solidFill>
              </a:rPr>
              <a:t>A </a:t>
            </a:r>
            <a:r>
              <a:rPr lang="en-GB" sz="1400" b="1" dirty="0">
                <a:solidFill>
                  <a:schemeClr val="bg1"/>
                </a:solidFill>
              </a:rPr>
              <a:t>higher proportion </a:t>
            </a:r>
            <a:r>
              <a:rPr lang="en-GB" sz="1400" dirty="0">
                <a:solidFill>
                  <a:schemeClr val="bg1"/>
                </a:solidFill>
              </a:rPr>
              <a:t>of respondents </a:t>
            </a:r>
            <a:r>
              <a:rPr lang="en-GB" sz="1400" b="1" dirty="0">
                <a:solidFill>
                  <a:schemeClr val="bg1"/>
                </a:solidFill>
              </a:rPr>
              <a:t>(59.74%) </a:t>
            </a:r>
            <a:r>
              <a:rPr lang="en-GB" sz="1400" dirty="0">
                <a:solidFill>
                  <a:schemeClr val="bg1"/>
                </a:solidFill>
              </a:rPr>
              <a:t>from this cohort are </a:t>
            </a:r>
            <a:r>
              <a:rPr lang="en-GB" sz="1400" b="1" u="sng" dirty="0">
                <a:solidFill>
                  <a:schemeClr val="bg1"/>
                </a:solidFill>
              </a:rPr>
              <a:t>actively</a:t>
            </a:r>
            <a:r>
              <a:rPr lang="en-GB" sz="1400" b="1" dirty="0">
                <a:solidFill>
                  <a:schemeClr val="bg1"/>
                </a:solidFill>
              </a:rPr>
              <a:t> trying to improve their diet </a:t>
            </a:r>
            <a:r>
              <a:rPr lang="en-GB" sz="1400" dirty="0">
                <a:solidFill>
                  <a:schemeClr val="bg1"/>
                </a:solidFill>
              </a:rPr>
              <a:t>to enhance their overall health and wellbeing compared to those who believe that </a:t>
            </a:r>
            <a:r>
              <a:rPr lang="en-GB" sz="1400" b="1" dirty="0">
                <a:solidFill>
                  <a:schemeClr val="bg1"/>
                </a:solidFill>
              </a:rPr>
              <a:t>eating healthier </a:t>
            </a:r>
            <a:r>
              <a:rPr lang="en-GB" sz="1400" b="1" u="sng" dirty="0">
                <a:solidFill>
                  <a:schemeClr val="bg1"/>
                </a:solidFill>
              </a:rPr>
              <a:t>could </a:t>
            </a:r>
            <a:r>
              <a:rPr lang="en-GB" sz="1400" b="1" dirty="0">
                <a:solidFill>
                  <a:schemeClr val="bg1"/>
                </a:solidFill>
              </a:rPr>
              <a:t>improve </a:t>
            </a:r>
            <a:r>
              <a:rPr lang="en-GB" sz="1400" dirty="0">
                <a:solidFill>
                  <a:schemeClr val="bg1"/>
                </a:solidFill>
              </a:rPr>
              <a:t>their health </a:t>
            </a:r>
            <a:r>
              <a:rPr lang="en-GB" sz="1400" b="1" dirty="0">
                <a:solidFill>
                  <a:schemeClr val="bg1"/>
                </a:solidFill>
              </a:rPr>
              <a:t>(51.9%).</a:t>
            </a:r>
          </a:p>
        </p:txBody>
      </p:sp>
      <p:sp>
        <p:nvSpPr>
          <p:cNvPr id="8" name="Title 1">
            <a:extLst>
              <a:ext uri="{FF2B5EF4-FFF2-40B4-BE49-F238E27FC236}">
                <a16:creationId xmlns:a16="http://schemas.microsoft.com/office/drawing/2014/main" id="{D2F6B42A-01A9-84B3-980A-1CD9E38586A3}"/>
              </a:ext>
            </a:extLst>
          </p:cNvPr>
          <p:cNvSpPr txBox="1">
            <a:spLocks/>
          </p:cNvSpPr>
          <p:nvPr/>
        </p:nvSpPr>
        <p:spPr>
          <a:xfrm>
            <a:off x="8705854" y="780246"/>
            <a:ext cx="3181349" cy="10239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sz="2800" b="1" dirty="0">
                <a:solidFill>
                  <a:srgbClr val="002060"/>
                </a:solidFill>
                <a:latin typeface="+mj-lt"/>
                <a:cs typeface="Poppins" panose="00000500000000000000" pitchFamily="2" charset="0"/>
              </a:rPr>
              <a:t>BAME</a:t>
            </a:r>
          </a:p>
        </p:txBody>
      </p:sp>
      <p:sp>
        <p:nvSpPr>
          <p:cNvPr id="9" name="Rectangle: Rounded Corners 8">
            <a:extLst>
              <a:ext uri="{FF2B5EF4-FFF2-40B4-BE49-F238E27FC236}">
                <a16:creationId xmlns:a16="http://schemas.microsoft.com/office/drawing/2014/main" id="{8FEA8FA6-294E-1E59-F041-B63FF841D600}"/>
              </a:ext>
            </a:extLst>
          </p:cNvPr>
          <p:cNvSpPr/>
          <p:nvPr/>
        </p:nvSpPr>
        <p:spPr>
          <a:xfrm>
            <a:off x="95249" y="1452949"/>
            <a:ext cx="5486400" cy="4624805"/>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GB" sz="1600" b="1" dirty="0">
                <a:solidFill>
                  <a:schemeClr val="bg1"/>
                </a:solidFill>
              </a:rPr>
              <a:t>Emergency care </a:t>
            </a:r>
            <a:r>
              <a:rPr lang="en-GB" sz="1600" dirty="0">
                <a:solidFill>
                  <a:schemeClr val="bg1"/>
                </a:solidFill>
              </a:rPr>
              <a:t>and </a:t>
            </a:r>
            <a:r>
              <a:rPr lang="en-GB" sz="1600" b="1" dirty="0">
                <a:solidFill>
                  <a:schemeClr val="bg1"/>
                </a:solidFill>
              </a:rPr>
              <a:t>mental health care </a:t>
            </a:r>
            <a:r>
              <a:rPr lang="en-GB" sz="1600" dirty="0">
                <a:solidFill>
                  <a:schemeClr val="bg1"/>
                </a:solidFill>
              </a:rPr>
              <a:t>are considered </a:t>
            </a:r>
            <a:r>
              <a:rPr lang="en-GB" sz="1600" b="1" dirty="0">
                <a:solidFill>
                  <a:schemeClr val="bg1"/>
                </a:solidFill>
              </a:rPr>
              <a:t>joint top priority </a:t>
            </a:r>
            <a:r>
              <a:rPr lang="en-GB" sz="1600" dirty="0">
                <a:solidFill>
                  <a:schemeClr val="bg1"/>
                </a:solidFill>
              </a:rPr>
              <a:t>services for this cohort.</a:t>
            </a:r>
          </a:p>
          <a:p>
            <a:endParaRPr lang="en-GB" sz="1600" dirty="0">
              <a:solidFill>
                <a:schemeClr val="bg1"/>
              </a:solidFill>
            </a:endParaRPr>
          </a:p>
          <a:p>
            <a:pPr marL="285750" indent="-285750">
              <a:lnSpc>
                <a:spcPct val="150000"/>
              </a:lnSpc>
              <a:buFont typeface="Arial" panose="020B0604020202020204" pitchFamily="34" charset="0"/>
              <a:buChar char="•"/>
              <a:defRPr/>
            </a:pPr>
            <a:r>
              <a:rPr lang="en-GB" sz="1600" b="1" dirty="0">
                <a:solidFill>
                  <a:schemeClr val="bg1"/>
                </a:solidFill>
              </a:rPr>
              <a:t>89.5% (119) </a:t>
            </a:r>
            <a:r>
              <a:rPr lang="en-GB" sz="1600" dirty="0">
                <a:solidFill>
                  <a:schemeClr val="bg1"/>
                </a:solidFill>
              </a:rPr>
              <a:t>respondents, believed that </a:t>
            </a:r>
            <a:r>
              <a:rPr lang="en-GB" sz="1600" b="1" dirty="0">
                <a:solidFill>
                  <a:schemeClr val="bg1"/>
                </a:solidFill>
              </a:rPr>
              <a:t>improving their mental health </a:t>
            </a:r>
            <a:r>
              <a:rPr lang="en-GB" sz="1600" b="1" u="sng" dirty="0">
                <a:solidFill>
                  <a:schemeClr val="bg1"/>
                </a:solidFill>
              </a:rPr>
              <a:t>could</a:t>
            </a:r>
            <a:r>
              <a:rPr lang="en-GB" sz="1600" dirty="0">
                <a:solidFill>
                  <a:schemeClr val="bg1"/>
                </a:solidFill>
              </a:rPr>
              <a:t> enhance their overall health and wellbeing. However, only </a:t>
            </a:r>
            <a:r>
              <a:rPr lang="en-GB" sz="1600" b="1" dirty="0">
                <a:solidFill>
                  <a:schemeClr val="bg1"/>
                </a:solidFill>
              </a:rPr>
              <a:t>62.2% (74) </a:t>
            </a:r>
            <a:r>
              <a:rPr lang="en-GB" sz="1600" dirty="0">
                <a:solidFill>
                  <a:schemeClr val="bg1"/>
                </a:solidFill>
              </a:rPr>
              <a:t>of those 119 are </a:t>
            </a:r>
            <a:r>
              <a:rPr lang="en-GB" sz="1600" b="1" u="sng" dirty="0">
                <a:solidFill>
                  <a:schemeClr val="bg1"/>
                </a:solidFill>
              </a:rPr>
              <a:t>currently</a:t>
            </a:r>
            <a:r>
              <a:rPr lang="en-GB" sz="1600" dirty="0">
                <a:solidFill>
                  <a:schemeClr val="bg1"/>
                </a:solidFill>
              </a:rPr>
              <a:t> working to improve their mental health, with the </a:t>
            </a:r>
            <a:r>
              <a:rPr lang="en-GB" sz="1600" b="1" u="sng" dirty="0">
                <a:solidFill>
                  <a:schemeClr val="bg1"/>
                </a:solidFill>
              </a:rPr>
              <a:t>main barrier</a:t>
            </a:r>
            <a:r>
              <a:rPr lang="en-GB" sz="1600" u="sng" dirty="0">
                <a:solidFill>
                  <a:schemeClr val="bg1"/>
                </a:solidFill>
              </a:rPr>
              <a:t> </a:t>
            </a:r>
            <a:r>
              <a:rPr lang="en-GB" sz="1600" dirty="0">
                <a:solidFill>
                  <a:schemeClr val="bg1"/>
                </a:solidFill>
              </a:rPr>
              <a:t>being that their mental health is </a:t>
            </a:r>
            <a:r>
              <a:rPr lang="en-GB" sz="1600" b="1" dirty="0">
                <a:solidFill>
                  <a:schemeClr val="bg1"/>
                </a:solidFill>
              </a:rPr>
              <a:t>preventing </a:t>
            </a:r>
            <a:br>
              <a:rPr lang="en-GB" sz="1600" b="1" dirty="0">
                <a:solidFill>
                  <a:schemeClr val="bg1"/>
                </a:solidFill>
              </a:rPr>
            </a:br>
            <a:r>
              <a:rPr lang="en-GB" sz="1600" b="1" dirty="0">
                <a:solidFill>
                  <a:schemeClr val="bg1"/>
                </a:solidFill>
              </a:rPr>
              <a:t>them </a:t>
            </a:r>
            <a:r>
              <a:rPr lang="en-GB" sz="1600" dirty="0">
                <a:solidFill>
                  <a:schemeClr val="bg1"/>
                </a:solidFill>
              </a:rPr>
              <a:t>from focussing on </a:t>
            </a:r>
            <a:br>
              <a:rPr lang="en-GB" sz="1600" dirty="0">
                <a:solidFill>
                  <a:schemeClr val="bg1"/>
                </a:solidFill>
              </a:rPr>
            </a:br>
            <a:r>
              <a:rPr lang="en-GB" sz="1600" dirty="0">
                <a:solidFill>
                  <a:schemeClr val="bg1"/>
                </a:solidFill>
              </a:rPr>
              <a:t>their physical health </a:t>
            </a:r>
            <a:br>
              <a:rPr lang="en-GB" sz="1600" dirty="0">
                <a:solidFill>
                  <a:schemeClr val="bg1"/>
                </a:solidFill>
              </a:rPr>
            </a:br>
            <a:r>
              <a:rPr lang="en-GB" sz="1600" b="1" dirty="0">
                <a:solidFill>
                  <a:schemeClr val="bg1"/>
                </a:solidFill>
              </a:rPr>
              <a:t>(81.2%, 108).</a:t>
            </a:r>
          </a:p>
          <a:p>
            <a:pPr marL="285750" indent="-285750">
              <a:lnSpc>
                <a:spcPct val="150000"/>
              </a:lnSpc>
              <a:buFont typeface="Arial" panose="020B0604020202020204" pitchFamily="34" charset="0"/>
              <a:buChar char="•"/>
              <a:defRPr/>
            </a:pPr>
            <a:endParaRPr lang="en-GB" sz="1600" b="1" dirty="0">
              <a:solidFill>
                <a:schemeClr val="bg1"/>
              </a:solidFill>
            </a:endParaRPr>
          </a:p>
          <a:p>
            <a:pPr marL="285750" indent="-285750">
              <a:lnSpc>
                <a:spcPct val="150000"/>
              </a:lnSpc>
              <a:buFont typeface="Arial" panose="020B0604020202020204" pitchFamily="34" charset="0"/>
              <a:buChar char="•"/>
              <a:defRPr/>
            </a:pPr>
            <a:endParaRPr lang="en-GB" sz="1600" dirty="0">
              <a:solidFill>
                <a:schemeClr val="bg1"/>
              </a:solidFill>
            </a:endParaRPr>
          </a:p>
        </p:txBody>
      </p:sp>
      <p:sp>
        <p:nvSpPr>
          <p:cNvPr id="10" name="Speech Bubble: Oval 9">
            <a:extLst>
              <a:ext uri="{FF2B5EF4-FFF2-40B4-BE49-F238E27FC236}">
                <a16:creationId xmlns:a16="http://schemas.microsoft.com/office/drawing/2014/main" id="{11B3AFC4-A03E-8EF4-C226-043A006960F8}"/>
              </a:ext>
            </a:extLst>
          </p:cNvPr>
          <p:cNvSpPr/>
          <p:nvPr/>
        </p:nvSpPr>
        <p:spPr>
          <a:xfrm>
            <a:off x="2821857" y="4395019"/>
            <a:ext cx="3274143" cy="1870264"/>
          </a:xfrm>
          <a:prstGeom prst="wedgeEllipseCallout">
            <a:avLst>
              <a:gd name="adj1" fmla="val -60573"/>
              <a:gd name="adj2" fmla="val 32115"/>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rgbClr val="004F6B"/>
                </a:solidFill>
                <a:latin typeface="Poppins" panose="00000500000000000000" pitchFamily="2" charset="0"/>
                <a:cs typeface="Poppins" panose="00000500000000000000" pitchFamily="2" charset="0"/>
              </a:rPr>
              <a:t>One size doesn't fit all, and not all conditions can be helped with "have you tried losing weight?" I suffer with depression, struggle with body image and being asked if I have tried losing weight isn't always conducive to me feeling better about myself.</a:t>
            </a:r>
          </a:p>
        </p:txBody>
      </p:sp>
      <p:sp>
        <p:nvSpPr>
          <p:cNvPr id="11" name="Speech Bubble: Oval 10">
            <a:extLst>
              <a:ext uri="{FF2B5EF4-FFF2-40B4-BE49-F238E27FC236}">
                <a16:creationId xmlns:a16="http://schemas.microsoft.com/office/drawing/2014/main" id="{EF447EA3-BBFA-3464-E021-409DE51758DB}"/>
              </a:ext>
            </a:extLst>
          </p:cNvPr>
          <p:cNvSpPr/>
          <p:nvPr/>
        </p:nvSpPr>
        <p:spPr>
          <a:xfrm>
            <a:off x="5362576" y="402217"/>
            <a:ext cx="3181349" cy="1522824"/>
          </a:xfrm>
          <a:prstGeom prst="wedgeEllipseCallout">
            <a:avLst>
              <a:gd name="adj1" fmla="val 40234"/>
              <a:gd name="adj2" fmla="val 53611"/>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rgbClr val="004F6B"/>
                </a:solidFill>
                <a:latin typeface="Poppins" panose="00000500000000000000" pitchFamily="2" charset="0"/>
                <a:cs typeface="Poppins" panose="00000500000000000000" pitchFamily="2" charset="0"/>
              </a:rPr>
              <a:t>The knowledge and awareness people need around healthy behaviours, eating healthily, exercise, adopting good habits isn't promoted or encouraged widely enough.</a:t>
            </a:r>
          </a:p>
        </p:txBody>
      </p:sp>
    </p:spTree>
    <p:extLst>
      <p:ext uri="{BB962C8B-B14F-4D97-AF65-F5344CB8AC3E}">
        <p14:creationId xmlns:p14="http://schemas.microsoft.com/office/powerpoint/2010/main" val="146740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31C570-BE3E-F86A-C26F-9A115B7967B9}"/>
              </a:ext>
            </a:extLst>
          </p:cNvPr>
          <p:cNvSpPr txBox="1">
            <a:spLocks/>
          </p:cNvSpPr>
          <p:nvPr/>
        </p:nvSpPr>
        <p:spPr>
          <a:xfrm>
            <a:off x="2028827" y="1088628"/>
            <a:ext cx="10515600" cy="10239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sz="2800" b="1" dirty="0">
                <a:solidFill>
                  <a:srgbClr val="002060"/>
                </a:solidFill>
                <a:latin typeface="+mj-lt"/>
                <a:cs typeface="Poppins" panose="00000500000000000000" pitchFamily="2" charset="0"/>
              </a:rPr>
              <a:t>LGBTQ+</a:t>
            </a:r>
            <a:br>
              <a:rPr lang="en-GB" sz="2800" b="1" dirty="0">
                <a:solidFill>
                  <a:srgbClr val="002060"/>
                </a:solidFill>
                <a:latin typeface="+mj-lt"/>
                <a:cs typeface="Poppins" panose="00000500000000000000" pitchFamily="2" charset="0"/>
              </a:rPr>
            </a:br>
            <a:endParaRPr lang="en-GB" sz="2800" b="1" dirty="0">
              <a:solidFill>
                <a:srgbClr val="002060"/>
              </a:solidFill>
              <a:latin typeface="+mj-lt"/>
              <a:cs typeface="Poppins" panose="00000500000000000000" pitchFamily="2" charset="0"/>
            </a:endParaRPr>
          </a:p>
        </p:txBody>
      </p:sp>
      <p:sp>
        <p:nvSpPr>
          <p:cNvPr id="7" name="Rectangle: Rounded Corners 6">
            <a:extLst>
              <a:ext uri="{FF2B5EF4-FFF2-40B4-BE49-F238E27FC236}">
                <a16:creationId xmlns:a16="http://schemas.microsoft.com/office/drawing/2014/main" id="{D2EC7A32-8A86-C75D-7B67-569810475091}"/>
              </a:ext>
            </a:extLst>
          </p:cNvPr>
          <p:cNvSpPr/>
          <p:nvPr/>
        </p:nvSpPr>
        <p:spPr>
          <a:xfrm>
            <a:off x="6615116" y="1600597"/>
            <a:ext cx="4953000" cy="4245570"/>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GB" sz="1200" dirty="0">
                <a:solidFill>
                  <a:schemeClr val="bg1"/>
                </a:solidFill>
                <a:latin typeface="+mj-lt"/>
                <a:cs typeface="Poppins" panose="00000500000000000000" pitchFamily="2" charset="0"/>
              </a:rPr>
              <a:t>For </a:t>
            </a:r>
            <a:r>
              <a:rPr lang="en-GB" sz="1200" b="1" u="sng" dirty="0">
                <a:solidFill>
                  <a:schemeClr val="bg1"/>
                </a:solidFill>
                <a:latin typeface="+mj-lt"/>
                <a:cs typeface="Poppins" panose="00000500000000000000" pitchFamily="2" charset="0"/>
              </a:rPr>
              <a:t>half of this group</a:t>
            </a:r>
            <a:r>
              <a:rPr lang="en-GB" sz="1200" dirty="0">
                <a:solidFill>
                  <a:schemeClr val="bg1"/>
                </a:solidFill>
                <a:latin typeface="+mj-lt"/>
                <a:cs typeface="Poppins" panose="00000500000000000000" pitchFamily="2" charset="0"/>
              </a:rPr>
              <a:t>, </a:t>
            </a:r>
            <a:r>
              <a:rPr lang="en-GB" sz="1200" b="1" dirty="0">
                <a:solidFill>
                  <a:schemeClr val="bg1"/>
                </a:solidFill>
                <a:latin typeface="+mj-lt"/>
                <a:cs typeface="Poppins" panose="00000500000000000000" pitchFamily="2" charset="0"/>
              </a:rPr>
              <a:t>emergency care </a:t>
            </a:r>
            <a:r>
              <a:rPr lang="en-GB" sz="1200" dirty="0">
                <a:solidFill>
                  <a:schemeClr val="bg1"/>
                </a:solidFill>
                <a:latin typeface="+mj-lt"/>
                <a:cs typeface="Poppins" panose="00000500000000000000" pitchFamily="2" charset="0"/>
              </a:rPr>
              <a:t>is their top priority with </a:t>
            </a:r>
            <a:r>
              <a:rPr lang="en-GB" sz="1200" b="1" dirty="0">
                <a:solidFill>
                  <a:schemeClr val="bg1"/>
                </a:solidFill>
                <a:latin typeface="+mj-lt"/>
                <a:cs typeface="Poppins" panose="00000500000000000000" pitchFamily="2" charset="0"/>
              </a:rPr>
              <a:t>primary care </a:t>
            </a:r>
            <a:r>
              <a:rPr lang="en-GB" sz="1200" dirty="0">
                <a:solidFill>
                  <a:schemeClr val="bg1"/>
                </a:solidFill>
                <a:latin typeface="+mj-lt"/>
                <a:cs typeface="Poppins" panose="00000500000000000000" pitchFamily="2" charset="0"/>
              </a:rPr>
              <a:t>as second</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1200" dirty="0">
                <a:solidFill>
                  <a:schemeClr val="bg1"/>
                </a:solidFill>
                <a:latin typeface="+mj-lt"/>
                <a:cs typeface="Poppins" panose="00000500000000000000" pitchFamily="2" charset="0"/>
              </a:rPr>
              <a:t>They strongly prioritise addressing </a:t>
            </a:r>
            <a:r>
              <a:rPr lang="en-GB" sz="1200" b="1" dirty="0">
                <a:solidFill>
                  <a:schemeClr val="bg1"/>
                </a:solidFill>
                <a:latin typeface="+mj-lt"/>
                <a:cs typeface="Poppins" panose="00000500000000000000" pitchFamily="2" charset="0"/>
              </a:rPr>
              <a:t>waiting times </a:t>
            </a:r>
            <a:r>
              <a:rPr lang="en-GB" sz="1200" dirty="0">
                <a:solidFill>
                  <a:schemeClr val="bg1"/>
                </a:solidFill>
                <a:latin typeface="+mj-lt"/>
                <a:cs typeface="Poppins" panose="00000500000000000000" pitchFamily="2" charset="0"/>
              </a:rPr>
              <a:t>and </a:t>
            </a:r>
            <a:r>
              <a:rPr lang="en-GB" sz="1200" b="1" dirty="0">
                <a:solidFill>
                  <a:schemeClr val="bg1"/>
                </a:solidFill>
                <a:latin typeface="+mj-lt"/>
                <a:cs typeface="Poppins" panose="00000500000000000000" pitchFamily="2" charset="0"/>
              </a:rPr>
              <a:t>communication between services</a:t>
            </a:r>
          </a:p>
          <a:p>
            <a:pPr eaLnBrk="1" fontAlgn="auto" hangingPunct="1">
              <a:lnSpc>
                <a:spcPct val="150000"/>
              </a:lnSpc>
              <a:spcBef>
                <a:spcPts val="0"/>
              </a:spcBef>
              <a:spcAft>
                <a:spcPts val="0"/>
              </a:spcAft>
              <a:defRPr/>
            </a:pPr>
            <a:endParaRPr lang="en-GB" sz="1200" dirty="0">
              <a:solidFill>
                <a:schemeClr val="bg1"/>
              </a:solidFill>
              <a:latin typeface="+mj-lt"/>
              <a:cs typeface="Poppins" panose="00000500000000000000" pitchFamily="2" charset="0"/>
            </a:endParaRP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1200" b="1" u="sng" dirty="0">
                <a:solidFill>
                  <a:schemeClr val="bg1"/>
                </a:solidFill>
                <a:latin typeface="+mj-lt"/>
                <a:cs typeface="Poppins" panose="00000500000000000000" pitchFamily="2" charset="0"/>
              </a:rPr>
              <a:t>More half of this group </a:t>
            </a:r>
            <a:r>
              <a:rPr lang="en-GB" sz="1200" dirty="0">
                <a:solidFill>
                  <a:schemeClr val="bg1"/>
                </a:solidFill>
                <a:latin typeface="+mj-lt"/>
                <a:cs typeface="Poppins" panose="00000500000000000000" pitchFamily="2" charset="0"/>
              </a:rPr>
              <a:t>said </a:t>
            </a:r>
            <a:r>
              <a:rPr lang="en-GB" sz="1200" b="1" dirty="0">
                <a:solidFill>
                  <a:schemeClr val="bg1"/>
                </a:solidFill>
                <a:latin typeface="+mj-lt"/>
                <a:cs typeface="Poppins" panose="00000500000000000000" pitchFamily="2" charset="0"/>
              </a:rPr>
              <a:t>increasing exercise levels </a:t>
            </a:r>
            <a:r>
              <a:rPr lang="en-GB" sz="1200" dirty="0">
                <a:solidFill>
                  <a:schemeClr val="bg1"/>
                </a:solidFill>
                <a:latin typeface="+mj-lt"/>
                <a:cs typeface="Poppins" panose="00000500000000000000" pitchFamily="2" charset="0"/>
              </a:rPr>
              <a:t>would improve overall health and wellbeing</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GB" dirty="0">
              <a:solidFill>
                <a:schemeClr val="bg1"/>
              </a:solidFill>
              <a:latin typeface="+mj-lt"/>
              <a:cs typeface="Poppins" panose="00000500000000000000" pitchFamily="2"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endParaRPr lang="en-GB" b="1" dirty="0">
              <a:solidFill>
                <a:srgbClr val="004F6B"/>
              </a:solidFill>
              <a:latin typeface="+mj-lt"/>
              <a:cs typeface="Poppins" panose="00000500000000000000" pitchFamily="2" charset="0"/>
            </a:endParaRPr>
          </a:p>
        </p:txBody>
      </p:sp>
      <p:sp>
        <p:nvSpPr>
          <p:cNvPr id="8" name="Title 1">
            <a:extLst>
              <a:ext uri="{FF2B5EF4-FFF2-40B4-BE49-F238E27FC236}">
                <a16:creationId xmlns:a16="http://schemas.microsoft.com/office/drawing/2014/main" id="{D2F6B42A-01A9-84B3-980A-1CD9E38586A3}"/>
              </a:ext>
            </a:extLst>
          </p:cNvPr>
          <p:cNvSpPr txBox="1">
            <a:spLocks/>
          </p:cNvSpPr>
          <p:nvPr/>
        </p:nvSpPr>
        <p:spPr>
          <a:xfrm>
            <a:off x="6615116" y="869917"/>
            <a:ext cx="5657850" cy="10239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sz="2800" b="1" dirty="0">
                <a:solidFill>
                  <a:srgbClr val="002060"/>
                </a:solidFill>
                <a:latin typeface="+mj-lt"/>
                <a:cs typeface="Poppins" panose="00000500000000000000" pitchFamily="2" charset="0"/>
              </a:rPr>
              <a:t>Long-Term Health Condition</a:t>
            </a:r>
          </a:p>
        </p:txBody>
      </p:sp>
      <p:sp>
        <p:nvSpPr>
          <p:cNvPr id="9" name="Rectangle: Rounded Corners 8">
            <a:extLst>
              <a:ext uri="{FF2B5EF4-FFF2-40B4-BE49-F238E27FC236}">
                <a16:creationId xmlns:a16="http://schemas.microsoft.com/office/drawing/2014/main" id="{8FEA8FA6-294E-1E59-F041-B63FF841D600}"/>
              </a:ext>
            </a:extLst>
          </p:cNvPr>
          <p:cNvSpPr/>
          <p:nvPr/>
        </p:nvSpPr>
        <p:spPr>
          <a:xfrm>
            <a:off x="483270" y="1600597"/>
            <a:ext cx="4953000" cy="4245570"/>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GB" sz="1200" dirty="0">
                <a:solidFill>
                  <a:schemeClr val="bg1"/>
                </a:solidFill>
                <a:latin typeface="+mj-lt"/>
                <a:cs typeface="Poppins" panose="00000500000000000000" pitchFamily="2" charset="0"/>
              </a:rPr>
              <a:t>When asked what could improve their </a:t>
            </a:r>
            <a:r>
              <a:rPr lang="en-GB" sz="1200" u="sng" dirty="0">
                <a:solidFill>
                  <a:schemeClr val="bg1"/>
                </a:solidFill>
                <a:latin typeface="+mj-lt"/>
                <a:cs typeface="Poppins" panose="00000500000000000000" pitchFamily="2" charset="0"/>
              </a:rPr>
              <a:t>overall</a:t>
            </a:r>
            <a:r>
              <a:rPr lang="en-GB" sz="1200" dirty="0">
                <a:solidFill>
                  <a:schemeClr val="bg1"/>
                </a:solidFill>
                <a:latin typeface="+mj-lt"/>
                <a:cs typeface="Poppins" panose="00000500000000000000" pitchFamily="2" charset="0"/>
              </a:rPr>
              <a:t> health and wellbeing, </a:t>
            </a:r>
            <a:r>
              <a:rPr lang="en-GB" sz="1200" b="1" dirty="0">
                <a:solidFill>
                  <a:schemeClr val="bg1"/>
                </a:solidFill>
                <a:latin typeface="+mj-lt"/>
                <a:cs typeface="Poppins" panose="00000500000000000000" pitchFamily="2" charset="0"/>
              </a:rPr>
              <a:t>all </a:t>
            </a:r>
            <a:r>
              <a:rPr lang="en-GB" sz="1200" dirty="0">
                <a:solidFill>
                  <a:schemeClr val="bg1"/>
                </a:solidFill>
                <a:latin typeface="+mj-lt"/>
                <a:cs typeface="Poppins" panose="00000500000000000000" pitchFamily="2" charset="0"/>
              </a:rPr>
              <a:t>LGBTQ+ respondents said </a:t>
            </a:r>
            <a:r>
              <a:rPr lang="en-GB" sz="1200" b="1" dirty="0">
                <a:solidFill>
                  <a:schemeClr val="bg1"/>
                </a:solidFill>
                <a:latin typeface="+mj-lt"/>
                <a:cs typeface="Poppins" panose="00000500000000000000" pitchFamily="2" charset="0"/>
              </a:rPr>
              <a:t>improving mental health and emotional wellbeing.</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1200" dirty="0">
                <a:solidFill>
                  <a:schemeClr val="bg1"/>
                </a:solidFill>
                <a:latin typeface="+mj-lt"/>
                <a:cs typeface="Poppins" panose="00000500000000000000" pitchFamily="2" charset="0"/>
              </a:rPr>
              <a:t>This group ranked </a:t>
            </a:r>
            <a:r>
              <a:rPr lang="en-GB" sz="1200" b="1" u="sng" dirty="0">
                <a:solidFill>
                  <a:schemeClr val="bg1"/>
                </a:solidFill>
                <a:latin typeface="+mj-lt"/>
                <a:cs typeface="Poppins" panose="00000500000000000000" pitchFamily="2" charset="0"/>
              </a:rPr>
              <a:t>fairness and inclusivity </a:t>
            </a:r>
            <a:r>
              <a:rPr lang="en-GB" sz="1200" dirty="0">
                <a:solidFill>
                  <a:schemeClr val="bg1"/>
                </a:solidFill>
                <a:latin typeface="+mj-lt"/>
                <a:cs typeface="Poppins" panose="00000500000000000000" pitchFamily="2" charset="0"/>
              </a:rPr>
              <a:t>higher than any other group.</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1200" b="1" u="sng" dirty="0">
                <a:solidFill>
                  <a:schemeClr val="bg1"/>
                </a:solidFill>
                <a:latin typeface="+mj-lt"/>
                <a:cs typeface="Poppins" panose="00000500000000000000" pitchFamily="2" charset="0"/>
              </a:rPr>
              <a:t>Almost all </a:t>
            </a:r>
            <a:r>
              <a:rPr lang="en-GB" sz="1200" dirty="0">
                <a:solidFill>
                  <a:schemeClr val="bg1"/>
                </a:solidFill>
                <a:latin typeface="+mj-lt"/>
                <a:cs typeface="Poppins" panose="00000500000000000000" pitchFamily="2" charset="0"/>
              </a:rPr>
              <a:t>of this group said </a:t>
            </a:r>
            <a:r>
              <a:rPr lang="en-GB" sz="1200" b="1" dirty="0">
                <a:solidFill>
                  <a:schemeClr val="bg1"/>
                </a:solidFill>
                <a:latin typeface="+mj-lt"/>
                <a:cs typeface="Poppins" panose="00000500000000000000" pitchFamily="2" charset="0"/>
              </a:rPr>
              <a:t>understaffing</a:t>
            </a:r>
            <a:r>
              <a:rPr lang="en-GB" sz="1200" dirty="0">
                <a:solidFill>
                  <a:schemeClr val="bg1"/>
                </a:solidFill>
                <a:latin typeface="+mj-lt"/>
                <a:cs typeface="Poppins" panose="00000500000000000000" pitchFamily="2" charset="0"/>
              </a:rPr>
              <a:t> and </a:t>
            </a:r>
            <a:r>
              <a:rPr lang="en-GB" sz="1200" b="1" dirty="0">
                <a:solidFill>
                  <a:schemeClr val="bg1"/>
                </a:solidFill>
                <a:latin typeface="+mj-lt"/>
                <a:cs typeface="Poppins" panose="00000500000000000000" pitchFamily="2" charset="0"/>
              </a:rPr>
              <a:t>long waiting </a:t>
            </a:r>
            <a:r>
              <a:rPr lang="en-GB" sz="1200" dirty="0">
                <a:solidFill>
                  <a:schemeClr val="bg1"/>
                </a:solidFill>
                <a:latin typeface="+mj-lt"/>
                <a:cs typeface="Poppins" panose="00000500000000000000" pitchFamily="2" charset="0"/>
              </a:rPr>
              <a:t>times for care, advice or treatment were something to prioritise resolving.</a:t>
            </a:r>
          </a:p>
          <a:p>
            <a:pPr eaLnBrk="1" fontAlgn="auto" hangingPunct="1">
              <a:lnSpc>
                <a:spcPct val="150000"/>
              </a:lnSpc>
              <a:spcBef>
                <a:spcPts val="0"/>
              </a:spcBef>
              <a:spcAft>
                <a:spcPts val="0"/>
              </a:spcAft>
              <a:defRPr/>
            </a:pPr>
            <a:endParaRPr lang="en-GB" sz="1400" dirty="0">
              <a:solidFill>
                <a:schemeClr val="bg1"/>
              </a:solidFill>
              <a:latin typeface="+mj-lt"/>
              <a:cs typeface="Poppins" panose="00000500000000000000" pitchFamily="2" charset="0"/>
            </a:endParaRPr>
          </a:p>
        </p:txBody>
      </p:sp>
      <p:sp>
        <p:nvSpPr>
          <p:cNvPr id="2" name="Speech Bubble: Oval 1">
            <a:extLst>
              <a:ext uri="{FF2B5EF4-FFF2-40B4-BE49-F238E27FC236}">
                <a16:creationId xmlns:a16="http://schemas.microsoft.com/office/drawing/2014/main" id="{A82B8F40-721F-0809-1924-C20932C29CE2}"/>
              </a:ext>
            </a:extLst>
          </p:cNvPr>
          <p:cNvSpPr/>
          <p:nvPr/>
        </p:nvSpPr>
        <p:spPr>
          <a:xfrm>
            <a:off x="688568" y="3964390"/>
            <a:ext cx="4828669" cy="1662134"/>
          </a:xfrm>
          <a:prstGeom prst="wedgeEllipseCallout">
            <a:avLst>
              <a:gd name="adj1" fmla="val 32169"/>
              <a:gd name="adj2" fmla="val 69965"/>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rgbClr val="004F6B"/>
                </a:solidFill>
                <a:latin typeface="Poppins" panose="00000500000000000000" pitchFamily="2" charset="0"/>
                <a:cs typeface="Poppins" panose="00000500000000000000" pitchFamily="2" charset="0"/>
              </a:rPr>
              <a:t>Run the gender identity clinics -  better having them hire more specialists to get the 10 year waiting times down.</a:t>
            </a:r>
          </a:p>
        </p:txBody>
      </p:sp>
      <p:sp>
        <p:nvSpPr>
          <p:cNvPr id="5" name="Speech Bubble: Oval 4">
            <a:extLst>
              <a:ext uri="{FF2B5EF4-FFF2-40B4-BE49-F238E27FC236}">
                <a16:creationId xmlns:a16="http://schemas.microsoft.com/office/drawing/2014/main" id="{A13B4BE8-E6F3-A251-5DA2-58DF40DB8541}"/>
              </a:ext>
            </a:extLst>
          </p:cNvPr>
          <p:cNvSpPr/>
          <p:nvPr/>
        </p:nvSpPr>
        <p:spPr>
          <a:xfrm>
            <a:off x="6615116" y="3916258"/>
            <a:ext cx="4766757" cy="1559856"/>
          </a:xfrm>
          <a:prstGeom prst="wedgeEllipseCallout">
            <a:avLst>
              <a:gd name="adj1" fmla="val 32169"/>
              <a:gd name="adj2" fmla="val 69965"/>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rgbClr val="004F6B"/>
                </a:solidFill>
                <a:latin typeface="Poppins" panose="00000500000000000000" pitchFamily="2" charset="0"/>
                <a:cs typeface="Poppins" panose="00000500000000000000" pitchFamily="2" charset="0"/>
              </a:rPr>
              <a:t>I would prefer to have the opportunity for ‘prescriptions’ to join gyms or for nutritionist advice than be given medication.</a:t>
            </a:r>
          </a:p>
        </p:txBody>
      </p:sp>
    </p:spTree>
    <p:extLst>
      <p:ext uri="{BB962C8B-B14F-4D97-AF65-F5344CB8AC3E}">
        <p14:creationId xmlns:p14="http://schemas.microsoft.com/office/powerpoint/2010/main" val="377256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31C570-BE3E-F86A-C26F-9A115B7967B9}"/>
              </a:ext>
            </a:extLst>
          </p:cNvPr>
          <p:cNvSpPr txBox="1">
            <a:spLocks/>
          </p:cNvSpPr>
          <p:nvPr/>
        </p:nvSpPr>
        <p:spPr>
          <a:xfrm>
            <a:off x="1495427" y="1020851"/>
            <a:ext cx="10515600" cy="10239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sz="2800" b="1" dirty="0">
                <a:solidFill>
                  <a:srgbClr val="002060"/>
                </a:solidFill>
                <a:latin typeface="+mj-lt"/>
                <a:cs typeface="Poppins" panose="00000500000000000000" pitchFamily="2" charset="0"/>
              </a:rPr>
              <a:t>Young People</a:t>
            </a:r>
          </a:p>
        </p:txBody>
      </p:sp>
      <p:sp>
        <p:nvSpPr>
          <p:cNvPr id="7" name="Rectangle: Rounded Corners 6">
            <a:extLst>
              <a:ext uri="{FF2B5EF4-FFF2-40B4-BE49-F238E27FC236}">
                <a16:creationId xmlns:a16="http://schemas.microsoft.com/office/drawing/2014/main" id="{D2EC7A32-8A86-C75D-7B67-569810475091}"/>
              </a:ext>
            </a:extLst>
          </p:cNvPr>
          <p:cNvSpPr/>
          <p:nvPr/>
        </p:nvSpPr>
        <p:spPr>
          <a:xfrm>
            <a:off x="6358303" y="1772047"/>
            <a:ext cx="5324230" cy="4245570"/>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pPr marL="342900" indent="-342900">
              <a:lnSpc>
                <a:spcPct val="150000"/>
              </a:lnSpc>
              <a:buFont typeface="Arial" panose="020B0604020202020204" pitchFamily="34" charset="0"/>
              <a:buChar char="•"/>
              <a:defRPr/>
            </a:pPr>
            <a:endParaRPr lang="en-GB" sz="1400" dirty="0">
              <a:solidFill>
                <a:schemeClr val="bg1"/>
              </a:solidFill>
              <a:ea typeface="+mn-lt"/>
              <a:cs typeface="+mn-lt"/>
            </a:endParaRPr>
          </a:p>
          <a:p>
            <a:pPr marL="342900" indent="-342900">
              <a:lnSpc>
                <a:spcPct val="150000"/>
              </a:lnSpc>
              <a:buFont typeface="Arial" panose="020B0604020202020204" pitchFamily="34" charset="0"/>
              <a:buChar char="•"/>
              <a:defRPr/>
            </a:pPr>
            <a:endParaRPr lang="en-GB" sz="1400" dirty="0">
              <a:solidFill>
                <a:schemeClr val="bg1"/>
              </a:solidFill>
              <a:ea typeface="+mn-lt"/>
              <a:cs typeface="+mn-lt"/>
            </a:endParaRPr>
          </a:p>
          <a:p>
            <a:pPr marL="342900" indent="-342900">
              <a:lnSpc>
                <a:spcPct val="150000"/>
              </a:lnSpc>
              <a:buFont typeface="Arial" panose="020B0604020202020204" pitchFamily="34" charset="0"/>
              <a:buChar char="•"/>
              <a:defRPr/>
            </a:pPr>
            <a:r>
              <a:rPr lang="en-GB" sz="1400" dirty="0">
                <a:solidFill>
                  <a:schemeClr val="bg1"/>
                </a:solidFill>
                <a:latin typeface="+mj-lt"/>
                <a:ea typeface="+mn-lt"/>
                <a:cs typeface="+mn-lt"/>
              </a:rPr>
              <a:t>Staff were more likely to report </a:t>
            </a:r>
            <a:r>
              <a:rPr lang="en-GB" sz="1400" b="1" u="sng" dirty="0">
                <a:solidFill>
                  <a:schemeClr val="bg1"/>
                </a:solidFill>
                <a:latin typeface="+mj-lt"/>
                <a:ea typeface="+mn-lt"/>
                <a:cs typeface="+mn-lt"/>
              </a:rPr>
              <a:t>time constraints </a:t>
            </a:r>
            <a:r>
              <a:rPr lang="en-GB" sz="1400" dirty="0">
                <a:solidFill>
                  <a:schemeClr val="bg1"/>
                </a:solidFill>
                <a:latin typeface="+mj-lt"/>
                <a:ea typeface="+mn-lt"/>
                <a:cs typeface="+mn-lt"/>
              </a:rPr>
              <a:t>as a barrier to health and wellbeing than others.</a:t>
            </a:r>
            <a:endParaRPr lang="en-GB" sz="1400" dirty="0">
              <a:solidFill>
                <a:schemeClr val="bg1"/>
              </a:solidFill>
              <a:ea typeface="+mn-lt"/>
              <a:cs typeface="+mn-lt"/>
            </a:endParaRPr>
          </a:p>
          <a:p>
            <a:pPr marL="342900" indent="-342900">
              <a:lnSpc>
                <a:spcPct val="150000"/>
              </a:lnSpc>
              <a:buFont typeface="Arial" panose="020B0604020202020204" pitchFamily="34" charset="0"/>
              <a:buChar char="•"/>
              <a:defRPr/>
            </a:pPr>
            <a:r>
              <a:rPr lang="en-GB" sz="1400" dirty="0">
                <a:solidFill>
                  <a:schemeClr val="bg1"/>
                </a:solidFill>
                <a:ea typeface="+mn-lt"/>
                <a:cs typeface="+mn-lt"/>
              </a:rPr>
              <a:t>Staff felt </a:t>
            </a:r>
            <a:r>
              <a:rPr lang="en-GB" sz="1400" b="1" u="sng" dirty="0">
                <a:solidFill>
                  <a:schemeClr val="bg1"/>
                </a:solidFill>
                <a:ea typeface="+mn-lt"/>
                <a:cs typeface="+mn-lt"/>
              </a:rPr>
              <a:t>emergency care </a:t>
            </a:r>
            <a:r>
              <a:rPr lang="en-GB" sz="1400" dirty="0">
                <a:solidFill>
                  <a:schemeClr val="bg1"/>
                </a:solidFill>
                <a:ea typeface="+mn-lt"/>
                <a:cs typeface="+mn-lt"/>
              </a:rPr>
              <a:t>and </a:t>
            </a:r>
            <a:r>
              <a:rPr lang="en-GB" sz="1400" b="1" dirty="0">
                <a:solidFill>
                  <a:schemeClr val="bg1"/>
                </a:solidFill>
                <a:ea typeface="+mn-lt"/>
                <a:cs typeface="+mn-lt"/>
              </a:rPr>
              <a:t>critical conditions </a:t>
            </a:r>
            <a:r>
              <a:rPr lang="en-GB" sz="1400" dirty="0">
                <a:solidFill>
                  <a:schemeClr val="bg1"/>
                </a:solidFill>
                <a:ea typeface="+mn-lt"/>
                <a:cs typeface="+mn-lt"/>
              </a:rPr>
              <a:t>should be prioritised.  They strongly felt </a:t>
            </a:r>
            <a:r>
              <a:rPr lang="en-GB" sz="1400" b="1" u="sng" dirty="0">
                <a:solidFill>
                  <a:schemeClr val="bg1"/>
                </a:solidFill>
                <a:ea typeface="+mn-lt"/>
                <a:cs typeface="+mn-lt"/>
              </a:rPr>
              <a:t>waiting times </a:t>
            </a:r>
            <a:r>
              <a:rPr lang="en-GB" sz="1400" dirty="0">
                <a:solidFill>
                  <a:schemeClr val="bg1"/>
                </a:solidFill>
                <a:ea typeface="+mn-lt"/>
                <a:cs typeface="+mn-lt"/>
              </a:rPr>
              <a:t>for treatment are a priority.</a:t>
            </a:r>
          </a:p>
          <a:p>
            <a:pPr marL="342900" indent="-342900">
              <a:lnSpc>
                <a:spcPct val="150000"/>
              </a:lnSpc>
              <a:buFont typeface="Arial" panose="020B0604020202020204" pitchFamily="34" charset="0"/>
              <a:buChar char="•"/>
              <a:defRPr/>
            </a:pPr>
            <a:r>
              <a:rPr lang="en-GB" sz="1400" dirty="0">
                <a:solidFill>
                  <a:schemeClr val="bg1"/>
                </a:solidFill>
                <a:latin typeface="+mj-lt"/>
                <a:ea typeface="+mn-lt"/>
                <a:cs typeface="+mn-lt"/>
              </a:rPr>
              <a:t>They placed </a:t>
            </a:r>
            <a:r>
              <a:rPr lang="en-GB" sz="1400" b="1" u="sng" dirty="0">
                <a:solidFill>
                  <a:schemeClr val="bg1"/>
                </a:solidFill>
                <a:latin typeface="+mj-lt"/>
                <a:ea typeface="+mn-lt"/>
                <a:cs typeface="+mn-lt"/>
              </a:rPr>
              <a:t>having enough staff with the right skills </a:t>
            </a:r>
            <a:r>
              <a:rPr lang="en-GB" sz="1400" dirty="0">
                <a:solidFill>
                  <a:schemeClr val="bg1"/>
                </a:solidFill>
                <a:latin typeface="+mj-lt"/>
                <a:ea typeface="+mn-lt"/>
                <a:cs typeface="+mn-lt"/>
              </a:rPr>
              <a:t>slightly higher than others,</a:t>
            </a:r>
          </a:p>
          <a:p>
            <a:pPr>
              <a:lnSpc>
                <a:spcPct val="150000"/>
              </a:lnSpc>
              <a:defRPr/>
            </a:pPr>
            <a:r>
              <a:rPr lang="en-GB" sz="1400" dirty="0">
                <a:solidFill>
                  <a:schemeClr val="bg1"/>
                </a:solidFill>
                <a:latin typeface="+mj-lt"/>
                <a:ea typeface="+mn-lt"/>
                <a:cs typeface="+mn-lt"/>
              </a:rPr>
              <a:t>       in second place.</a:t>
            </a:r>
            <a:endParaRPr lang="en-GB" sz="1400" dirty="0">
              <a:solidFill>
                <a:schemeClr val="bg1"/>
              </a:solidFill>
              <a:latin typeface="+mj-lt"/>
              <a:cs typeface="Poppins" panose="00000500000000000000" pitchFamily="2" charset="0"/>
            </a:endParaRPr>
          </a:p>
          <a:p>
            <a:pPr marL="342900" indent="-342900">
              <a:lnSpc>
                <a:spcPct val="150000"/>
              </a:lnSpc>
              <a:spcBef>
                <a:spcPts val="0"/>
              </a:spcBef>
              <a:spcAft>
                <a:spcPts val="0"/>
              </a:spcAft>
              <a:buFont typeface="Arial" panose="020B0604020202020204" pitchFamily="34" charset="0"/>
              <a:buChar char="•"/>
              <a:defRPr/>
            </a:pPr>
            <a:endParaRPr lang="en-GB" dirty="0">
              <a:solidFill>
                <a:schemeClr val="bg1"/>
              </a:solidFill>
              <a:latin typeface="+mj-lt"/>
              <a:cs typeface="Poppins" panose="00000500000000000000" pitchFamily="2"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endParaRPr lang="en-GB" b="1" dirty="0">
              <a:solidFill>
                <a:srgbClr val="004F6B"/>
              </a:solidFill>
              <a:latin typeface="+mj-lt"/>
              <a:cs typeface="Poppins" panose="00000500000000000000" pitchFamily="2" charset="0"/>
            </a:endParaRPr>
          </a:p>
        </p:txBody>
      </p:sp>
      <p:sp>
        <p:nvSpPr>
          <p:cNvPr id="8" name="Title 1">
            <a:extLst>
              <a:ext uri="{FF2B5EF4-FFF2-40B4-BE49-F238E27FC236}">
                <a16:creationId xmlns:a16="http://schemas.microsoft.com/office/drawing/2014/main" id="{D2F6B42A-01A9-84B3-980A-1CD9E38586A3}"/>
              </a:ext>
            </a:extLst>
          </p:cNvPr>
          <p:cNvSpPr txBox="1">
            <a:spLocks/>
          </p:cNvSpPr>
          <p:nvPr/>
        </p:nvSpPr>
        <p:spPr>
          <a:xfrm>
            <a:off x="8305800" y="1020851"/>
            <a:ext cx="3181349" cy="10239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sz="2800" b="1" dirty="0">
                <a:solidFill>
                  <a:srgbClr val="002060"/>
                </a:solidFill>
                <a:latin typeface="+mj-lt"/>
                <a:cs typeface="Poppins" panose="00000500000000000000" pitchFamily="2" charset="0"/>
              </a:rPr>
              <a:t>Staff</a:t>
            </a:r>
          </a:p>
        </p:txBody>
      </p:sp>
      <p:sp>
        <p:nvSpPr>
          <p:cNvPr id="9" name="Rectangle: Rounded Corners 8">
            <a:extLst>
              <a:ext uri="{FF2B5EF4-FFF2-40B4-BE49-F238E27FC236}">
                <a16:creationId xmlns:a16="http://schemas.microsoft.com/office/drawing/2014/main" id="{8FEA8FA6-294E-1E59-F041-B63FF841D600}"/>
              </a:ext>
            </a:extLst>
          </p:cNvPr>
          <p:cNvSpPr/>
          <p:nvPr/>
        </p:nvSpPr>
        <p:spPr>
          <a:xfrm>
            <a:off x="455446" y="1772047"/>
            <a:ext cx="4953000" cy="4245570"/>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285750" indent="-285750" eaLnBrk="1" fontAlgn="auto" hangingPunct="1">
              <a:lnSpc>
                <a:spcPct val="150000"/>
              </a:lnSpc>
              <a:spcBef>
                <a:spcPts val="0"/>
              </a:spcBef>
              <a:spcAft>
                <a:spcPts val="0"/>
              </a:spcAft>
              <a:buFont typeface="Arial" panose="020B0604020202020204" pitchFamily="34" charset="0"/>
              <a:buChar char="•"/>
              <a:defRPr/>
            </a:pPr>
            <a:endParaRPr lang="en-GB" sz="1400" dirty="0">
              <a:solidFill>
                <a:schemeClr val="bg1"/>
              </a:solidFill>
              <a:latin typeface="+mj-lt"/>
              <a:cs typeface="Poppins" panose="00000500000000000000" pitchFamily="2"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r>
              <a:rPr lang="en-GB" sz="1400" dirty="0">
                <a:solidFill>
                  <a:schemeClr val="bg1"/>
                </a:solidFill>
                <a:latin typeface="+mj-lt"/>
                <a:cs typeface="Poppins" panose="00000500000000000000" pitchFamily="2" charset="0"/>
              </a:rPr>
              <a:t>Young people placed </a:t>
            </a:r>
            <a:r>
              <a:rPr lang="en-GB" sz="1400" b="1" u="sng" dirty="0">
                <a:solidFill>
                  <a:schemeClr val="bg1"/>
                </a:solidFill>
                <a:latin typeface="+mj-lt"/>
                <a:cs typeface="Poppins" panose="00000500000000000000" pitchFamily="2" charset="0"/>
              </a:rPr>
              <a:t>mental health care </a:t>
            </a:r>
            <a:r>
              <a:rPr lang="en-GB" sz="1400" dirty="0">
                <a:solidFill>
                  <a:schemeClr val="bg1"/>
                </a:solidFill>
                <a:latin typeface="+mj-lt"/>
                <a:cs typeface="Poppins" panose="00000500000000000000" pitchFamily="2" charset="0"/>
              </a:rPr>
              <a:t>as a higher priority than other groups, this being the </a:t>
            </a:r>
            <a:r>
              <a:rPr lang="en-GB" sz="1400" b="1" dirty="0">
                <a:solidFill>
                  <a:schemeClr val="bg1"/>
                </a:solidFill>
                <a:latin typeface="+mj-lt"/>
                <a:cs typeface="Poppins" panose="00000500000000000000" pitchFamily="2" charset="0"/>
              </a:rPr>
              <a:t>second</a:t>
            </a:r>
            <a:r>
              <a:rPr lang="en-GB" sz="1400" dirty="0">
                <a:solidFill>
                  <a:schemeClr val="bg1"/>
                </a:solidFill>
                <a:latin typeface="+mj-lt"/>
                <a:cs typeface="Poppins" panose="00000500000000000000" pitchFamily="2" charset="0"/>
              </a:rPr>
              <a:t> priority for them.</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sz="1400" dirty="0">
                <a:solidFill>
                  <a:schemeClr val="bg1"/>
                </a:solidFill>
                <a:latin typeface="+mj-lt"/>
                <a:cs typeface="Poppins" panose="00000500000000000000" pitchFamily="2" charset="0"/>
              </a:rPr>
              <a:t>They strongly felt that </a:t>
            </a:r>
            <a:r>
              <a:rPr lang="en-GB" sz="1400" b="1" u="sng" dirty="0">
                <a:solidFill>
                  <a:schemeClr val="bg1"/>
                </a:solidFill>
                <a:latin typeface="+mj-lt"/>
                <a:cs typeface="Poppins" panose="00000500000000000000" pitchFamily="2" charset="0"/>
              </a:rPr>
              <a:t>waiting times for treatment </a:t>
            </a:r>
            <a:r>
              <a:rPr lang="en-GB" sz="1400" dirty="0">
                <a:solidFill>
                  <a:schemeClr val="bg1"/>
                </a:solidFill>
                <a:latin typeface="+mj-lt"/>
                <a:cs typeface="Poppins" panose="00000500000000000000" pitchFamily="2" charset="0"/>
              </a:rPr>
              <a:t>need addressing.</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sz="1400" dirty="0">
                <a:solidFill>
                  <a:schemeClr val="bg1"/>
                </a:solidFill>
                <a:latin typeface="+mj-lt"/>
                <a:cs typeface="Poppins" panose="00000500000000000000" pitchFamily="2" charset="0"/>
              </a:rPr>
              <a:t>Young people placed </a:t>
            </a:r>
            <a:r>
              <a:rPr lang="en-GB" sz="1400" b="1" u="sng" dirty="0">
                <a:solidFill>
                  <a:schemeClr val="bg1"/>
                </a:solidFill>
                <a:latin typeface="+mj-lt"/>
                <a:cs typeface="Poppins" panose="00000500000000000000" pitchFamily="2" charset="0"/>
              </a:rPr>
              <a:t>more importance on inclusivity </a:t>
            </a:r>
            <a:r>
              <a:rPr lang="en-GB" sz="1400" dirty="0">
                <a:solidFill>
                  <a:schemeClr val="bg1"/>
                </a:solidFill>
                <a:latin typeface="+mj-lt"/>
                <a:cs typeface="Poppins" panose="00000500000000000000" pitchFamily="2" charset="0"/>
              </a:rPr>
              <a:t>than others, and </a:t>
            </a:r>
            <a:r>
              <a:rPr lang="en-GB" sz="1400" b="1" dirty="0">
                <a:solidFill>
                  <a:schemeClr val="bg1"/>
                </a:solidFill>
                <a:latin typeface="+mj-lt"/>
                <a:cs typeface="Poppins" panose="00000500000000000000" pitchFamily="2" charset="0"/>
              </a:rPr>
              <a:t>ranked this higher at 5</a:t>
            </a:r>
            <a:r>
              <a:rPr lang="en-GB" sz="1400" b="1" baseline="30000" dirty="0">
                <a:solidFill>
                  <a:schemeClr val="bg1"/>
                </a:solidFill>
                <a:latin typeface="+mj-lt"/>
                <a:cs typeface="Poppins" panose="00000500000000000000" pitchFamily="2" charset="0"/>
              </a:rPr>
              <a:t>th</a:t>
            </a:r>
            <a:r>
              <a:rPr lang="en-GB" sz="1400" b="1" dirty="0">
                <a:solidFill>
                  <a:schemeClr val="bg1"/>
                </a:solidFill>
                <a:latin typeface="+mj-lt"/>
                <a:cs typeface="Poppins" panose="00000500000000000000" pitchFamily="2" charset="0"/>
              </a:rPr>
              <a:t> </a:t>
            </a:r>
            <a:r>
              <a:rPr lang="en-GB" sz="1400" dirty="0">
                <a:solidFill>
                  <a:schemeClr val="bg1"/>
                </a:solidFill>
                <a:latin typeface="+mj-lt"/>
                <a:cs typeface="Poppins" panose="00000500000000000000" pitchFamily="2" charset="0"/>
              </a:rPr>
              <a:t>place.</a:t>
            </a:r>
          </a:p>
        </p:txBody>
      </p:sp>
      <p:sp>
        <p:nvSpPr>
          <p:cNvPr id="5" name="Speech Bubble: Oval 4">
            <a:extLst>
              <a:ext uri="{FF2B5EF4-FFF2-40B4-BE49-F238E27FC236}">
                <a16:creationId xmlns:a16="http://schemas.microsoft.com/office/drawing/2014/main" id="{3047AF11-D26E-2DF4-432B-68DE96F824D5}"/>
              </a:ext>
            </a:extLst>
          </p:cNvPr>
          <p:cNvSpPr/>
          <p:nvPr/>
        </p:nvSpPr>
        <p:spPr>
          <a:xfrm>
            <a:off x="8442036" y="4631920"/>
            <a:ext cx="3718215" cy="1385701"/>
          </a:xfrm>
          <a:prstGeom prst="wedgeEllipseCallout">
            <a:avLst>
              <a:gd name="adj1" fmla="val 40234"/>
              <a:gd name="adj2" fmla="val 53611"/>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GB" sz="1200" b="1" dirty="0">
                <a:solidFill>
                  <a:srgbClr val="004F6B"/>
                </a:solidFill>
                <a:ea typeface="+mn-lt"/>
                <a:cs typeface="+mn-lt"/>
              </a:rPr>
              <a:t>We need to value our experienced staff if we are to retain a skilled workforce before they all leave for better jobs, it’s not solely about pay.</a:t>
            </a:r>
            <a:endParaRPr lang="en-GB" sz="1200" b="1" dirty="0">
              <a:solidFill>
                <a:srgbClr val="004F6B"/>
              </a:solidFill>
              <a:cs typeface="Arial"/>
            </a:endParaRPr>
          </a:p>
        </p:txBody>
      </p:sp>
      <p:sp>
        <p:nvSpPr>
          <p:cNvPr id="2" name="Speech Bubble: Oval 1">
            <a:extLst>
              <a:ext uri="{FF2B5EF4-FFF2-40B4-BE49-F238E27FC236}">
                <a16:creationId xmlns:a16="http://schemas.microsoft.com/office/drawing/2014/main" id="{3FF0D5E1-7F67-5AE2-F973-B2A1584C32A3}"/>
              </a:ext>
            </a:extLst>
          </p:cNvPr>
          <p:cNvSpPr/>
          <p:nvPr/>
        </p:nvSpPr>
        <p:spPr>
          <a:xfrm>
            <a:off x="3088878" y="4492285"/>
            <a:ext cx="2506829" cy="1765472"/>
          </a:xfrm>
          <a:prstGeom prst="wedgeEllipseCallout">
            <a:avLst>
              <a:gd name="adj1" fmla="val -60573"/>
              <a:gd name="adj2" fmla="val 32115"/>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b="1" dirty="0">
                <a:solidFill>
                  <a:srgbClr val="004F6B"/>
                </a:solidFill>
                <a:latin typeface="Poppins" panose="00000500000000000000" pitchFamily="2" charset="0"/>
                <a:cs typeface="Poppins" panose="00000500000000000000" pitchFamily="2" charset="0"/>
              </a:rPr>
              <a:t>Make services inclusive and accessible for those with hidden disabilities.</a:t>
            </a:r>
          </a:p>
        </p:txBody>
      </p:sp>
      <p:sp>
        <p:nvSpPr>
          <p:cNvPr id="6" name="Speech Bubble: Oval 5">
            <a:extLst>
              <a:ext uri="{FF2B5EF4-FFF2-40B4-BE49-F238E27FC236}">
                <a16:creationId xmlns:a16="http://schemas.microsoft.com/office/drawing/2014/main" id="{4EDC2DE4-22D9-83FC-046F-B8542C7822B7}"/>
              </a:ext>
            </a:extLst>
          </p:cNvPr>
          <p:cNvSpPr/>
          <p:nvPr/>
        </p:nvSpPr>
        <p:spPr>
          <a:xfrm>
            <a:off x="4947215" y="709991"/>
            <a:ext cx="3291618" cy="1765472"/>
          </a:xfrm>
          <a:prstGeom prst="wedgeEllipseCallout">
            <a:avLst>
              <a:gd name="adj1" fmla="val 40234"/>
              <a:gd name="adj2" fmla="val 53611"/>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r>
              <a:rPr lang="en-GB" sz="1100" b="1" dirty="0">
                <a:solidFill>
                  <a:srgbClr val="004F6B"/>
                </a:solidFill>
                <a:latin typeface="Poppins" panose="00000500000000000000" pitchFamily="2" charset="0"/>
                <a:cs typeface="Poppins" panose="00000500000000000000" pitchFamily="2" charset="0"/>
              </a:rPr>
              <a:t>Ironically, it is working in the NHS that has a negative impact on my physical and mental health. Routinely doing 12-hour days as a GP is not consistent with sustaining a healthy work life balance. </a:t>
            </a:r>
          </a:p>
        </p:txBody>
      </p:sp>
    </p:spTree>
    <p:extLst>
      <p:ext uri="{BB962C8B-B14F-4D97-AF65-F5344CB8AC3E}">
        <p14:creationId xmlns:p14="http://schemas.microsoft.com/office/powerpoint/2010/main" val="25283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A13FACE-0834-CFC2-3215-7512C0ECF0E8}"/>
              </a:ext>
            </a:extLst>
          </p:cNvPr>
          <p:cNvSpPr txBox="1"/>
          <p:nvPr/>
        </p:nvSpPr>
        <p:spPr>
          <a:xfrm>
            <a:off x="219076" y="1115505"/>
            <a:ext cx="11621984" cy="954107"/>
          </a:xfrm>
          <a:prstGeom prst="rect">
            <a:avLst/>
          </a:prstGeom>
          <a:noFill/>
        </p:spPr>
        <p:txBody>
          <a:bodyPr wrap="square">
            <a:spAutoFit/>
          </a:bodyPr>
          <a:lstStyle/>
          <a:p>
            <a:pPr eaLnBrk="1" hangingPunct="1">
              <a:lnSpc>
                <a:spcPct val="100000"/>
              </a:lnSpc>
              <a:spcBef>
                <a:spcPct val="0"/>
              </a:spcBef>
              <a:buFontTx/>
              <a:buNone/>
            </a:pPr>
            <a:r>
              <a:rPr lang="en-GB" sz="2800" b="1" dirty="0">
                <a:solidFill>
                  <a:srgbClr val="002060"/>
                </a:solidFill>
                <a:latin typeface="+mj-lt"/>
                <a:ea typeface="+mj-ea"/>
                <a:cs typeface="Poppins" panose="00000500000000000000" pitchFamily="2" charset="0"/>
              </a:rPr>
              <a:t>Colleagues share patient stories and emerging themes gathered through face-to-face conversations….</a:t>
            </a:r>
            <a:endParaRPr lang="en-GB" altLang="en-US" sz="2800" b="1" dirty="0">
              <a:solidFill>
                <a:srgbClr val="002060"/>
              </a:solidFill>
              <a:latin typeface="+mj-lt"/>
              <a:ea typeface="+mj-ea"/>
              <a:cs typeface="Poppins" panose="00000500000000000000" pitchFamily="2" charset="0"/>
            </a:endParaRPr>
          </a:p>
        </p:txBody>
      </p:sp>
      <p:pic>
        <p:nvPicPr>
          <p:cNvPr id="4" name="Online Media 3" title="We Need to Talk - Capturing the Voices of Our Communities">
            <a:hlinkClick r:id="" action="ppaction://media"/>
            <a:extLst>
              <a:ext uri="{FF2B5EF4-FFF2-40B4-BE49-F238E27FC236}">
                <a16:creationId xmlns:a16="http://schemas.microsoft.com/office/drawing/2014/main" id="{506B1845-1B0A-E091-3BEF-B7D0EBFCB72D}"/>
              </a:ext>
            </a:extLst>
          </p:cNvPr>
          <p:cNvPicPr>
            <a:picLocks noRot="1" noChangeAspect="1"/>
          </p:cNvPicPr>
          <p:nvPr>
            <a:videoFile r:link="rId1"/>
          </p:nvPr>
        </p:nvPicPr>
        <p:blipFill>
          <a:blip r:embed="rId3"/>
          <a:stretch>
            <a:fillRect/>
          </a:stretch>
        </p:blipFill>
        <p:spPr>
          <a:xfrm>
            <a:off x="2676935" y="2222091"/>
            <a:ext cx="5955788" cy="3362390"/>
          </a:xfrm>
          <a:prstGeom prst="rect">
            <a:avLst/>
          </a:prstGeom>
        </p:spPr>
      </p:pic>
    </p:spTree>
    <p:extLst>
      <p:ext uri="{BB962C8B-B14F-4D97-AF65-F5344CB8AC3E}">
        <p14:creationId xmlns:p14="http://schemas.microsoft.com/office/powerpoint/2010/main" val="8239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F823-0775-1C66-A0CE-AD0DFADC75F4}"/>
              </a:ext>
            </a:extLst>
          </p:cNvPr>
          <p:cNvSpPr>
            <a:spLocks noGrp="1"/>
          </p:cNvSpPr>
          <p:nvPr>
            <p:ph type="title"/>
          </p:nvPr>
        </p:nvSpPr>
        <p:spPr>
          <a:xfrm>
            <a:off x="132228" y="1260611"/>
            <a:ext cx="10265832" cy="826631"/>
          </a:xfrm>
        </p:spPr>
        <p:txBody>
          <a:bodyPr>
            <a:normAutofit/>
          </a:bodyPr>
          <a:lstStyle/>
          <a:p>
            <a:pPr algn="l"/>
            <a:r>
              <a:rPr lang="en-GB" sz="3600" b="1" dirty="0">
                <a:solidFill>
                  <a:srgbClr val="002060"/>
                </a:solidFill>
                <a:latin typeface="Arial"/>
                <a:cs typeface="Arial"/>
              </a:rPr>
              <a:t>Some headline stats...</a:t>
            </a:r>
            <a:endParaRPr lang="en-US" dirty="0">
              <a:latin typeface="Arial"/>
              <a:cs typeface="Arial"/>
            </a:endParaRPr>
          </a:p>
        </p:txBody>
      </p:sp>
      <p:sp>
        <p:nvSpPr>
          <p:cNvPr id="5" name="Rectangle: Rounded Corners 4">
            <a:extLst>
              <a:ext uri="{FF2B5EF4-FFF2-40B4-BE49-F238E27FC236}">
                <a16:creationId xmlns:a16="http://schemas.microsoft.com/office/drawing/2014/main" id="{0AC7A1C4-DDFE-5892-9EB2-43B73B84E758}"/>
              </a:ext>
            </a:extLst>
          </p:cNvPr>
          <p:cNvSpPr/>
          <p:nvPr/>
        </p:nvSpPr>
        <p:spPr>
          <a:xfrm>
            <a:off x="1855727" y="2087242"/>
            <a:ext cx="8113313" cy="2104480"/>
          </a:xfrm>
          <a:prstGeom prst="roundRect">
            <a:avLst>
              <a:gd name="adj" fmla="val 10000"/>
            </a:avLst>
          </a:prstGeom>
          <a:solidFill>
            <a:srgbClr val="F0409D"/>
          </a:solidFill>
          <a:ln w="63500">
            <a:solidFill>
              <a:srgbClr val="F0409D"/>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lnSpc>
                <a:spcPct val="150000"/>
              </a:lnSpc>
              <a:spcBef>
                <a:spcPts val="0"/>
              </a:spcBef>
              <a:spcAft>
                <a:spcPts val="0"/>
              </a:spcAft>
              <a:defRPr/>
            </a:pPr>
            <a:r>
              <a:rPr lang="en-GB" b="1" dirty="0">
                <a:solidFill>
                  <a:schemeClr val="bg1"/>
                </a:solidFill>
                <a:latin typeface="+mj-lt"/>
                <a:cs typeface="Poppins" panose="00000500000000000000" pitchFamily="2" charset="0"/>
              </a:rPr>
              <a:t>Over the four-week campaign…</a:t>
            </a:r>
          </a:p>
          <a:p>
            <a:pPr marL="285750" indent="-285750" eaLnBrk="1" fontAlgn="auto" hangingPunct="1">
              <a:lnSpc>
                <a:spcPct val="150000"/>
              </a:lnSpc>
              <a:spcBef>
                <a:spcPts val="0"/>
              </a:spcBef>
              <a:spcAft>
                <a:spcPts val="0"/>
              </a:spcAft>
              <a:buFont typeface="Wingdings" panose="05000000000000000000" pitchFamily="2" charset="2"/>
              <a:buChar char="ü"/>
              <a:defRPr/>
            </a:pPr>
            <a:r>
              <a:rPr lang="en-GB" b="1" dirty="0">
                <a:solidFill>
                  <a:schemeClr val="bg1"/>
                </a:solidFill>
                <a:latin typeface="+mj-lt"/>
                <a:cs typeface="Poppins" panose="00000500000000000000" pitchFamily="2" charset="0"/>
              </a:rPr>
              <a:t>3,427 survey responses.</a:t>
            </a:r>
          </a:p>
          <a:p>
            <a:pPr marL="285750" indent="-285750" eaLnBrk="1" fontAlgn="auto" hangingPunct="1">
              <a:lnSpc>
                <a:spcPct val="150000"/>
              </a:lnSpc>
              <a:spcBef>
                <a:spcPts val="0"/>
              </a:spcBef>
              <a:spcAft>
                <a:spcPts val="0"/>
              </a:spcAft>
              <a:buFont typeface="Wingdings" panose="05000000000000000000" pitchFamily="2" charset="2"/>
              <a:buChar char="ü"/>
              <a:defRPr/>
            </a:pPr>
            <a:r>
              <a:rPr lang="en-GB" b="1" dirty="0">
                <a:solidFill>
                  <a:schemeClr val="bg1"/>
                </a:solidFill>
                <a:latin typeface="+mj-lt"/>
                <a:cs typeface="Poppins" panose="00000500000000000000" pitchFamily="2" charset="0"/>
              </a:rPr>
              <a:t>54 engagement events, resulting in 1,123 face-to-face conversations.</a:t>
            </a:r>
          </a:p>
          <a:p>
            <a:pPr marL="285750" indent="-285750" eaLnBrk="1" fontAlgn="auto" hangingPunct="1">
              <a:lnSpc>
                <a:spcPct val="150000"/>
              </a:lnSpc>
              <a:spcBef>
                <a:spcPts val="0"/>
              </a:spcBef>
              <a:spcAft>
                <a:spcPts val="0"/>
              </a:spcAft>
              <a:buFont typeface="Wingdings" panose="05000000000000000000" pitchFamily="2" charset="2"/>
              <a:buChar char="ü"/>
              <a:defRPr/>
            </a:pPr>
            <a:r>
              <a:rPr lang="en-GB" sz="1800" b="1" dirty="0">
                <a:solidFill>
                  <a:schemeClr val="bg1"/>
                </a:solidFill>
                <a:latin typeface="+mj-lt"/>
                <a:cs typeface="Poppins" panose="00000500000000000000" pitchFamily="2" charset="0"/>
              </a:rPr>
              <a:t>1.6 million people saw our posts on</a:t>
            </a:r>
            <a:r>
              <a:rPr lang="en-GB" b="1" dirty="0">
                <a:solidFill>
                  <a:schemeClr val="bg1"/>
                </a:solidFill>
                <a:latin typeface="+mj-lt"/>
                <a:cs typeface="Poppins" panose="00000500000000000000" pitchFamily="2" charset="0"/>
              </a:rPr>
              <a:t> social media. </a:t>
            </a:r>
            <a:endParaRPr lang="en-GB" sz="1800" b="1" i="1" dirty="0">
              <a:solidFill>
                <a:schemeClr val="bg1"/>
              </a:solidFill>
              <a:latin typeface="+mj-lt"/>
              <a:cs typeface="Poppins" panose="00000500000000000000" pitchFamily="2" charset="0"/>
            </a:endParaRPr>
          </a:p>
          <a:p>
            <a:pPr eaLnBrk="1" fontAlgn="auto" hangingPunct="1">
              <a:lnSpc>
                <a:spcPct val="150000"/>
              </a:lnSpc>
              <a:spcBef>
                <a:spcPts val="0"/>
              </a:spcBef>
              <a:spcAft>
                <a:spcPts val="0"/>
              </a:spcAft>
              <a:defRPr/>
            </a:pPr>
            <a:endParaRPr lang="en-GB" b="1" dirty="0">
              <a:solidFill>
                <a:srgbClr val="004F6B"/>
              </a:solidFill>
              <a:latin typeface="+mj-lt"/>
              <a:cs typeface="Poppins" panose="00000500000000000000" pitchFamily="2" charset="0"/>
            </a:endParaRPr>
          </a:p>
        </p:txBody>
      </p:sp>
      <p:sp>
        <p:nvSpPr>
          <p:cNvPr id="7" name="TextBox 6">
            <a:extLst>
              <a:ext uri="{FF2B5EF4-FFF2-40B4-BE49-F238E27FC236}">
                <a16:creationId xmlns:a16="http://schemas.microsoft.com/office/drawing/2014/main" id="{6C8B2DE1-94A5-A20D-0810-82EC63E6174F}"/>
              </a:ext>
            </a:extLst>
          </p:cNvPr>
          <p:cNvSpPr txBox="1"/>
          <p:nvPr/>
        </p:nvSpPr>
        <p:spPr>
          <a:xfrm>
            <a:off x="1855726" y="4488554"/>
            <a:ext cx="8113314" cy="830997"/>
          </a:xfrm>
          <a:prstGeom prst="rect">
            <a:avLst/>
          </a:prstGeom>
          <a:noFill/>
        </p:spPr>
        <p:txBody>
          <a:bodyPr wrap="square" lIns="91440" tIns="45720" rIns="91440" bIns="45720" anchor="t">
            <a:spAutoFit/>
          </a:bodyPr>
          <a:lstStyle/>
          <a:p>
            <a:r>
              <a:rPr lang="en-GB" sz="1600" dirty="0">
                <a:solidFill>
                  <a:srgbClr val="004F6B"/>
                </a:solidFill>
                <a:latin typeface="+mj-lt"/>
                <a:cs typeface="Poppins" panose="00000500000000000000" pitchFamily="2" charset="0"/>
              </a:rPr>
              <a:t>(Note: This data is in the early stages of analysis and may change in the final report. </a:t>
            </a:r>
          </a:p>
          <a:p>
            <a:pPr algn="ctr"/>
            <a:r>
              <a:rPr lang="en-GB" sz="1600" dirty="0">
                <a:solidFill>
                  <a:srgbClr val="004F6B"/>
                </a:solidFill>
                <a:latin typeface="+mj-lt"/>
                <a:cs typeface="Poppins" panose="00000500000000000000" pitchFamily="2" charset="0"/>
              </a:rPr>
              <a:t>The information presented reflects only the main survey responses and does not include additional data sources such as Easy Read or Targeted Focus Groups.)</a:t>
            </a:r>
          </a:p>
        </p:txBody>
      </p:sp>
    </p:spTree>
    <p:extLst>
      <p:ext uri="{BB962C8B-B14F-4D97-AF65-F5344CB8AC3E}">
        <p14:creationId xmlns:p14="http://schemas.microsoft.com/office/powerpoint/2010/main" val="61118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9119-A3B5-0220-81FA-F97EC46736BC}"/>
              </a:ext>
            </a:extLst>
          </p:cNvPr>
          <p:cNvSpPr>
            <a:spLocks noGrp="1"/>
          </p:cNvSpPr>
          <p:nvPr>
            <p:ph type="title"/>
          </p:nvPr>
        </p:nvSpPr>
        <p:spPr>
          <a:xfrm>
            <a:off x="227263" y="1097547"/>
            <a:ext cx="11737469" cy="994306"/>
          </a:xfrm>
        </p:spPr>
        <p:txBody>
          <a:bodyPr>
            <a:normAutofit/>
          </a:bodyPr>
          <a:lstStyle/>
          <a:p>
            <a:pPr algn="l"/>
            <a:r>
              <a:rPr lang="en-GB" altLang="en-US" sz="4000" b="1" dirty="0">
                <a:solidFill>
                  <a:srgbClr val="002060"/>
                </a:solidFill>
                <a:latin typeface="+mj-lt"/>
                <a:cs typeface="Poppins" panose="00000500000000000000" pitchFamily="2" charset="0"/>
              </a:rPr>
              <a:t>Our NHS – the next chapter. We need to talk</a:t>
            </a:r>
            <a:br>
              <a:rPr lang="en-GB" altLang="en-US" sz="4000" b="1" dirty="0">
                <a:solidFill>
                  <a:srgbClr val="002060"/>
                </a:solidFill>
                <a:highlight>
                  <a:srgbClr val="FFFF00"/>
                </a:highlight>
                <a:latin typeface="+mj-lt"/>
                <a:cs typeface="Poppins" panose="00000500000000000000" pitchFamily="2" charset="0"/>
              </a:rPr>
            </a:br>
            <a:r>
              <a:rPr lang="en-GB" altLang="en-US" sz="2200" dirty="0">
                <a:solidFill>
                  <a:srgbClr val="002060"/>
                </a:solidFill>
                <a:latin typeface="+mj-lt"/>
                <a:cs typeface="Poppins" panose="00000500000000000000" pitchFamily="2" charset="0"/>
              </a:rPr>
              <a:t>Who did we hear from? </a:t>
            </a:r>
            <a:endParaRPr lang="en-GB" sz="2200" i="1" dirty="0">
              <a:latin typeface="+mj-lt"/>
            </a:endParaRPr>
          </a:p>
        </p:txBody>
      </p:sp>
      <p:sp>
        <p:nvSpPr>
          <p:cNvPr id="4" name="Speech Bubble: Oval 3">
            <a:extLst>
              <a:ext uri="{FF2B5EF4-FFF2-40B4-BE49-F238E27FC236}">
                <a16:creationId xmlns:a16="http://schemas.microsoft.com/office/drawing/2014/main" id="{D208A615-8A0A-866B-0F43-F68AA952E19B}"/>
              </a:ext>
            </a:extLst>
          </p:cNvPr>
          <p:cNvSpPr/>
          <p:nvPr/>
        </p:nvSpPr>
        <p:spPr>
          <a:xfrm>
            <a:off x="9334193" y="1877184"/>
            <a:ext cx="2751562" cy="1687404"/>
          </a:xfrm>
          <a:prstGeom prst="wedgeEllipseCallout">
            <a:avLst>
              <a:gd name="adj1" fmla="val -39727"/>
              <a:gd name="adj2" fmla="val 59386"/>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chemeClr val="bg1"/>
                </a:solidFill>
                <a:latin typeface="+mj-lt"/>
                <a:cs typeface="Poppins" panose="00000500000000000000" pitchFamily="2" charset="0"/>
              </a:rPr>
              <a:t>1.2% of respondents are system partners</a:t>
            </a:r>
          </a:p>
        </p:txBody>
      </p:sp>
      <p:sp>
        <p:nvSpPr>
          <p:cNvPr id="6" name="Speech Bubble: Oval 5">
            <a:extLst>
              <a:ext uri="{FF2B5EF4-FFF2-40B4-BE49-F238E27FC236}">
                <a16:creationId xmlns:a16="http://schemas.microsoft.com/office/drawing/2014/main" id="{40783E03-2D84-3A92-6F66-29593AE6E49F}"/>
              </a:ext>
            </a:extLst>
          </p:cNvPr>
          <p:cNvSpPr/>
          <p:nvPr/>
        </p:nvSpPr>
        <p:spPr>
          <a:xfrm>
            <a:off x="150436" y="2169814"/>
            <a:ext cx="2515927" cy="1595500"/>
          </a:xfrm>
          <a:prstGeom prst="wedgeEllipseCallout">
            <a:avLst>
              <a:gd name="adj1" fmla="val 44010"/>
              <a:gd name="adj2" fmla="val 61681"/>
            </a:avLst>
          </a:prstGeom>
          <a:solidFill>
            <a:srgbClr val="F0409D"/>
          </a:solidFill>
          <a:ln w="38100">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chemeClr val="bg1"/>
                </a:solidFill>
                <a:latin typeface="+mj-lt"/>
                <a:cs typeface="Poppins" panose="00000500000000000000" pitchFamily="2" charset="0"/>
              </a:rPr>
              <a:t>20.8% of respondents are NHS staff</a:t>
            </a:r>
          </a:p>
        </p:txBody>
      </p:sp>
      <p:sp>
        <p:nvSpPr>
          <p:cNvPr id="7" name="Speech Bubble: Oval 6">
            <a:extLst>
              <a:ext uri="{FF2B5EF4-FFF2-40B4-BE49-F238E27FC236}">
                <a16:creationId xmlns:a16="http://schemas.microsoft.com/office/drawing/2014/main" id="{58CBA648-311C-EACD-BB95-9B583EB7F722}"/>
              </a:ext>
            </a:extLst>
          </p:cNvPr>
          <p:cNvSpPr/>
          <p:nvPr/>
        </p:nvSpPr>
        <p:spPr>
          <a:xfrm>
            <a:off x="2867703" y="2171824"/>
            <a:ext cx="2998573" cy="1837435"/>
          </a:xfrm>
          <a:prstGeom prst="wedgeEllipseCallout">
            <a:avLst>
              <a:gd name="adj1" fmla="val -36922"/>
              <a:gd name="adj2" fmla="val 63160"/>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rgbClr val="004F6B"/>
                </a:solidFill>
                <a:latin typeface="+mj-lt"/>
                <a:cs typeface="Poppins" panose="00000500000000000000" pitchFamily="2" charset="0"/>
              </a:rPr>
              <a:t>78% of respondents are members of the public</a:t>
            </a:r>
          </a:p>
        </p:txBody>
      </p:sp>
      <p:sp>
        <p:nvSpPr>
          <p:cNvPr id="16" name="Title 1">
            <a:extLst>
              <a:ext uri="{FF2B5EF4-FFF2-40B4-BE49-F238E27FC236}">
                <a16:creationId xmlns:a16="http://schemas.microsoft.com/office/drawing/2014/main" id="{304B1CED-8841-E64A-E770-108252D0C764}"/>
              </a:ext>
            </a:extLst>
          </p:cNvPr>
          <p:cNvSpPr txBox="1">
            <a:spLocks/>
          </p:cNvSpPr>
          <p:nvPr/>
        </p:nvSpPr>
        <p:spPr>
          <a:xfrm>
            <a:off x="5293" y="1300662"/>
            <a:ext cx="11737469" cy="994306"/>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altLang="en-US" sz="4000" b="1" dirty="0">
                <a:solidFill>
                  <a:srgbClr val="002060"/>
                </a:solidFill>
                <a:latin typeface="Poppins" panose="00000500000000000000" pitchFamily="2" charset="0"/>
                <a:cs typeface="Poppins" panose="00000500000000000000" pitchFamily="2" charset="0"/>
              </a:rPr>
              <a:t>.</a:t>
            </a:r>
          </a:p>
          <a:p>
            <a:endParaRPr lang="en-GB" altLang="en-US" sz="4000" b="1" dirty="0">
              <a:solidFill>
                <a:srgbClr val="002060"/>
              </a:solidFill>
              <a:latin typeface="Poppins" panose="00000500000000000000" pitchFamily="2" charset="0"/>
              <a:cs typeface="Poppins" panose="00000500000000000000" pitchFamily="2" charset="0"/>
            </a:endParaRPr>
          </a:p>
          <a:p>
            <a:endParaRPr lang="en-GB" altLang="en-US" sz="4000" b="1" dirty="0">
              <a:solidFill>
                <a:srgbClr val="002060"/>
              </a:solidFill>
              <a:latin typeface="Poppins" panose="00000500000000000000" pitchFamily="2" charset="0"/>
              <a:cs typeface="Poppins" panose="00000500000000000000" pitchFamily="2" charset="0"/>
            </a:endParaRPr>
          </a:p>
          <a:p>
            <a:r>
              <a:rPr lang="en-GB" altLang="en-US" sz="4000" b="1" dirty="0">
                <a:solidFill>
                  <a:srgbClr val="002060"/>
                </a:solidFill>
                <a:latin typeface="Poppins" panose="00000500000000000000" pitchFamily="2" charset="0"/>
                <a:cs typeface="Poppins" panose="00000500000000000000" pitchFamily="2" charset="0"/>
              </a:rPr>
              <a:t> </a:t>
            </a:r>
            <a:endParaRPr lang="en-GB" sz="3600" b="1" dirty="0"/>
          </a:p>
        </p:txBody>
      </p:sp>
      <p:sp>
        <p:nvSpPr>
          <p:cNvPr id="3" name="Speech Bubble: Oval 2">
            <a:extLst>
              <a:ext uri="{FF2B5EF4-FFF2-40B4-BE49-F238E27FC236}">
                <a16:creationId xmlns:a16="http://schemas.microsoft.com/office/drawing/2014/main" id="{C53DF977-C413-AC55-7E90-A9CB4BC0CD37}"/>
              </a:ext>
            </a:extLst>
          </p:cNvPr>
          <p:cNvSpPr/>
          <p:nvPr/>
        </p:nvSpPr>
        <p:spPr>
          <a:xfrm>
            <a:off x="7178570" y="3936468"/>
            <a:ext cx="3838542" cy="1837435"/>
          </a:xfrm>
          <a:prstGeom prst="wedgeEllipseCallout">
            <a:avLst>
              <a:gd name="adj1" fmla="val 32169"/>
              <a:gd name="adj2" fmla="val 69965"/>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rgbClr val="004F6B"/>
                </a:solidFill>
                <a:latin typeface="+mj-lt"/>
                <a:cs typeface="Poppins" panose="00000500000000000000" pitchFamily="2" charset="0"/>
              </a:rPr>
              <a:t>Our social media posts generated more than 3.7million impressions</a:t>
            </a:r>
          </a:p>
        </p:txBody>
      </p:sp>
      <p:sp>
        <p:nvSpPr>
          <p:cNvPr id="8" name="Speech Bubble: Oval 7">
            <a:extLst>
              <a:ext uri="{FF2B5EF4-FFF2-40B4-BE49-F238E27FC236}">
                <a16:creationId xmlns:a16="http://schemas.microsoft.com/office/drawing/2014/main" id="{97F93335-CE97-00F0-FEBA-8743D874811E}"/>
              </a:ext>
            </a:extLst>
          </p:cNvPr>
          <p:cNvSpPr/>
          <p:nvPr/>
        </p:nvSpPr>
        <p:spPr>
          <a:xfrm>
            <a:off x="378985" y="4062747"/>
            <a:ext cx="2883468" cy="1576028"/>
          </a:xfrm>
          <a:prstGeom prst="wedgeEllipseCallout">
            <a:avLst>
              <a:gd name="adj1" fmla="val 32169"/>
              <a:gd name="adj2" fmla="val 69965"/>
            </a:avLst>
          </a:prstGeom>
          <a:solidFill>
            <a:schemeClr val="bg1"/>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rgbClr val="004F6B"/>
                </a:solidFill>
                <a:latin typeface="+mj-lt"/>
                <a:cs typeface="Poppins" panose="00000500000000000000" pitchFamily="2" charset="0"/>
              </a:rPr>
              <a:t>20% of staff respondents work for HNY ICB</a:t>
            </a:r>
          </a:p>
        </p:txBody>
      </p:sp>
      <p:sp>
        <p:nvSpPr>
          <p:cNvPr id="9" name="Speech Bubble: Oval 8">
            <a:extLst>
              <a:ext uri="{FF2B5EF4-FFF2-40B4-BE49-F238E27FC236}">
                <a16:creationId xmlns:a16="http://schemas.microsoft.com/office/drawing/2014/main" id="{81D6CB67-7A60-133D-48F7-8D69E2F70C0C}"/>
              </a:ext>
            </a:extLst>
          </p:cNvPr>
          <p:cNvSpPr/>
          <p:nvPr/>
        </p:nvSpPr>
        <p:spPr>
          <a:xfrm>
            <a:off x="4173929" y="4013267"/>
            <a:ext cx="2869614" cy="1964494"/>
          </a:xfrm>
          <a:prstGeom prst="wedgeEllipseCallout">
            <a:avLst>
              <a:gd name="adj1" fmla="val -50972"/>
              <a:gd name="adj2" fmla="val 54260"/>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chemeClr val="bg1"/>
                </a:solidFill>
                <a:latin typeface="+mj-lt"/>
                <a:cs typeface="Poppins" panose="00000500000000000000" pitchFamily="2" charset="0"/>
              </a:rPr>
              <a:t>5,695 people visited our dedicated webpage </a:t>
            </a:r>
          </a:p>
        </p:txBody>
      </p:sp>
      <p:sp>
        <p:nvSpPr>
          <p:cNvPr id="5" name="Speech Bubble: Oval 4">
            <a:extLst>
              <a:ext uri="{FF2B5EF4-FFF2-40B4-BE49-F238E27FC236}">
                <a16:creationId xmlns:a16="http://schemas.microsoft.com/office/drawing/2014/main" id="{69F21254-E4F3-BBBD-3FE1-33083F2A0438}"/>
              </a:ext>
            </a:extLst>
          </p:cNvPr>
          <p:cNvSpPr/>
          <p:nvPr/>
        </p:nvSpPr>
        <p:spPr>
          <a:xfrm>
            <a:off x="6100408" y="1873509"/>
            <a:ext cx="2998573" cy="1837435"/>
          </a:xfrm>
          <a:prstGeom prst="wedgeEllipseCallout">
            <a:avLst>
              <a:gd name="adj1" fmla="val 37254"/>
              <a:gd name="adj2" fmla="val 57107"/>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solidFill>
                  <a:srgbClr val="004F6B"/>
                </a:solidFill>
                <a:latin typeface="+mj-lt"/>
                <a:cs typeface="Poppins" panose="00000500000000000000" pitchFamily="2" charset="0"/>
              </a:rPr>
              <a:t>Our online news articles generated more than 491,000 impressions </a:t>
            </a:r>
          </a:p>
        </p:txBody>
      </p:sp>
    </p:spTree>
    <p:extLst>
      <p:ext uri="{BB962C8B-B14F-4D97-AF65-F5344CB8AC3E}">
        <p14:creationId xmlns:p14="http://schemas.microsoft.com/office/powerpoint/2010/main" val="300486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C9A996-1E57-5A8D-8084-B74805C100C7}"/>
              </a:ext>
            </a:extLst>
          </p:cNvPr>
          <p:cNvSpPr txBox="1"/>
          <p:nvPr/>
        </p:nvSpPr>
        <p:spPr>
          <a:xfrm>
            <a:off x="600323" y="1170304"/>
            <a:ext cx="10991350" cy="954107"/>
          </a:xfrm>
          <a:prstGeom prst="rect">
            <a:avLst/>
          </a:prstGeom>
          <a:noFill/>
        </p:spPr>
        <p:txBody>
          <a:bodyPr wrap="square">
            <a:spAutoFit/>
          </a:bodyPr>
          <a:lstStyle/>
          <a:p>
            <a:pPr eaLnBrk="1" hangingPunct="1">
              <a:lnSpc>
                <a:spcPct val="100000"/>
              </a:lnSpc>
              <a:spcBef>
                <a:spcPct val="0"/>
              </a:spcBef>
              <a:buFontTx/>
              <a:buNone/>
            </a:pPr>
            <a:r>
              <a:rPr lang="en-GB" altLang="en-US" sz="3600" b="1" dirty="0">
                <a:solidFill>
                  <a:srgbClr val="002060"/>
                </a:solidFill>
                <a:latin typeface="+mj-lt"/>
                <a:ea typeface="Poppins" panose="00000500000000000000" pitchFamily="2" charset="0"/>
                <a:cs typeface="Poppins" panose="00000500000000000000" pitchFamily="2" charset="0"/>
              </a:rPr>
              <a:t>What are people telling us?</a:t>
            </a:r>
          </a:p>
          <a:p>
            <a:pPr eaLnBrk="1" hangingPunct="1">
              <a:lnSpc>
                <a:spcPct val="100000"/>
              </a:lnSpc>
              <a:spcBef>
                <a:spcPct val="0"/>
              </a:spcBef>
              <a:buFontTx/>
              <a:buNone/>
            </a:pPr>
            <a:r>
              <a:rPr lang="en-GB" altLang="en-US" sz="2000" i="1" dirty="0">
                <a:solidFill>
                  <a:srgbClr val="002060"/>
                </a:solidFill>
                <a:latin typeface="+mj-lt"/>
                <a:cs typeface="Poppins" panose="00000500000000000000" pitchFamily="2" charset="0"/>
              </a:rPr>
              <a:t>(Data subject to change)</a:t>
            </a:r>
            <a:endParaRPr lang="en-GB" altLang="en-US" sz="3600" b="1" i="1" dirty="0">
              <a:solidFill>
                <a:srgbClr val="002060"/>
              </a:solidFill>
              <a:latin typeface="+mj-lt"/>
              <a:ea typeface="Poppins" panose="00000500000000000000" pitchFamily="2" charset="0"/>
              <a:cs typeface="Poppins" panose="00000500000000000000" pitchFamily="2" charset="0"/>
            </a:endParaRPr>
          </a:p>
        </p:txBody>
      </p:sp>
      <p:sp>
        <p:nvSpPr>
          <p:cNvPr id="3" name="Rectangle: Rounded Corners 2">
            <a:extLst>
              <a:ext uri="{FF2B5EF4-FFF2-40B4-BE49-F238E27FC236}">
                <a16:creationId xmlns:a16="http://schemas.microsoft.com/office/drawing/2014/main" id="{490EF875-F124-7D65-A749-8568EBA39733}"/>
              </a:ext>
            </a:extLst>
          </p:cNvPr>
          <p:cNvSpPr/>
          <p:nvPr/>
        </p:nvSpPr>
        <p:spPr>
          <a:xfrm>
            <a:off x="600323" y="2124411"/>
            <a:ext cx="10795519" cy="3322897"/>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lnSpc>
                <a:spcPct val="150000"/>
              </a:lnSpc>
              <a:spcBef>
                <a:spcPts val="0"/>
              </a:spcBef>
              <a:spcAft>
                <a:spcPts val="0"/>
              </a:spcAft>
              <a:defRPr/>
            </a:pPr>
            <a:r>
              <a:rPr lang="en-GB" sz="1800" b="1" dirty="0">
                <a:solidFill>
                  <a:schemeClr val="bg1"/>
                </a:solidFill>
                <a:latin typeface="+mj-lt"/>
                <a:cs typeface="Poppins" panose="00000500000000000000" pitchFamily="2" charset="0"/>
              </a:rPr>
              <a:t>Headline stat:</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b="1" dirty="0">
                <a:solidFill>
                  <a:schemeClr val="bg1"/>
                </a:solidFill>
                <a:latin typeface="+mj-lt"/>
                <a:cs typeface="Poppins" panose="00000500000000000000" pitchFamily="2" charset="0"/>
              </a:rPr>
              <a:t>98.0% </a:t>
            </a:r>
            <a:r>
              <a:rPr lang="en-GB" dirty="0">
                <a:solidFill>
                  <a:schemeClr val="bg1"/>
                </a:solidFill>
                <a:latin typeface="+mj-lt"/>
                <a:cs typeface="Poppins" panose="00000500000000000000" pitchFamily="2" charset="0"/>
              </a:rPr>
              <a:t>of respondents say the NHS needs to change</a:t>
            </a:r>
          </a:p>
          <a:p>
            <a:pPr marL="285750" indent="-285750" eaLnBrk="1" fontAlgn="auto" hangingPunct="1">
              <a:lnSpc>
                <a:spcPct val="150000"/>
              </a:lnSpc>
              <a:spcBef>
                <a:spcPts val="0"/>
              </a:spcBef>
              <a:spcAft>
                <a:spcPts val="0"/>
              </a:spcAft>
              <a:buFont typeface="Arial" panose="020B0604020202020204" pitchFamily="34" charset="0"/>
              <a:buChar char="•"/>
              <a:defRPr/>
            </a:pPr>
            <a:endParaRPr lang="en-GB" b="1" dirty="0">
              <a:solidFill>
                <a:schemeClr val="bg1"/>
              </a:solidFill>
              <a:latin typeface="+mj-lt"/>
              <a:cs typeface="Poppins" panose="00000500000000000000" pitchFamily="2" charset="0"/>
            </a:endParaRPr>
          </a:p>
          <a:p>
            <a:pPr eaLnBrk="1" fontAlgn="auto" hangingPunct="1">
              <a:lnSpc>
                <a:spcPct val="150000"/>
              </a:lnSpc>
              <a:spcBef>
                <a:spcPts val="0"/>
              </a:spcBef>
              <a:spcAft>
                <a:spcPts val="0"/>
              </a:spcAft>
              <a:defRPr/>
            </a:pPr>
            <a:r>
              <a:rPr lang="en-GB" b="1" dirty="0">
                <a:solidFill>
                  <a:schemeClr val="bg1"/>
                </a:solidFill>
                <a:latin typeface="+mj-lt"/>
                <a:cs typeface="Poppins" panose="00000500000000000000" pitchFamily="2" charset="0"/>
              </a:rPr>
              <a:t>The top three problems people face that they would like us to prioritise solving are:</a:t>
            </a:r>
          </a:p>
          <a:p>
            <a:pPr marL="342900" indent="-342900" eaLnBrk="1" fontAlgn="auto" hangingPunct="1">
              <a:lnSpc>
                <a:spcPct val="150000"/>
              </a:lnSpc>
              <a:spcBef>
                <a:spcPts val="0"/>
              </a:spcBef>
              <a:spcAft>
                <a:spcPts val="0"/>
              </a:spcAft>
              <a:buFont typeface="+mj-lt"/>
              <a:buAutoNum type="arabicPeriod"/>
              <a:defRPr/>
            </a:pPr>
            <a:r>
              <a:rPr lang="en-GB" u="sng" dirty="0">
                <a:solidFill>
                  <a:schemeClr val="bg1"/>
                </a:solidFill>
                <a:latin typeface="+mj-lt"/>
                <a:cs typeface="Poppins" panose="00000500000000000000" pitchFamily="2" charset="0"/>
              </a:rPr>
              <a:t>There are long waiting times to receive the advice, care or treatment I need (84.0%)</a:t>
            </a:r>
          </a:p>
          <a:p>
            <a:pPr marL="342900" indent="-342900" eaLnBrk="1" fontAlgn="auto" hangingPunct="1">
              <a:lnSpc>
                <a:spcPct val="150000"/>
              </a:lnSpc>
              <a:spcBef>
                <a:spcPts val="0"/>
              </a:spcBef>
              <a:spcAft>
                <a:spcPts val="0"/>
              </a:spcAft>
              <a:buFont typeface="+mj-lt"/>
              <a:buAutoNum type="arabicPeriod"/>
              <a:defRPr/>
            </a:pPr>
            <a:r>
              <a:rPr lang="en-GB" dirty="0">
                <a:solidFill>
                  <a:schemeClr val="bg1"/>
                </a:solidFill>
                <a:latin typeface="+mj-lt"/>
                <a:cs typeface="Poppins" panose="00000500000000000000" pitchFamily="2" charset="0"/>
              </a:rPr>
              <a:t>Health services don’t talk to each other, and I have to tell my story over and over again (65.9%)</a:t>
            </a:r>
          </a:p>
          <a:p>
            <a:pPr marL="342900" indent="-342900">
              <a:lnSpc>
                <a:spcPct val="150000"/>
              </a:lnSpc>
              <a:buFont typeface="+mj-lt"/>
              <a:buAutoNum type="arabicPeriod"/>
              <a:defRPr/>
            </a:pPr>
            <a:r>
              <a:rPr lang="en-GB" dirty="0">
                <a:solidFill>
                  <a:schemeClr val="bg1"/>
                </a:solidFill>
                <a:latin typeface="+mj-lt"/>
                <a:cs typeface="Poppins" panose="00000500000000000000" pitchFamily="2" charset="0"/>
              </a:rPr>
              <a:t>Health services are understaffed (65.6%)</a:t>
            </a:r>
          </a:p>
          <a:p>
            <a:pPr marL="342900" indent="-342900" eaLnBrk="1" fontAlgn="auto" hangingPunct="1">
              <a:lnSpc>
                <a:spcPct val="150000"/>
              </a:lnSpc>
              <a:spcBef>
                <a:spcPts val="0"/>
              </a:spcBef>
              <a:spcAft>
                <a:spcPts val="0"/>
              </a:spcAft>
              <a:buFont typeface="+mj-lt"/>
              <a:buAutoNum type="arabicPeriod"/>
              <a:defRPr/>
            </a:pPr>
            <a:endParaRPr lang="en-GB" dirty="0">
              <a:solidFill>
                <a:schemeClr val="bg1"/>
              </a:solidFill>
              <a:latin typeface="+mj-lt"/>
              <a:cs typeface="Poppins" panose="00000500000000000000" pitchFamily="2"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endParaRPr lang="en-GB" b="1" dirty="0">
              <a:solidFill>
                <a:srgbClr val="004F6B"/>
              </a:solidFill>
              <a:latin typeface="+mj-lt"/>
              <a:cs typeface="Poppins" panose="00000500000000000000" pitchFamily="2" charset="0"/>
            </a:endParaRPr>
          </a:p>
        </p:txBody>
      </p:sp>
    </p:spTree>
    <p:extLst>
      <p:ext uri="{BB962C8B-B14F-4D97-AF65-F5344CB8AC3E}">
        <p14:creationId xmlns:p14="http://schemas.microsoft.com/office/powerpoint/2010/main" val="81296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C9A996-1E57-5A8D-8084-B74805C100C7}"/>
              </a:ext>
            </a:extLst>
          </p:cNvPr>
          <p:cNvSpPr txBox="1"/>
          <p:nvPr/>
        </p:nvSpPr>
        <p:spPr>
          <a:xfrm>
            <a:off x="262216" y="995108"/>
            <a:ext cx="10991350" cy="1508105"/>
          </a:xfrm>
          <a:prstGeom prst="rect">
            <a:avLst/>
          </a:prstGeom>
          <a:noFill/>
        </p:spPr>
        <p:txBody>
          <a:bodyPr wrap="square">
            <a:spAutoFit/>
          </a:bodyPr>
          <a:lstStyle/>
          <a:p>
            <a:pPr eaLnBrk="1" hangingPunct="1">
              <a:lnSpc>
                <a:spcPct val="100000"/>
              </a:lnSpc>
              <a:spcBef>
                <a:spcPct val="0"/>
              </a:spcBef>
              <a:buFontTx/>
              <a:buNone/>
            </a:pPr>
            <a:r>
              <a:rPr lang="en-GB" altLang="en-US" sz="3600" b="1" dirty="0">
                <a:solidFill>
                  <a:srgbClr val="002060"/>
                </a:solidFill>
                <a:latin typeface="+mj-lt"/>
                <a:ea typeface="Poppins" panose="00000500000000000000" pitchFamily="2" charset="0"/>
                <a:cs typeface="Poppins" panose="00000500000000000000" pitchFamily="2" charset="0"/>
              </a:rPr>
              <a:t>What should be prioritised?</a:t>
            </a:r>
          </a:p>
          <a:p>
            <a:pPr eaLnBrk="1" hangingPunct="1">
              <a:lnSpc>
                <a:spcPct val="100000"/>
              </a:lnSpc>
              <a:spcBef>
                <a:spcPct val="0"/>
              </a:spcBef>
              <a:buFontTx/>
              <a:buNone/>
            </a:pPr>
            <a:r>
              <a:rPr lang="en-GB" altLang="en-US" sz="2000" i="1" dirty="0">
                <a:solidFill>
                  <a:srgbClr val="002060"/>
                </a:solidFill>
                <a:latin typeface="+mj-lt"/>
                <a:cs typeface="Poppins" panose="00000500000000000000" pitchFamily="2" charset="0"/>
              </a:rPr>
              <a:t>(Data subject to change)</a:t>
            </a:r>
            <a:endParaRPr lang="en-GB" altLang="en-US" sz="2000" b="1" i="1" dirty="0">
              <a:solidFill>
                <a:srgbClr val="002060"/>
              </a:solidFill>
              <a:latin typeface="+mj-lt"/>
              <a:ea typeface="Poppins" panose="00000500000000000000" pitchFamily="2" charset="0"/>
              <a:cs typeface="Poppins" panose="00000500000000000000" pitchFamily="2" charset="0"/>
            </a:endParaRPr>
          </a:p>
          <a:p>
            <a:pPr eaLnBrk="1" hangingPunct="1">
              <a:lnSpc>
                <a:spcPct val="100000"/>
              </a:lnSpc>
              <a:spcBef>
                <a:spcPct val="0"/>
              </a:spcBef>
              <a:buFontTx/>
              <a:buNone/>
            </a:pPr>
            <a:endParaRPr lang="en-GB" altLang="en-US" sz="3600" b="1" dirty="0">
              <a:solidFill>
                <a:srgbClr val="002060"/>
              </a:solidFill>
              <a:latin typeface="+mj-lt"/>
              <a:ea typeface="Poppins" panose="00000500000000000000" pitchFamily="2" charset="0"/>
              <a:cs typeface="Poppins" panose="00000500000000000000" pitchFamily="2" charset="0"/>
            </a:endParaRPr>
          </a:p>
        </p:txBody>
      </p:sp>
      <p:sp>
        <p:nvSpPr>
          <p:cNvPr id="3" name="Rectangle: Rounded Corners 2">
            <a:extLst>
              <a:ext uri="{FF2B5EF4-FFF2-40B4-BE49-F238E27FC236}">
                <a16:creationId xmlns:a16="http://schemas.microsoft.com/office/drawing/2014/main" id="{490EF875-F124-7D65-A749-8568EBA39733}"/>
              </a:ext>
            </a:extLst>
          </p:cNvPr>
          <p:cNvSpPr/>
          <p:nvPr/>
        </p:nvSpPr>
        <p:spPr>
          <a:xfrm>
            <a:off x="424712" y="1989362"/>
            <a:ext cx="3792070" cy="3873529"/>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lnSpc>
                <a:spcPct val="150000"/>
              </a:lnSpc>
              <a:spcBef>
                <a:spcPts val="0"/>
              </a:spcBef>
              <a:spcAft>
                <a:spcPts val="0"/>
              </a:spcAft>
              <a:defRPr/>
            </a:pPr>
            <a:r>
              <a:rPr lang="en-GB" sz="1600" dirty="0">
                <a:solidFill>
                  <a:schemeClr val="bg1"/>
                </a:solidFill>
                <a:latin typeface="+mj-lt"/>
                <a:cs typeface="Poppins" panose="00000500000000000000" pitchFamily="2" charset="0"/>
              </a:rPr>
              <a:t>Although </a:t>
            </a:r>
            <a:r>
              <a:rPr lang="en-GB" sz="1600" b="1" dirty="0">
                <a:solidFill>
                  <a:schemeClr val="bg1"/>
                </a:solidFill>
                <a:latin typeface="+mj-lt"/>
                <a:cs typeface="Poppins" panose="00000500000000000000" pitchFamily="2" charset="0"/>
              </a:rPr>
              <a:t>emergency care </a:t>
            </a:r>
            <a:r>
              <a:rPr lang="en-GB" sz="1600" dirty="0">
                <a:solidFill>
                  <a:schemeClr val="bg1"/>
                </a:solidFill>
                <a:latin typeface="+mj-lt"/>
                <a:cs typeface="Poppins" panose="00000500000000000000" pitchFamily="2" charset="0"/>
              </a:rPr>
              <a:t>received fewer total selections (2,163) than </a:t>
            </a:r>
            <a:r>
              <a:rPr lang="en-GB" sz="1600" b="1" dirty="0">
                <a:solidFill>
                  <a:schemeClr val="bg1"/>
                </a:solidFill>
                <a:latin typeface="+mj-lt"/>
                <a:cs typeface="Poppins" panose="00000500000000000000" pitchFamily="2" charset="0"/>
              </a:rPr>
              <a:t>primary care </a:t>
            </a:r>
            <a:r>
              <a:rPr lang="en-GB" sz="1600" dirty="0">
                <a:solidFill>
                  <a:schemeClr val="bg1"/>
                </a:solidFill>
                <a:latin typeface="+mj-lt"/>
                <a:cs typeface="Poppins" panose="00000500000000000000" pitchFamily="2" charset="0"/>
              </a:rPr>
              <a:t>(2,182) it was chosen more often as respondents’ </a:t>
            </a:r>
            <a:r>
              <a:rPr lang="en-GB" sz="1600" b="1" dirty="0">
                <a:solidFill>
                  <a:schemeClr val="bg1"/>
                </a:solidFill>
                <a:latin typeface="+mj-lt"/>
                <a:cs typeface="Poppins" panose="00000500000000000000" pitchFamily="2" charset="0"/>
              </a:rPr>
              <a:t>first or second priority.</a:t>
            </a:r>
          </a:p>
          <a:p>
            <a:pPr eaLnBrk="1" fontAlgn="auto" hangingPunct="1">
              <a:lnSpc>
                <a:spcPct val="150000"/>
              </a:lnSpc>
              <a:spcBef>
                <a:spcPts val="0"/>
              </a:spcBef>
              <a:spcAft>
                <a:spcPts val="0"/>
              </a:spcAft>
              <a:defRPr/>
            </a:pPr>
            <a:endParaRPr lang="en-GB" sz="1600" b="1" dirty="0">
              <a:solidFill>
                <a:schemeClr val="bg1"/>
              </a:solidFill>
              <a:latin typeface="+mj-lt"/>
              <a:cs typeface="Poppins" panose="00000500000000000000" pitchFamily="2" charset="0"/>
            </a:endParaRPr>
          </a:p>
          <a:p>
            <a:pPr eaLnBrk="1" fontAlgn="auto" hangingPunct="1">
              <a:lnSpc>
                <a:spcPct val="150000"/>
              </a:lnSpc>
              <a:spcBef>
                <a:spcPts val="0"/>
              </a:spcBef>
              <a:spcAft>
                <a:spcPts val="0"/>
              </a:spcAft>
              <a:defRPr/>
            </a:pPr>
            <a:r>
              <a:rPr lang="en-GB" sz="1600" dirty="0">
                <a:solidFill>
                  <a:schemeClr val="bg1"/>
                </a:solidFill>
                <a:latin typeface="+mj-lt"/>
                <a:cs typeface="Poppins" panose="00000500000000000000" pitchFamily="2" charset="0"/>
              </a:rPr>
              <a:t>This suggests that emergency care is seen as </a:t>
            </a:r>
            <a:r>
              <a:rPr lang="en-GB" sz="1600" b="1" dirty="0">
                <a:solidFill>
                  <a:schemeClr val="bg1"/>
                </a:solidFill>
                <a:latin typeface="+mj-lt"/>
                <a:cs typeface="Poppins" panose="00000500000000000000" pitchFamily="2" charset="0"/>
              </a:rPr>
              <a:t>more important to more people </a:t>
            </a:r>
            <a:r>
              <a:rPr lang="en-GB" sz="1600" dirty="0">
                <a:solidFill>
                  <a:schemeClr val="bg1"/>
                </a:solidFill>
                <a:latin typeface="+mj-lt"/>
                <a:cs typeface="Poppins" panose="00000500000000000000" pitchFamily="2" charset="0"/>
              </a:rPr>
              <a:t>than any other service.</a:t>
            </a:r>
            <a:r>
              <a:rPr lang="en-GB" sz="1600" dirty="0">
                <a:solidFill>
                  <a:schemeClr val="bg1"/>
                </a:solidFill>
              </a:rPr>
              <a:t> </a:t>
            </a:r>
          </a:p>
        </p:txBody>
      </p:sp>
      <p:graphicFrame>
        <p:nvGraphicFramePr>
          <p:cNvPr id="5" name="Chart 4">
            <a:extLst>
              <a:ext uri="{FF2B5EF4-FFF2-40B4-BE49-F238E27FC236}">
                <a16:creationId xmlns:a16="http://schemas.microsoft.com/office/drawing/2014/main" id="{0DD17053-7DB9-8BBE-1771-6ABF94F43BB9}"/>
              </a:ext>
            </a:extLst>
          </p:cNvPr>
          <p:cNvGraphicFramePr/>
          <p:nvPr>
            <p:extLst>
              <p:ext uri="{D42A27DB-BD31-4B8C-83A1-F6EECF244321}">
                <p14:modId xmlns:p14="http://schemas.microsoft.com/office/powerpoint/2010/main" val="4095227741"/>
              </p:ext>
            </p:extLst>
          </p:nvPr>
        </p:nvGraphicFramePr>
        <p:xfrm>
          <a:off x="4379277" y="1514475"/>
          <a:ext cx="7550507" cy="4348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555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735C-A664-6FC9-D333-A0360E8E2935}"/>
              </a:ext>
            </a:extLst>
          </p:cNvPr>
          <p:cNvSpPr>
            <a:spLocks noGrp="1"/>
          </p:cNvSpPr>
          <p:nvPr>
            <p:ph type="title"/>
          </p:nvPr>
        </p:nvSpPr>
        <p:spPr>
          <a:xfrm>
            <a:off x="-566927" y="927511"/>
            <a:ext cx="5627254" cy="1009651"/>
          </a:xfrm>
        </p:spPr>
        <p:txBody>
          <a:bodyPr>
            <a:normAutofit/>
          </a:bodyPr>
          <a:lstStyle/>
          <a:p>
            <a:pPr eaLnBrk="1" hangingPunct="1">
              <a:lnSpc>
                <a:spcPct val="100000"/>
              </a:lnSpc>
              <a:spcBef>
                <a:spcPct val="0"/>
              </a:spcBef>
              <a:buFontTx/>
              <a:buNone/>
            </a:pPr>
            <a:r>
              <a:rPr lang="en-GB" altLang="en-US" sz="3200" b="1" dirty="0">
                <a:solidFill>
                  <a:srgbClr val="002060"/>
                </a:solidFill>
                <a:latin typeface="+mj-lt"/>
                <a:ea typeface="Poppins" panose="00000500000000000000" pitchFamily="2" charset="0"/>
                <a:cs typeface="Poppins" panose="00000500000000000000" pitchFamily="2" charset="0"/>
              </a:rPr>
              <a:t>Propensity to Travel </a:t>
            </a:r>
          </a:p>
        </p:txBody>
      </p:sp>
      <p:graphicFrame>
        <p:nvGraphicFramePr>
          <p:cNvPr id="4" name="Content Placeholder 3">
            <a:extLst>
              <a:ext uri="{FF2B5EF4-FFF2-40B4-BE49-F238E27FC236}">
                <a16:creationId xmlns:a16="http://schemas.microsoft.com/office/drawing/2014/main" id="{3C70ECD3-F5A4-109D-A1AB-FEB8C289CE92}"/>
              </a:ext>
            </a:extLst>
          </p:cNvPr>
          <p:cNvGraphicFramePr>
            <a:graphicFrameLocks noGrp="1"/>
          </p:cNvGraphicFramePr>
          <p:nvPr>
            <p:ph idx="1"/>
            <p:extLst>
              <p:ext uri="{D42A27DB-BD31-4B8C-83A1-F6EECF244321}">
                <p14:modId xmlns:p14="http://schemas.microsoft.com/office/powerpoint/2010/main" val="2302519775"/>
              </p:ext>
            </p:extLst>
          </p:nvPr>
        </p:nvGraphicFramePr>
        <p:xfrm>
          <a:off x="94488" y="1690688"/>
          <a:ext cx="7616953" cy="374475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41E43606-76FA-8AA1-CDBB-AD7979857CED}"/>
              </a:ext>
            </a:extLst>
          </p:cNvPr>
          <p:cNvSpPr/>
          <p:nvPr/>
        </p:nvSpPr>
        <p:spPr>
          <a:xfrm>
            <a:off x="6966408" y="1006419"/>
            <a:ext cx="5131104" cy="5037765"/>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342900" indent="-342900">
              <a:lnSpc>
                <a:spcPct val="150000"/>
              </a:lnSpc>
              <a:buFont typeface="Arial" panose="020B0604020202020204" pitchFamily="34" charset="0"/>
              <a:buChar char="•"/>
              <a:defRPr/>
            </a:pPr>
            <a:r>
              <a:rPr lang="en-US" sz="1400" b="1" dirty="0">
                <a:solidFill>
                  <a:schemeClr val="bg1"/>
                </a:solidFill>
                <a:latin typeface="+mj-lt"/>
                <a:cs typeface="Poppins" panose="00000500000000000000" pitchFamily="2" charset="0"/>
              </a:rPr>
              <a:t>Most people (+90%) expect to have access to Primary Care/Pharmacy services either digitally, within walking distance or within a short car/bus journey.</a:t>
            </a:r>
          </a:p>
          <a:p>
            <a:pPr marL="342900" indent="-342900">
              <a:lnSpc>
                <a:spcPct val="150000"/>
              </a:lnSpc>
              <a:buFont typeface="Arial" panose="020B0604020202020204" pitchFamily="34" charset="0"/>
              <a:buChar char="•"/>
              <a:defRPr/>
            </a:pPr>
            <a:r>
              <a:rPr lang="en-US" sz="1400" b="1" dirty="0">
                <a:solidFill>
                  <a:schemeClr val="bg1"/>
                </a:solidFill>
                <a:latin typeface="+mj-lt"/>
                <a:cs typeface="Poppins" panose="00000500000000000000" pitchFamily="2" charset="0"/>
              </a:rPr>
              <a:t>Over half of people expect to have access to maternity, urgent and emergency care within a 30 minute journey)</a:t>
            </a:r>
            <a:endParaRPr lang="en-GB" sz="1400" b="1" dirty="0">
              <a:solidFill>
                <a:schemeClr val="bg1"/>
              </a:solidFill>
              <a:latin typeface="+mj-lt"/>
              <a:cs typeface="Poppins" panose="00000500000000000000" pitchFamily="2" charset="0"/>
            </a:endParaRPr>
          </a:p>
          <a:p>
            <a:pPr marL="342900" indent="-342900">
              <a:lnSpc>
                <a:spcPct val="150000"/>
              </a:lnSpc>
              <a:buFont typeface="Arial" panose="020B0604020202020204" pitchFamily="34" charset="0"/>
              <a:buChar char="•"/>
              <a:defRPr/>
            </a:pPr>
            <a:r>
              <a:rPr lang="en-GB" sz="1400" b="1" dirty="0">
                <a:solidFill>
                  <a:schemeClr val="bg1"/>
                </a:solidFill>
                <a:latin typeface="+mj-lt"/>
                <a:cs typeface="Poppins" panose="00000500000000000000" pitchFamily="2" charset="0"/>
              </a:rPr>
              <a:t>There is more of an expectation to travel (30 min +) for specialist care e.g. cancer treatment (73%) and for prearranged hospital treatment (61%).</a:t>
            </a:r>
          </a:p>
          <a:p>
            <a:pPr marL="342900" indent="-342900" eaLnBrk="1" fontAlgn="auto" hangingPunct="1">
              <a:lnSpc>
                <a:spcPct val="150000"/>
              </a:lnSpc>
              <a:spcBef>
                <a:spcPts val="0"/>
              </a:spcBef>
              <a:spcAft>
                <a:spcPts val="0"/>
              </a:spcAft>
              <a:buFont typeface="Arial" panose="020B0604020202020204" pitchFamily="34" charset="0"/>
              <a:buChar char="•"/>
              <a:defRPr/>
            </a:pPr>
            <a:r>
              <a:rPr lang="en-GB" sz="1400" b="1" dirty="0">
                <a:solidFill>
                  <a:schemeClr val="bg1"/>
                </a:solidFill>
                <a:latin typeface="+mj-lt"/>
                <a:cs typeface="Poppins" panose="00000500000000000000" pitchFamily="2" charset="0"/>
              </a:rPr>
              <a:t>Most people would not expect to travel for more than an hour/out of area, to receive treatment, although nearly a quarter (23%) would expect to travel more than an hour/out of area for specialist care.</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GB" b="1" dirty="0">
              <a:solidFill>
                <a:schemeClr val="bg1"/>
              </a:solidFill>
              <a:latin typeface="+mj-lt"/>
              <a:cs typeface="Poppins" panose="00000500000000000000" pitchFamily="2" charset="0"/>
            </a:endParaRPr>
          </a:p>
        </p:txBody>
      </p:sp>
    </p:spTree>
    <p:extLst>
      <p:ext uri="{BB962C8B-B14F-4D97-AF65-F5344CB8AC3E}">
        <p14:creationId xmlns:p14="http://schemas.microsoft.com/office/powerpoint/2010/main" val="326462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735C-A664-6FC9-D333-A0360E8E2935}"/>
              </a:ext>
            </a:extLst>
          </p:cNvPr>
          <p:cNvSpPr>
            <a:spLocks noGrp="1"/>
          </p:cNvSpPr>
          <p:nvPr>
            <p:ph type="title"/>
          </p:nvPr>
        </p:nvSpPr>
        <p:spPr>
          <a:xfrm>
            <a:off x="-233218" y="917735"/>
            <a:ext cx="4851400" cy="1009651"/>
          </a:xfrm>
        </p:spPr>
        <p:txBody>
          <a:bodyPr>
            <a:normAutofit/>
          </a:bodyPr>
          <a:lstStyle/>
          <a:p>
            <a:pPr eaLnBrk="1" hangingPunct="1">
              <a:lnSpc>
                <a:spcPct val="100000"/>
              </a:lnSpc>
              <a:spcBef>
                <a:spcPct val="0"/>
              </a:spcBef>
              <a:buFontTx/>
              <a:buNone/>
            </a:pPr>
            <a:r>
              <a:rPr lang="en-US" altLang="en-US" sz="3600" b="1" dirty="0">
                <a:solidFill>
                  <a:srgbClr val="002060"/>
                </a:solidFill>
                <a:latin typeface="+mj-lt"/>
                <a:ea typeface="Poppins" panose="00000500000000000000" pitchFamily="2" charset="0"/>
                <a:cs typeface="Poppins" panose="00000500000000000000" pitchFamily="2" charset="0"/>
              </a:rPr>
              <a:t>Move to Digital</a:t>
            </a:r>
            <a:endParaRPr lang="en-GB" altLang="en-US" sz="3600" b="1" dirty="0">
              <a:solidFill>
                <a:srgbClr val="002060"/>
              </a:solidFill>
              <a:latin typeface="+mj-lt"/>
              <a:ea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41E43606-76FA-8AA1-CDBB-AD7979857CED}"/>
              </a:ext>
            </a:extLst>
          </p:cNvPr>
          <p:cNvSpPr/>
          <p:nvPr/>
        </p:nvSpPr>
        <p:spPr>
          <a:xfrm>
            <a:off x="6325386" y="1199536"/>
            <a:ext cx="5611227" cy="3777818"/>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342900" indent="-342900">
              <a:lnSpc>
                <a:spcPct val="150000"/>
              </a:lnSpc>
              <a:buFont typeface="Arial" panose="020B0604020202020204" pitchFamily="34" charset="0"/>
              <a:buChar char="•"/>
              <a:defRPr/>
            </a:pPr>
            <a:r>
              <a:rPr lang="en-GB" sz="1400" b="1" dirty="0">
                <a:solidFill>
                  <a:schemeClr val="bg1"/>
                </a:solidFill>
                <a:latin typeface="+mj-lt"/>
                <a:cs typeface="Poppins" panose="00000500000000000000" pitchFamily="2" charset="0"/>
              </a:rPr>
              <a:t>People are </a:t>
            </a:r>
            <a:r>
              <a:rPr lang="en-GB" sz="1400" b="1" u="sng" dirty="0">
                <a:solidFill>
                  <a:schemeClr val="bg1"/>
                </a:solidFill>
                <a:latin typeface="+mj-lt"/>
                <a:cs typeface="Poppins" panose="00000500000000000000" pitchFamily="2" charset="0"/>
              </a:rPr>
              <a:t>6 times more likely </a:t>
            </a:r>
            <a:r>
              <a:rPr lang="en-GB" sz="1400" b="1" dirty="0">
                <a:solidFill>
                  <a:schemeClr val="bg1"/>
                </a:solidFill>
                <a:latin typeface="+mj-lt"/>
                <a:cs typeface="Poppins" panose="00000500000000000000" pitchFamily="2" charset="0"/>
              </a:rPr>
              <a:t>to use digital as their default for banking, than for managing their health. </a:t>
            </a:r>
          </a:p>
          <a:p>
            <a:pPr marL="342900" indent="-342900">
              <a:lnSpc>
                <a:spcPct val="150000"/>
              </a:lnSpc>
              <a:buFont typeface="Arial" panose="020B0604020202020204" pitchFamily="34" charset="0"/>
              <a:buChar char="•"/>
              <a:defRPr/>
            </a:pPr>
            <a:r>
              <a:rPr lang="en-GB" sz="1400" b="1" dirty="0">
                <a:solidFill>
                  <a:schemeClr val="bg1"/>
                </a:solidFill>
                <a:latin typeface="+mj-lt"/>
                <a:cs typeface="Poppins" panose="00000500000000000000" pitchFamily="2" charset="0"/>
              </a:rPr>
              <a:t>People are more likely to always, or often, use digital for education/learning, entertainment, communication, remote working and online shopping than they are to manage their health.</a:t>
            </a:r>
          </a:p>
          <a:p>
            <a:pPr marL="342900" indent="-342900">
              <a:lnSpc>
                <a:spcPct val="150000"/>
              </a:lnSpc>
              <a:buFont typeface="Arial" panose="020B0604020202020204" pitchFamily="34" charset="0"/>
              <a:buChar char="•"/>
              <a:defRPr/>
            </a:pPr>
            <a:r>
              <a:rPr lang="en-GB" sz="1400" b="1" dirty="0">
                <a:solidFill>
                  <a:schemeClr val="bg1"/>
                </a:solidFill>
                <a:latin typeface="+mj-lt"/>
                <a:cs typeface="Poppins" panose="00000500000000000000" pitchFamily="2" charset="0"/>
              </a:rPr>
              <a:t>People are less likely to </a:t>
            </a:r>
            <a:r>
              <a:rPr lang="en-GB" sz="1400" b="1" u="sng" dirty="0">
                <a:solidFill>
                  <a:schemeClr val="bg1"/>
                </a:solidFill>
                <a:latin typeface="+mj-lt"/>
                <a:cs typeface="Poppins" panose="00000500000000000000" pitchFamily="2" charset="0"/>
              </a:rPr>
              <a:t>always use digital </a:t>
            </a:r>
            <a:r>
              <a:rPr lang="en-GB" sz="1400" b="1" dirty="0">
                <a:solidFill>
                  <a:schemeClr val="bg1"/>
                </a:solidFill>
                <a:latin typeface="+mj-lt"/>
                <a:cs typeface="Poppins" panose="00000500000000000000" pitchFamily="2" charset="0"/>
              </a:rPr>
              <a:t>for their health management (including fitness) </a:t>
            </a:r>
            <a:r>
              <a:rPr lang="en-GB" sz="1400" b="1" u="sng" dirty="0">
                <a:solidFill>
                  <a:schemeClr val="bg1"/>
                </a:solidFill>
                <a:latin typeface="+mj-lt"/>
                <a:cs typeface="Poppins" panose="00000500000000000000" pitchFamily="2" charset="0"/>
              </a:rPr>
              <a:t>than all the other options</a:t>
            </a:r>
            <a:r>
              <a:rPr lang="en-GB" sz="1400" b="1" dirty="0">
                <a:solidFill>
                  <a:schemeClr val="bg1"/>
                </a:solidFill>
                <a:latin typeface="+mj-lt"/>
                <a:cs typeface="Poppins" panose="00000500000000000000" pitchFamily="2" charset="0"/>
              </a:rPr>
              <a:t> the survey provided – including education; entertainment; remote working and online shopping.</a:t>
            </a:r>
          </a:p>
        </p:txBody>
      </p:sp>
      <p:graphicFrame>
        <p:nvGraphicFramePr>
          <p:cNvPr id="3" name="Chart23459634">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4164733092"/>
              </p:ext>
            </p:extLst>
          </p:nvPr>
        </p:nvGraphicFramePr>
        <p:xfrm>
          <a:off x="477012" y="1663540"/>
          <a:ext cx="5715000" cy="427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735C-A664-6FC9-D333-A0360E8E2935}"/>
              </a:ext>
            </a:extLst>
          </p:cNvPr>
          <p:cNvSpPr>
            <a:spLocks noGrp="1"/>
          </p:cNvSpPr>
          <p:nvPr>
            <p:ph type="title"/>
          </p:nvPr>
        </p:nvSpPr>
        <p:spPr>
          <a:xfrm>
            <a:off x="1004455" y="917735"/>
            <a:ext cx="4851400" cy="1009651"/>
          </a:xfrm>
        </p:spPr>
        <p:txBody>
          <a:bodyPr>
            <a:normAutofit/>
          </a:bodyPr>
          <a:lstStyle/>
          <a:p>
            <a:pPr eaLnBrk="1" hangingPunct="1">
              <a:lnSpc>
                <a:spcPct val="100000"/>
              </a:lnSpc>
              <a:spcBef>
                <a:spcPct val="0"/>
              </a:spcBef>
              <a:buFontTx/>
              <a:buNone/>
            </a:pPr>
            <a:r>
              <a:rPr lang="en-GB" altLang="en-US" sz="4400" b="1" dirty="0">
                <a:solidFill>
                  <a:srgbClr val="002060"/>
                </a:solidFill>
                <a:latin typeface="+mj-lt"/>
                <a:ea typeface="Poppins" panose="00000500000000000000" pitchFamily="2" charset="0"/>
                <a:cs typeface="Poppins" panose="00000500000000000000" pitchFamily="2" charset="0"/>
              </a:rPr>
              <a:t>Digital</a:t>
            </a:r>
          </a:p>
        </p:txBody>
      </p:sp>
      <p:sp>
        <p:nvSpPr>
          <p:cNvPr id="5" name="Rectangle: Rounded Corners 4">
            <a:extLst>
              <a:ext uri="{FF2B5EF4-FFF2-40B4-BE49-F238E27FC236}">
                <a16:creationId xmlns:a16="http://schemas.microsoft.com/office/drawing/2014/main" id="{41E43606-76FA-8AA1-CDBB-AD7979857CED}"/>
              </a:ext>
            </a:extLst>
          </p:cNvPr>
          <p:cNvSpPr/>
          <p:nvPr/>
        </p:nvSpPr>
        <p:spPr>
          <a:xfrm>
            <a:off x="6188364" y="1199535"/>
            <a:ext cx="5748250" cy="4399987"/>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342900" indent="-342900">
              <a:lnSpc>
                <a:spcPct val="150000"/>
              </a:lnSpc>
              <a:buFont typeface="Arial" panose="020B0604020202020204" pitchFamily="34" charset="0"/>
              <a:buChar char="•"/>
              <a:defRPr/>
            </a:pPr>
            <a:r>
              <a:rPr lang="en-GB" sz="1400" b="1" u="sng" dirty="0">
                <a:solidFill>
                  <a:schemeClr val="bg1"/>
                </a:solidFill>
                <a:latin typeface="+mj-lt"/>
                <a:cs typeface="Poppins" panose="00000500000000000000" pitchFamily="2" charset="0"/>
              </a:rPr>
              <a:t>However</a:t>
            </a:r>
            <a:r>
              <a:rPr lang="en-GB" sz="1400" b="1" dirty="0">
                <a:solidFill>
                  <a:schemeClr val="bg1"/>
                </a:solidFill>
                <a:latin typeface="+mj-lt"/>
                <a:cs typeface="Poppins" panose="00000500000000000000" pitchFamily="2" charset="0"/>
              </a:rPr>
              <a:t>, the vast majority of respondents said they </a:t>
            </a:r>
            <a:r>
              <a:rPr lang="en-GB" sz="1400" b="1" u="sng" dirty="0">
                <a:solidFill>
                  <a:schemeClr val="bg1"/>
                </a:solidFill>
                <a:latin typeface="+mj-lt"/>
                <a:cs typeface="Poppins" panose="00000500000000000000" pitchFamily="2" charset="0"/>
              </a:rPr>
              <a:t>would </a:t>
            </a:r>
            <a:r>
              <a:rPr lang="en-GB" sz="1400" b="1" dirty="0">
                <a:solidFill>
                  <a:schemeClr val="bg1"/>
                </a:solidFill>
                <a:latin typeface="+mj-lt"/>
                <a:cs typeface="Poppins" panose="00000500000000000000" pitchFamily="2" charset="0"/>
              </a:rPr>
              <a:t>be willing to use technology to help with their care or to improve their overall health and wellbeing – but in some areas more than others: </a:t>
            </a:r>
          </a:p>
          <a:p>
            <a:pPr marL="800100" lvl="1" indent="-342900">
              <a:lnSpc>
                <a:spcPct val="150000"/>
              </a:lnSpc>
              <a:buFont typeface="Arial" panose="020B0604020202020204" pitchFamily="34" charset="0"/>
              <a:buChar char="•"/>
              <a:defRPr/>
            </a:pPr>
            <a:r>
              <a:rPr lang="en-GB" sz="1400" b="1" dirty="0">
                <a:solidFill>
                  <a:schemeClr val="bg1"/>
                </a:solidFill>
                <a:latin typeface="+mj-lt"/>
                <a:cs typeface="Poppins" panose="00000500000000000000" pitchFamily="2" charset="0"/>
              </a:rPr>
              <a:t>The most likely, are: </a:t>
            </a:r>
            <a:r>
              <a:rPr lang="en-GB" sz="1400" b="1" u="sng" dirty="0">
                <a:solidFill>
                  <a:schemeClr val="bg1"/>
                </a:solidFill>
                <a:latin typeface="+mj-lt"/>
                <a:cs typeface="Poppins" panose="00000500000000000000" pitchFamily="2" charset="0"/>
              </a:rPr>
              <a:t>Ordering medication online; telephone calls</a:t>
            </a:r>
            <a:r>
              <a:rPr lang="en-GB" sz="1400" b="1" dirty="0">
                <a:solidFill>
                  <a:schemeClr val="bg1"/>
                </a:solidFill>
                <a:latin typeface="+mj-lt"/>
                <a:cs typeface="Poppins" panose="00000500000000000000" pitchFamily="2" charset="0"/>
              </a:rPr>
              <a:t> and </a:t>
            </a:r>
            <a:r>
              <a:rPr lang="en-GB" sz="1400" b="1" u="sng" dirty="0">
                <a:solidFill>
                  <a:schemeClr val="bg1"/>
                </a:solidFill>
                <a:latin typeface="+mj-lt"/>
                <a:cs typeface="Poppins" panose="00000500000000000000" pitchFamily="2" charset="0"/>
              </a:rPr>
              <a:t>NHS App.</a:t>
            </a:r>
          </a:p>
          <a:p>
            <a:pPr marL="800100" lvl="1" indent="-342900">
              <a:lnSpc>
                <a:spcPct val="150000"/>
              </a:lnSpc>
              <a:buFont typeface="Arial" panose="020B0604020202020204" pitchFamily="34" charset="0"/>
              <a:buChar char="•"/>
              <a:defRPr/>
            </a:pPr>
            <a:r>
              <a:rPr lang="en-GB" sz="1400" b="1" dirty="0">
                <a:solidFill>
                  <a:schemeClr val="bg1"/>
                </a:solidFill>
                <a:latin typeface="+mj-lt"/>
                <a:cs typeface="Poppins" panose="00000500000000000000" pitchFamily="2" charset="0"/>
              </a:rPr>
              <a:t>People are currently receptive to, but less likely to use digital for video calls (e.g. from GP) and for other health and wellbeing Apps.</a:t>
            </a:r>
          </a:p>
          <a:p>
            <a:pPr>
              <a:lnSpc>
                <a:spcPct val="150000"/>
              </a:lnSpc>
              <a:defRPr/>
            </a:pPr>
            <a:endParaRPr lang="en-GB" sz="1600" i="1" dirty="0">
              <a:solidFill>
                <a:schemeClr val="bg1"/>
              </a:solidFill>
              <a:latin typeface="+mj-lt"/>
              <a:cs typeface="Poppins" panose="00000500000000000000" pitchFamily="2" charset="0"/>
            </a:endParaRPr>
          </a:p>
          <a:p>
            <a:pPr>
              <a:lnSpc>
                <a:spcPct val="150000"/>
              </a:lnSpc>
              <a:defRPr/>
            </a:pPr>
            <a:r>
              <a:rPr lang="en-GB" sz="1600" i="1" dirty="0">
                <a:solidFill>
                  <a:schemeClr val="bg1"/>
                </a:solidFill>
                <a:latin typeface="+mj-lt"/>
                <a:cs typeface="Poppins" panose="00000500000000000000" pitchFamily="2" charset="0"/>
              </a:rPr>
              <a:t>One  respondent told us: “The use of at-home monitoring must become more common.”</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GB" b="1" dirty="0">
              <a:solidFill>
                <a:schemeClr val="bg1"/>
              </a:solidFill>
              <a:latin typeface="+mj-lt"/>
              <a:cs typeface="Poppins" panose="00000500000000000000" pitchFamily="2" charset="0"/>
            </a:endParaRPr>
          </a:p>
        </p:txBody>
      </p:sp>
      <p:pic>
        <p:nvPicPr>
          <p:cNvPr id="1025" name="Picture 1">
            <a:extLst>
              <a:ext uri="{FF2B5EF4-FFF2-40B4-BE49-F238E27FC236}">
                <a16:creationId xmlns:a16="http://schemas.microsoft.com/office/drawing/2014/main" id="{3F3BA7CC-1342-AEFA-B04B-C371313F9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04" y="1766151"/>
            <a:ext cx="5748250" cy="38333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5765FD-93A4-C449-8BD4-1730A93389DF}"/>
              </a:ext>
            </a:extLst>
          </p:cNvPr>
          <p:cNvSpPr txBox="1"/>
          <p:nvPr/>
        </p:nvSpPr>
        <p:spPr>
          <a:xfrm>
            <a:off x="1847273" y="2632364"/>
            <a:ext cx="3112654" cy="45258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01811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C9A996-1E57-5A8D-8084-B74805C100C7}"/>
              </a:ext>
            </a:extLst>
          </p:cNvPr>
          <p:cNvSpPr txBox="1"/>
          <p:nvPr/>
        </p:nvSpPr>
        <p:spPr>
          <a:xfrm>
            <a:off x="205066" y="921657"/>
            <a:ext cx="10991350" cy="1508105"/>
          </a:xfrm>
          <a:prstGeom prst="rect">
            <a:avLst/>
          </a:prstGeom>
          <a:noFill/>
        </p:spPr>
        <p:txBody>
          <a:bodyPr wrap="square">
            <a:spAutoFit/>
          </a:bodyPr>
          <a:lstStyle/>
          <a:p>
            <a:pPr eaLnBrk="1" hangingPunct="1">
              <a:lnSpc>
                <a:spcPct val="100000"/>
              </a:lnSpc>
              <a:spcBef>
                <a:spcPct val="0"/>
              </a:spcBef>
              <a:buFontTx/>
              <a:buNone/>
            </a:pPr>
            <a:r>
              <a:rPr lang="en-GB" altLang="en-US" sz="3600" b="1" dirty="0">
                <a:solidFill>
                  <a:srgbClr val="002060"/>
                </a:solidFill>
                <a:latin typeface="+mj-lt"/>
                <a:ea typeface="Poppins" panose="00000500000000000000" pitchFamily="2" charset="0"/>
                <a:cs typeface="Poppins" panose="00000500000000000000" pitchFamily="2" charset="0"/>
              </a:rPr>
              <a:t>Prevention </a:t>
            </a:r>
          </a:p>
          <a:p>
            <a:pPr eaLnBrk="1" hangingPunct="1">
              <a:lnSpc>
                <a:spcPct val="100000"/>
              </a:lnSpc>
              <a:spcBef>
                <a:spcPct val="0"/>
              </a:spcBef>
              <a:buFontTx/>
              <a:buNone/>
            </a:pPr>
            <a:r>
              <a:rPr lang="en-GB" altLang="en-US" i="1" dirty="0">
                <a:solidFill>
                  <a:srgbClr val="002060"/>
                </a:solidFill>
                <a:latin typeface="+mj-lt"/>
                <a:cs typeface="Poppins" panose="00000500000000000000" pitchFamily="2" charset="0"/>
              </a:rPr>
              <a:t>(Data subject to change)</a:t>
            </a:r>
            <a:endParaRPr lang="en-GB" altLang="en-US" b="1" i="1" dirty="0">
              <a:solidFill>
                <a:srgbClr val="002060"/>
              </a:solidFill>
              <a:latin typeface="+mj-lt"/>
              <a:ea typeface="Poppins" panose="00000500000000000000" pitchFamily="2" charset="0"/>
              <a:cs typeface="Poppins" panose="00000500000000000000" pitchFamily="2" charset="0"/>
            </a:endParaRPr>
          </a:p>
          <a:p>
            <a:pPr eaLnBrk="1" hangingPunct="1">
              <a:lnSpc>
                <a:spcPct val="100000"/>
              </a:lnSpc>
              <a:spcBef>
                <a:spcPct val="0"/>
              </a:spcBef>
              <a:buFontTx/>
              <a:buNone/>
            </a:pPr>
            <a:endParaRPr lang="en-GB" altLang="en-US" sz="3600" b="1" dirty="0">
              <a:solidFill>
                <a:srgbClr val="002060"/>
              </a:solidFill>
              <a:latin typeface="+mj-lt"/>
              <a:ea typeface="Poppins" panose="00000500000000000000" pitchFamily="2" charset="0"/>
              <a:cs typeface="Poppins" panose="00000500000000000000" pitchFamily="2" charset="0"/>
            </a:endParaRPr>
          </a:p>
        </p:txBody>
      </p:sp>
      <p:sp>
        <p:nvSpPr>
          <p:cNvPr id="2" name="Rectangle: Rounded Corners 1">
            <a:extLst>
              <a:ext uri="{FF2B5EF4-FFF2-40B4-BE49-F238E27FC236}">
                <a16:creationId xmlns:a16="http://schemas.microsoft.com/office/drawing/2014/main" id="{E4CE6F27-733B-F032-42AB-80ADE6844326}"/>
              </a:ext>
            </a:extLst>
          </p:cNvPr>
          <p:cNvSpPr/>
          <p:nvPr/>
        </p:nvSpPr>
        <p:spPr>
          <a:xfrm>
            <a:off x="117987" y="1856522"/>
            <a:ext cx="3873911" cy="4178235"/>
          </a:xfrm>
          <a:prstGeom prst="roundRect">
            <a:avLst>
              <a:gd name="adj" fmla="val 10000"/>
            </a:avLst>
          </a:prstGeom>
          <a:solidFill>
            <a:srgbClr val="F0409D"/>
          </a:solidFill>
          <a:ln w="57150">
            <a:solidFill>
              <a:srgbClr val="F0409D"/>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lnSpc>
                <a:spcPct val="150000"/>
              </a:lnSpc>
              <a:spcBef>
                <a:spcPts val="0"/>
              </a:spcBef>
              <a:spcAft>
                <a:spcPts val="0"/>
              </a:spcAft>
              <a:defRPr/>
            </a:pPr>
            <a:r>
              <a:rPr lang="en-GB" b="1" dirty="0">
                <a:solidFill>
                  <a:schemeClr val="bg1"/>
                </a:solidFill>
                <a:latin typeface="+mj-lt"/>
                <a:cs typeface="Poppins" panose="00000500000000000000" pitchFamily="2" charset="0"/>
              </a:rPr>
              <a:t>T</a:t>
            </a:r>
            <a:r>
              <a:rPr lang="en-GB" sz="1800" b="1" dirty="0">
                <a:solidFill>
                  <a:schemeClr val="bg1"/>
                </a:solidFill>
                <a:latin typeface="+mj-lt"/>
                <a:cs typeface="Poppins" panose="00000500000000000000" pitchFamily="2" charset="0"/>
              </a:rPr>
              <a:t>he top 5 answers given to what people think they </a:t>
            </a:r>
            <a:r>
              <a:rPr lang="en-GB" sz="1800" b="1" u="sng" dirty="0">
                <a:solidFill>
                  <a:schemeClr val="bg1"/>
                </a:solidFill>
                <a:latin typeface="+mj-lt"/>
                <a:cs typeface="Poppins" panose="00000500000000000000" pitchFamily="2" charset="0"/>
              </a:rPr>
              <a:t>could </a:t>
            </a:r>
            <a:r>
              <a:rPr lang="en-GB" sz="1800" b="1" dirty="0">
                <a:solidFill>
                  <a:schemeClr val="bg1"/>
                </a:solidFill>
                <a:latin typeface="+mj-lt"/>
                <a:cs typeface="Poppins" panose="00000500000000000000" pitchFamily="2" charset="0"/>
              </a:rPr>
              <a:t>do to improve their health and wellbeing are:</a:t>
            </a:r>
            <a:endParaRPr lang="en-GB" sz="1700" dirty="0">
              <a:solidFill>
                <a:schemeClr val="bg1"/>
              </a:solidFill>
              <a:latin typeface="+mj-lt"/>
              <a:cs typeface="Poppins" panose="00000500000000000000" pitchFamily="2" charset="0"/>
            </a:endParaRP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Increasing exercise </a:t>
            </a:r>
            <a:r>
              <a:rPr lang="en-GB" sz="1650" dirty="0">
                <a:solidFill>
                  <a:schemeClr val="bg1"/>
                </a:solidFill>
                <a:latin typeface="+mj-lt"/>
                <a:cs typeface="Poppins" panose="00000500000000000000" pitchFamily="2" charset="0"/>
              </a:rPr>
              <a:t>(1,354)</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Reducing anxiety/stress </a:t>
            </a:r>
            <a:r>
              <a:rPr lang="en-GB" sz="1650" dirty="0">
                <a:solidFill>
                  <a:schemeClr val="bg1"/>
                </a:solidFill>
                <a:latin typeface="+mj-lt"/>
                <a:cs typeface="Poppins" panose="00000500000000000000" pitchFamily="2" charset="0"/>
              </a:rPr>
              <a:t>(1,248)</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Improving diet </a:t>
            </a:r>
            <a:r>
              <a:rPr lang="en-GB" sz="1650" dirty="0">
                <a:solidFill>
                  <a:schemeClr val="bg1"/>
                </a:solidFill>
                <a:latin typeface="+mj-lt"/>
                <a:cs typeface="Poppins" panose="00000500000000000000" pitchFamily="2" charset="0"/>
              </a:rPr>
              <a:t>(1,075)</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Improving mental health </a:t>
            </a:r>
            <a:r>
              <a:rPr lang="en-GB" sz="1650" dirty="0">
                <a:solidFill>
                  <a:schemeClr val="bg1"/>
                </a:solidFill>
                <a:latin typeface="+mj-lt"/>
                <a:cs typeface="Poppins" panose="00000500000000000000" pitchFamily="2" charset="0"/>
              </a:rPr>
              <a:t>(991)</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Living in a supportive community </a:t>
            </a:r>
            <a:r>
              <a:rPr lang="en-GB" sz="1650" dirty="0">
                <a:solidFill>
                  <a:schemeClr val="bg1"/>
                </a:solidFill>
                <a:latin typeface="+mj-lt"/>
                <a:cs typeface="Poppins" panose="00000500000000000000" pitchFamily="2" charset="0"/>
              </a:rPr>
              <a:t>(662)</a:t>
            </a:r>
          </a:p>
          <a:p>
            <a:pPr eaLnBrk="1" fontAlgn="auto" hangingPunct="1">
              <a:lnSpc>
                <a:spcPct val="150000"/>
              </a:lnSpc>
              <a:spcBef>
                <a:spcPts val="0"/>
              </a:spcBef>
              <a:spcAft>
                <a:spcPts val="0"/>
              </a:spcAft>
              <a:defRPr/>
            </a:pPr>
            <a:endParaRPr lang="en-GB" sz="1800" dirty="0">
              <a:solidFill>
                <a:schemeClr val="bg1"/>
              </a:solidFill>
              <a:latin typeface="+mj-lt"/>
              <a:cs typeface="Poppins" panose="00000500000000000000" pitchFamily="2" charset="0"/>
            </a:endParaRPr>
          </a:p>
          <a:p>
            <a:pPr eaLnBrk="1" fontAlgn="auto" hangingPunct="1">
              <a:lnSpc>
                <a:spcPct val="150000"/>
              </a:lnSpc>
              <a:spcBef>
                <a:spcPts val="0"/>
              </a:spcBef>
              <a:spcAft>
                <a:spcPts val="0"/>
              </a:spcAft>
              <a:defRPr/>
            </a:pPr>
            <a:endParaRPr lang="en-GB" b="1" dirty="0">
              <a:solidFill>
                <a:schemeClr val="bg1"/>
              </a:solidFill>
              <a:latin typeface="+mj-lt"/>
              <a:cs typeface="Poppins" panose="00000500000000000000" pitchFamily="2" charset="0"/>
            </a:endParaRPr>
          </a:p>
        </p:txBody>
      </p:sp>
      <p:sp>
        <p:nvSpPr>
          <p:cNvPr id="4" name="Rectangle: Rounded Corners 3">
            <a:extLst>
              <a:ext uri="{FF2B5EF4-FFF2-40B4-BE49-F238E27FC236}">
                <a16:creationId xmlns:a16="http://schemas.microsoft.com/office/drawing/2014/main" id="{FEFCC3C2-D9FB-C713-6958-9EF419BE940F}"/>
              </a:ext>
            </a:extLst>
          </p:cNvPr>
          <p:cNvSpPr/>
          <p:nvPr/>
        </p:nvSpPr>
        <p:spPr>
          <a:xfrm>
            <a:off x="8200103" y="1856522"/>
            <a:ext cx="3786832" cy="4205772"/>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lnSpc>
                <a:spcPct val="150000"/>
              </a:lnSpc>
              <a:spcBef>
                <a:spcPts val="0"/>
              </a:spcBef>
              <a:spcAft>
                <a:spcPts val="0"/>
              </a:spcAft>
              <a:defRPr/>
            </a:pPr>
            <a:r>
              <a:rPr lang="en-GB" b="1" dirty="0">
                <a:solidFill>
                  <a:schemeClr val="bg1"/>
                </a:solidFill>
                <a:latin typeface="+mj-lt"/>
                <a:cs typeface="Poppins" panose="00000500000000000000" pitchFamily="2" charset="0"/>
              </a:rPr>
              <a:t>The top 5 things </a:t>
            </a:r>
            <a:r>
              <a:rPr lang="en-GB" b="1" u="sng" dirty="0">
                <a:solidFill>
                  <a:schemeClr val="bg1"/>
                </a:solidFill>
                <a:latin typeface="+mj-lt"/>
                <a:cs typeface="Poppins" panose="00000500000000000000" pitchFamily="2" charset="0"/>
              </a:rPr>
              <a:t>stopping </a:t>
            </a:r>
            <a:r>
              <a:rPr lang="en-GB" b="1" dirty="0">
                <a:solidFill>
                  <a:schemeClr val="bg1"/>
                </a:solidFill>
                <a:latin typeface="+mj-lt"/>
                <a:cs typeface="Poppins" panose="00000500000000000000" pitchFamily="2" charset="0"/>
              </a:rPr>
              <a:t>people from making positive changes to their health and wellbeing are: </a:t>
            </a:r>
          </a:p>
          <a:p>
            <a:pPr marL="342900" indent="-342900" eaLnBrk="1" fontAlgn="auto" hangingPunct="1">
              <a:lnSpc>
                <a:spcPct val="150000"/>
              </a:lnSpc>
              <a:spcBef>
                <a:spcPts val="0"/>
              </a:spcBef>
              <a:spcAft>
                <a:spcPts val="0"/>
              </a:spcAft>
              <a:buFont typeface="+mj-lt"/>
              <a:buAutoNum type="arabicPeriod"/>
              <a:defRPr/>
            </a:pPr>
            <a:r>
              <a:rPr lang="en-GB" sz="1650" dirty="0">
                <a:solidFill>
                  <a:schemeClr val="bg1"/>
                </a:solidFill>
                <a:latin typeface="+mj-lt"/>
                <a:cs typeface="Poppins" panose="00000500000000000000" pitchFamily="2" charset="0"/>
              </a:rPr>
              <a:t>Motivation &amp; willpower (1,132)</a:t>
            </a:r>
          </a:p>
          <a:p>
            <a:pPr marL="342900" indent="-342900" eaLnBrk="1" fontAlgn="auto" hangingPunct="1">
              <a:lnSpc>
                <a:spcPct val="150000"/>
              </a:lnSpc>
              <a:spcBef>
                <a:spcPts val="0"/>
              </a:spcBef>
              <a:spcAft>
                <a:spcPts val="0"/>
              </a:spcAft>
              <a:buFont typeface="+mj-lt"/>
              <a:buAutoNum type="arabicPeriod"/>
              <a:defRPr/>
            </a:pPr>
            <a:r>
              <a:rPr lang="en-GB" sz="1650" dirty="0">
                <a:solidFill>
                  <a:schemeClr val="bg1"/>
                </a:solidFill>
                <a:latin typeface="+mj-lt"/>
                <a:cs typeface="Poppins" panose="00000500000000000000" pitchFamily="2" charset="0"/>
              </a:rPr>
              <a:t>Time constraints (1,010)</a:t>
            </a:r>
          </a:p>
          <a:p>
            <a:pPr marL="342900" indent="-342900" eaLnBrk="1" fontAlgn="auto" hangingPunct="1">
              <a:lnSpc>
                <a:spcPct val="150000"/>
              </a:lnSpc>
              <a:spcBef>
                <a:spcPts val="0"/>
              </a:spcBef>
              <a:spcAft>
                <a:spcPts val="0"/>
              </a:spcAft>
              <a:buFont typeface="+mj-lt"/>
              <a:buAutoNum type="arabicPeriod"/>
              <a:defRPr/>
            </a:pPr>
            <a:r>
              <a:rPr lang="en-GB" sz="1650" dirty="0">
                <a:solidFill>
                  <a:schemeClr val="bg1"/>
                </a:solidFill>
                <a:latin typeface="+mj-lt"/>
                <a:cs typeface="Poppins" panose="00000500000000000000" pitchFamily="2" charset="0"/>
              </a:rPr>
              <a:t>Habitual behaviours (760)</a:t>
            </a:r>
          </a:p>
          <a:p>
            <a:pPr marL="342900" indent="-342900" eaLnBrk="1" fontAlgn="auto" hangingPunct="1">
              <a:lnSpc>
                <a:spcPct val="150000"/>
              </a:lnSpc>
              <a:spcBef>
                <a:spcPts val="0"/>
              </a:spcBef>
              <a:spcAft>
                <a:spcPts val="0"/>
              </a:spcAft>
              <a:buFont typeface="+mj-lt"/>
              <a:buAutoNum type="arabicPeriod"/>
              <a:defRPr/>
            </a:pPr>
            <a:r>
              <a:rPr lang="en-GB" sz="1650" dirty="0">
                <a:solidFill>
                  <a:schemeClr val="bg1"/>
                </a:solidFill>
                <a:latin typeface="+mj-lt"/>
                <a:cs typeface="Poppins" panose="00000500000000000000" pitchFamily="2" charset="0"/>
              </a:rPr>
              <a:t>Financial barriers (615)</a:t>
            </a:r>
          </a:p>
          <a:p>
            <a:pPr marL="342900" indent="-342900" eaLnBrk="1" fontAlgn="auto" hangingPunct="1">
              <a:lnSpc>
                <a:spcPct val="150000"/>
              </a:lnSpc>
              <a:spcBef>
                <a:spcPts val="0"/>
              </a:spcBef>
              <a:spcAft>
                <a:spcPts val="0"/>
              </a:spcAft>
              <a:buFont typeface="+mj-lt"/>
              <a:buAutoNum type="arabicPeriod"/>
              <a:defRPr/>
            </a:pPr>
            <a:r>
              <a:rPr lang="en-GB" sz="1650" dirty="0">
                <a:solidFill>
                  <a:schemeClr val="bg1"/>
                </a:solidFill>
                <a:latin typeface="+mj-lt"/>
                <a:cs typeface="Poppins" panose="00000500000000000000" pitchFamily="2" charset="0"/>
              </a:rPr>
              <a:t>Mental health issues (553)</a:t>
            </a:r>
          </a:p>
          <a:p>
            <a:pPr marL="342900" indent="-342900" eaLnBrk="1" fontAlgn="auto" hangingPunct="1">
              <a:lnSpc>
                <a:spcPct val="150000"/>
              </a:lnSpc>
              <a:spcBef>
                <a:spcPts val="0"/>
              </a:spcBef>
              <a:spcAft>
                <a:spcPts val="0"/>
              </a:spcAft>
              <a:buFont typeface="+mj-lt"/>
              <a:buAutoNum type="arabicPeriod"/>
              <a:defRPr/>
            </a:pPr>
            <a:endParaRPr lang="en-GB" b="1" dirty="0">
              <a:solidFill>
                <a:schemeClr val="bg1"/>
              </a:solidFill>
              <a:latin typeface="+mj-lt"/>
              <a:cs typeface="Poppins" panose="00000500000000000000" pitchFamily="2" charset="0"/>
            </a:endParaRPr>
          </a:p>
        </p:txBody>
      </p:sp>
      <p:sp>
        <p:nvSpPr>
          <p:cNvPr id="3" name="Rectangle: Rounded Corners 2">
            <a:extLst>
              <a:ext uri="{FF2B5EF4-FFF2-40B4-BE49-F238E27FC236}">
                <a16:creationId xmlns:a16="http://schemas.microsoft.com/office/drawing/2014/main" id="{9D9E1AAE-6232-7589-B318-227D5DCE0D36}"/>
              </a:ext>
            </a:extLst>
          </p:cNvPr>
          <p:cNvSpPr/>
          <p:nvPr/>
        </p:nvSpPr>
        <p:spPr>
          <a:xfrm>
            <a:off x="4129549" y="1856523"/>
            <a:ext cx="3786832" cy="4205772"/>
          </a:xfrm>
          <a:prstGeom prst="roundRect">
            <a:avLst>
              <a:gd name="adj" fmla="val 10000"/>
            </a:avLst>
          </a:prstGeom>
          <a:solidFill>
            <a:srgbClr val="F0409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eaLnBrk="1" fontAlgn="auto" hangingPunct="1">
              <a:lnSpc>
                <a:spcPct val="150000"/>
              </a:lnSpc>
              <a:spcBef>
                <a:spcPts val="0"/>
              </a:spcBef>
              <a:spcAft>
                <a:spcPts val="0"/>
              </a:spcAft>
              <a:defRPr/>
            </a:pPr>
            <a:r>
              <a:rPr lang="en-GB" b="1" dirty="0">
                <a:solidFill>
                  <a:schemeClr val="bg1"/>
                </a:solidFill>
                <a:latin typeface="+mj-lt"/>
                <a:cs typeface="Poppins" panose="00000500000000000000" pitchFamily="2" charset="0"/>
              </a:rPr>
              <a:t>The top 5 things people </a:t>
            </a:r>
            <a:r>
              <a:rPr lang="en-GB" b="1" u="sng" dirty="0">
                <a:solidFill>
                  <a:schemeClr val="bg1"/>
                </a:solidFill>
                <a:latin typeface="+mj-lt"/>
                <a:cs typeface="Poppins" panose="00000500000000000000" pitchFamily="2" charset="0"/>
              </a:rPr>
              <a:t>are</a:t>
            </a:r>
            <a:r>
              <a:rPr lang="en-GB" b="1" dirty="0">
                <a:solidFill>
                  <a:schemeClr val="bg1"/>
                </a:solidFill>
                <a:latin typeface="+mj-lt"/>
                <a:cs typeface="Poppins" panose="00000500000000000000" pitchFamily="2" charset="0"/>
              </a:rPr>
              <a:t> doing to make positive changes to their health and wellbeing are: </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Increasing exercise </a:t>
            </a:r>
            <a:r>
              <a:rPr lang="en-GB" sz="1650" dirty="0">
                <a:solidFill>
                  <a:schemeClr val="bg1"/>
                </a:solidFill>
                <a:latin typeface="+mj-lt"/>
                <a:cs typeface="Poppins" panose="00000500000000000000" pitchFamily="2" charset="0"/>
              </a:rPr>
              <a:t>(1,527)</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Improving diet </a:t>
            </a:r>
            <a:r>
              <a:rPr lang="en-GB" sz="1650" dirty="0">
                <a:solidFill>
                  <a:schemeClr val="bg1"/>
                </a:solidFill>
                <a:latin typeface="+mj-lt"/>
                <a:cs typeface="Poppins" panose="00000500000000000000" pitchFamily="2" charset="0"/>
              </a:rPr>
              <a:t>(1,481)</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Improving mental health </a:t>
            </a:r>
            <a:r>
              <a:rPr lang="en-GB" sz="1650" dirty="0">
                <a:solidFill>
                  <a:schemeClr val="bg1"/>
                </a:solidFill>
                <a:latin typeface="+mj-lt"/>
                <a:cs typeface="Poppins" panose="00000500000000000000" pitchFamily="2" charset="0"/>
              </a:rPr>
              <a:t>(761)</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Reducing stress/anxiety </a:t>
            </a:r>
            <a:r>
              <a:rPr lang="en-GB" sz="1650" dirty="0">
                <a:solidFill>
                  <a:schemeClr val="bg1"/>
                </a:solidFill>
                <a:latin typeface="+mj-lt"/>
                <a:cs typeface="Poppins" panose="00000500000000000000" pitchFamily="2" charset="0"/>
              </a:rPr>
              <a:t>(756)</a:t>
            </a:r>
          </a:p>
          <a:p>
            <a:pPr marL="342900" indent="-342900" eaLnBrk="1" fontAlgn="auto" hangingPunct="1">
              <a:lnSpc>
                <a:spcPct val="150000"/>
              </a:lnSpc>
              <a:spcBef>
                <a:spcPts val="0"/>
              </a:spcBef>
              <a:spcAft>
                <a:spcPts val="0"/>
              </a:spcAft>
              <a:buFont typeface="+mj-lt"/>
              <a:buAutoNum type="arabicPeriod"/>
              <a:defRPr/>
            </a:pPr>
            <a:r>
              <a:rPr lang="en-GB" sz="1650" u="sng" dirty="0">
                <a:solidFill>
                  <a:schemeClr val="bg1"/>
                </a:solidFill>
                <a:latin typeface="+mj-lt"/>
                <a:cs typeface="Poppins" panose="00000500000000000000" pitchFamily="2" charset="0"/>
              </a:rPr>
              <a:t>Finding friends and support to not be lonely </a:t>
            </a:r>
            <a:r>
              <a:rPr lang="en-GB" sz="1650" dirty="0">
                <a:solidFill>
                  <a:schemeClr val="bg1"/>
                </a:solidFill>
                <a:latin typeface="+mj-lt"/>
                <a:cs typeface="Poppins" panose="00000500000000000000" pitchFamily="2" charset="0"/>
              </a:rPr>
              <a:t>(452)</a:t>
            </a:r>
          </a:p>
          <a:p>
            <a:pPr marL="342900" indent="-342900" eaLnBrk="1" fontAlgn="auto" hangingPunct="1">
              <a:lnSpc>
                <a:spcPct val="150000"/>
              </a:lnSpc>
              <a:spcBef>
                <a:spcPts val="0"/>
              </a:spcBef>
              <a:spcAft>
                <a:spcPts val="0"/>
              </a:spcAft>
              <a:buFont typeface="+mj-lt"/>
              <a:buAutoNum type="arabicPeriod"/>
              <a:defRPr/>
            </a:pPr>
            <a:endParaRPr lang="en-GB" b="1" dirty="0">
              <a:solidFill>
                <a:schemeClr val="bg1"/>
              </a:solidFill>
              <a:latin typeface="+mj-lt"/>
              <a:cs typeface="Poppins" panose="00000500000000000000" pitchFamily="2" charset="0"/>
            </a:endParaRPr>
          </a:p>
        </p:txBody>
      </p:sp>
    </p:spTree>
    <p:extLst>
      <p:ext uri="{BB962C8B-B14F-4D97-AF65-F5344CB8AC3E}">
        <p14:creationId xmlns:p14="http://schemas.microsoft.com/office/powerpoint/2010/main" val="3386575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2A0BDE-A175-4A11-8E91-F9A722563A32}" vid="{8AC18460-2919-4BDB-B83B-F77B745491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E7180B59FCBE449E03EB1FD08F5A6A" ma:contentTypeVersion="22" ma:contentTypeDescription="Create a new document." ma:contentTypeScope="" ma:versionID="70712f13c7df341028878dfb4d9bd8e6">
  <xsd:schema xmlns:xsd="http://www.w3.org/2001/XMLSchema" xmlns:xs="http://www.w3.org/2001/XMLSchema" xmlns:p="http://schemas.microsoft.com/office/2006/metadata/properties" xmlns:ns1="http://schemas.microsoft.com/sharepoint/v3" xmlns:ns2="1365388d-8e0b-4df5-a0a3-cd102b49988e" xmlns:ns3="f6a82410-35a1-48d9-a432-e298e5b95e46" targetNamespace="http://schemas.microsoft.com/office/2006/metadata/properties" ma:root="true" ma:fieldsID="be5115ab6adfd8dda99937500ac66176" ns1:_="" ns2:_="" ns3:_="">
    <xsd:import namespace="http://schemas.microsoft.com/sharepoint/v3"/>
    <xsd:import namespace="1365388d-8e0b-4df5-a0a3-cd102b49988e"/>
    <xsd:import namespace="f6a82410-35a1-48d9-a432-e298e5b95e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LengthInSeconds" minOccurs="0"/>
                <xsd:element ref="ns3:Comments" minOccurs="0"/>
                <xsd:element ref="ns3:lcf76f155ced4ddcb4097134ff3c332f" minOccurs="0"/>
                <xsd:element ref="ns2:TaxCatchAll" minOccurs="0"/>
                <xsd:element ref="ns3:InformationAssetOwne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5388d-8e0b-4df5-a0a3-cd102b4998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5315965-592d-4197-93ef-99919b253d80}" ma:internalName="TaxCatchAll" ma:showField="CatchAllData" ma:web="1365388d-8e0b-4df5-a0a3-cd102b4998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a82410-35a1-48d9-a432-e298e5b95e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Comments" ma:index="22" nillable="true" ma:displayName="Comments" ma:format="Dropdown" ma:internalName="Commen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InformationAssetOwner" ma:index="26" nillable="true" ma:displayName="Information Asset Owner" ma:format="Dropdown" ma:list="UserInfo" ma:SharePointGroup="0" ma:internalName="InformationAsse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f6a82410-35a1-48d9-a432-e298e5b95e46">
      <Terms xmlns="http://schemas.microsoft.com/office/infopath/2007/PartnerControls"/>
    </lcf76f155ced4ddcb4097134ff3c332f>
    <InformationAssetOwner xmlns="f6a82410-35a1-48d9-a432-e298e5b95e46">
      <UserInfo>
        <DisplayName/>
        <AccountId xsi:nil="true"/>
        <AccountType/>
      </UserInfo>
    </InformationAssetOwner>
    <_ip_UnifiedCompliancePolicyProperties xmlns="http://schemas.microsoft.com/sharepoint/v3" xsi:nil="true"/>
    <TaxCatchAll xmlns="1365388d-8e0b-4df5-a0a3-cd102b49988e" xsi:nil="true"/>
    <Comments xmlns="f6a82410-35a1-48d9-a432-e298e5b95e46" xsi:nil="true"/>
  </documentManagement>
</p:properties>
</file>

<file path=customXml/itemProps1.xml><?xml version="1.0" encoding="utf-8"?>
<ds:datastoreItem xmlns:ds="http://schemas.openxmlformats.org/officeDocument/2006/customXml" ds:itemID="{4D95AE96-955C-4593-AE32-052C9BD80ABE}">
  <ds:schemaRefs>
    <ds:schemaRef ds:uri="http://schemas.microsoft.com/sharepoint/v3/contenttype/forms"/>
  </ds:schemaRefs>
</ds:datastoreItem>
</file>

<file path=customXml/itemProps2.xml><?xml version="1.0" encoding="utf-8"?>
<ds:datastoreItem xmlns:ds="http://schemas.openxmlformats.org/officeDocument/2006/customXml" ds:itemID="{77756043-FC3B-4758-B995-5371E12EB57F}">
  <ds:schemaRefs>
    <ds:schemaRef ds:uri="1365388d-8e0b-4df5-a0a3-cd102b49988e"/>
    <ds:schemaRef ds:uri="f6a82410-35a1-48d9-a432-e298e5b95e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16E704-0D72-4559-959A-D2CC7EB0C1CB}">
  <ds:schemaRefs>
    <ds:schemaRef ds:uri="http://purl.org/dc/elements/1.1/"/>
    <ds:schemaRef ds:uri="http://purl.org/dc/dcmitype/"/>
    <ds:schemaRef ds:uri="http://purl.org/dc/terms/"/>
    <ds:schemaRef ds:uri="http://schemas.microsoft.com/office/2006/documentManagement/types"/>
    <ds:schemaRef ds:uri="http://schemas.microsoft.com/sharepoint/v3"/>
    <ds:schemaRef ds:uri="http://www.w3.org/XML/1998/namespace"/>
    <ds:schemaRef ds:uri="1365388d-8e0b-4df5-a0a3-cd102b49988e"/>
    <ds:schemaRef ds:uri="f6a82410-35a1-48d9-a432-e298e5b95e46"/>
    <ds:schemaRef ds:uri="http://schemas.openxmlformats.org/package/2006/metadata/core-propertie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Presentation1</Template>
  <TotalTime>393</TotalTime>
  <Words>1653</Words>
  <Application>Microsoft Office PowerPoint</Application>
  <PresentationFormat>Widescreen</PresentationFormat>
  <Paragraphs>134</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Poppins</vt:lpstr>
      <vt:lpstr>Wingdings</vt:lpstr>
      <vt:lpstr>Office Theme</vt:lpstr>
      <vt:lpstr>PowerPoint Presentation</vt:lpstr>
      <vt:lpstr>Some headline stats...</vt:lpstr>
      <vt:lpstr>Our NHS – the next chapter. We need to talk Who did we hear from? </vt:lpstr>
      <vt:lpstr>PowerPoint Presentation</vt:lpstr>
      <vt:lpstr>PowerPoint Presentation</vt:lpstr>
      <vt:lpstr>Propensity to Travel </vt:lpstr>
      <vt:lpstr>Move to Digital</vt:lpstr>
      <vt:lpstr>Digital</vt:lpstr>
      <vt:lpstr>PowerPoint Presentation</vt:lpstr>
      <vt:lpstr>PowerPoint Presentation</vt:lpstr>
      <vt:lpstr>PowerPoint Presentation</vt:lpstr>
      <vt:lpstr>What is most important to different communities?  (Data subject to change) </vt:lpstr>
      <vt:lpstr>What is most important to different groups of people?  (Data subject to change) </vt:lpstr>
      <vt:lpstr>What is most important to different groups of people? (continued)  (Data subject to change)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SYKES, Richard (NHS EAST RIDING OF YORKSHIRE CCG)</dc:creator>
  <cp:lastModifiedBy>HAZEBROEK, Anja (NHS HUMBER AND NORTH YORKSHIRE ICB - 02Y)</cp:lastModifiedBy>
  <cp:revision>37</cp:revision>
  <dcterms:created xsi:type="dcterms:W3CDTF">2022-03-28T10:14:50Z</dcterms:created>
  <dcterms:modified xsi:type="dcterms:W3CDTF">2024-12-03T16:19:09Z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0x010100F3E7180B59FCBE449E03EB1FD08F5A6A</vt:lpwstr>
  </property>
</Properties>
</file>