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sldIdLst>
    <p:sldId id="376" r:id="rId5"/>
    <p:sldId id="377" r:id="rId6"/>
    <p:sldId id="2147476158" r:id="rId7"/>
    <p:sldId id="2147476159" r:id="rId8"/>
    <p:sldId id="2147476382" r:id="rId9"/>
    <p:sldId id="2147476383" r:id="rId10"/>
    <p:sldId id="2147476356" r:id="rId11"/>
    <p:sldId id="2147476338" r:id="rId12"/>
    <p:sldId id="2147476340" r:id="rId13"/>
    <p:sldId id="2147476342" r:id="rId14"/>
    <p:sldId id="2147476354" r:id="rId15"/>
    <p:sldId id="2147476344" r:id="rId16"/>
    <p:sldId id="2147476381" r:id="rId17"/>
    <p:sldId id="2147476367" r:id="rId18"/>
    <p:sldId id="2147476369" r:id="rId19"/>
    <p:sldId id="2147476371" r:id="rId20"/>
    <p:sldId id="2147476124" r:id="rId21"/>
    <p:sldId id="2147476376" r:id="rId22"/>
    <p:sldId id="2147476377" r:id="rId23"/>
    <p:sldId id="2147476378" r:id="rId24"/>
    <p:sldId id="2147476379" r:id="rId25"/>
    <p:sldId id="2147476380" r:id="rId26"/>
    <p:sldId id="2147476334" r:id="rId27"/>
    <p:sldId id="2147476335" r:id="rId28"/>
    <p:sldId id="2147476323" r:id="rId29"/>
    <p:sldId id="27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A86B28F-3B94-3DCA-781F-47CA45E9FFC6}" name="O'BRIEN, James (NHS HUMBER AND NORTH YORKSHIRE ICB - 42D)" initials="OJ(HANYI4" userId="S::james.obrien10@nhs.net::e0160518-f70c-4b6e-a029-57972f4fdb44"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EF3F2"/>
    <a:srgbClr val="EBBCA7"/>
    <a:srgbClr val="EBECE7"/>
    <a:srgbClr val="F1D7E8"/>
    <a:srgbClr val="D5EB74"/>
    <a:srgbClr val="E2D286"/>
    <a:srgbClr val="D5ECD5"/>
    <a:srgbClr val="FAEFE0"/>
    <a:srgbClr val="EDECED"/>
    <a:srgbClr val="E8F4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4E4383-9ECC-4FC8-978B-9BF23EB1BA65}" v="2" dt="2025-03-04T15:43:29.5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7" d="100"/>
          <a:sy n="57" d="100"/>
        </p:scale>
        <p:origin x="92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FFEY, Shaun (NHS HUMBER AND NORTH YORKSHIRE ICB - 03Q)" userId="75d37470-d346-411a-b141-4ffbc892846b" providerId="ADAL" clId="{294E4383-9ECC-4FC8-978B-9BF23EB1BA65}"/>
    <pc:docChg chg="custSel addSld delSld modSld">
      <pc:chgData name="BOFFEY, Shaun (NHS HUMBER AND NORTH YORKSHIRE ICB - 03Q)" userId="75d37470-d346-411a-b141-4ffbc892846b" providerId="ADAL" clId="{294E4383-9ECC-4FC8-978B-9BF23EB1BA65}" dt="2025-03-05T10:05:35.905" v="77" actId="14100"/>
      <pc:docMkLst>
        <pc:docMk/>
      </pc:docMkLst>
      <pc:sldChg chg="modSp mod">
        <pc:chgData name="BOFFEY, Shaun (NHS HUMBER AND NORTH YORKSHIRE ICB - 03Q)" userId="75d37470-d346-411a-b141-4ffbc892846b" providerId="ADAL" clId="{294E4383-9ECC-4FC8-978B-9BF23EB1BA65}" dt="2025-03-04T08:24:36.307" v="23" actId="20577"/>
        <pc:sldMkLst>
          <pc:docMk/>
          <pc:sldMk cId="0" sldId="376"/>
        </pc:sldMkLst>
        <pc:spChg chg="mod">
          <ac:chgData name="BOFFEY, Shaun (NHS HUMBER AND NORTH YORKSHIRE ICB - 03Q)" userId="75d37470-d346-411a-b141-4ffbc892846b" providerId="ADAL" clId="{294E4383-9ECC-4FC8-978B-9BF23EB1BA65}" dt="2025-03-04T08:24:20.618" v="6" actId="20577"/>
          <ac:spMkLst>
            <pc:docMk/>
            <pc:sldMk cId="0" sldId="376"/>
            <ac:spMk id="6" creationId="{873439A7-6514-44C0-95FD-717C879BBC50}"/>
          </ac:spMkLst>
        </pc:spChg>
        <pc:spChg chg="mod">
          <ac:chgData name="BOFFEY, Shaun (NHS HUMBER AND NORTH YORKSHIRE ICB - 03Q)" userId="75d37470-d346-411a-b141-4ffbc892846b" providerId="ADAL" clId="{294E4383-9ECC-4FC8-978B-9BF23EB1BA65}" dt="2025-03-04T08:24:36.307" v="23" actId="20577"/>
          <ac:spMkLst>
            <pc:docMk/>
            <pc:sldMk cId="0" sldId="376"/>
            <ac:spMk id="21" creationId="{D7086F84-4F7B-4848-B324-D54FB856E2BC}"/>
          </ac:spMkLst>
        </pc:spChg>
      </pc:sldChg>
      <pc:sldChg chg="addSp delSp modSp mod">
        <pc:chgData name="BOFFEY, Shaun (NHS HUMBER AND NORTH YORKSHIRE ICB - 03Q)" userId="75d37470-d346-411a-b141-4ffbc892846b" providerId="ADAL" clId="{294E4383-9ECC-4FC8-978B-9BF23EB1BA65}" dt="2025-03-05T10:05:35.905" v="77" actId="14100"/>
        <pc:sldMkLst>
          <pc:docMk/>
          <pc:sldMk cId="1004978360" sldId="2147476335"/>
        </pc:sldMkLst>
        <pc:picChg chg="del">
          <ac:chgData name="BOFFEY, Shaun (NHS HUMBER AND NORTH YORKSHIRE ICB - 03Q)" userId="75d37470-d346-411a-b141-4ffbc892846b" providerId="ADAL" clId="{294E4383-9ECC-4FC8-978B-9BF23EB1BA65}" dt="2025-03-05T10:05:18.784" v="74" actId="478"/>
          <ac:picMkLst>
            <pc:docMk/>
            <pc:sldMk cId="1004978360" sldId="2147476335"/>
            <ac:picMk id="6" creationId="{E92D8E92-031C-7746-F218-F8CA79F46CCF}"/>
          </ac:picMkLst>
        </pc:picChg>
        <pc:picChg chg="add mod">
          <ac:chgData name="BOFFEY, Shaun (NHS HUMBER AND NORTH YORKSHIRE ICB - 03Q)" userId="75d37470-d346-411a-b141-4ffbc892846b" providerId="ADAL" clId="{294E4383-9ECC-4FC8-978B-9BF23EB1BA65}" dt="2025-03-05T10:05:35.905" v="77" actId="14100"/>
          <ac:picMkLst>
            <pc:docMk/>
            <pc:sldMk cId="1004978360" sldId="2147476335"/>
            <ac:picMk id="7" creationId="{D18752E9-97B2-3780-2CFE-ECC2FD6F5A7C}"/>
          </ac:picMkLst>
        </pc:picChg>
      </pc:sldChg>
      <pc:sldChg chg="del">
        <pc:chgData name="BOFFEY, Shaun (NHS HUMBER AND NORTH YORKSHIRE ICB - 03Q)" userId="75d37470-d346-411a-b141-4ffbc892846b" providerId="ADAL" clId="{294E4383-9ECC-4FC8-978B-9BF23EB1BA65}" dt="2025-03-04T15:43:32.088" v="72" actId="47"/>
        <pc:sldMkLst>
          <pc:docMk/>
          <pc:sldMk cId="3385051239" sldId="2147476336"/>
        </pc:sldMkLst>
      </pc:sldChg>
      <pc:sldChg chg="del">
        <pc:chgData name="BOFFEY, Shaun (NHS HUMBER AND NORTH YORKSHIRE ICB - 03Q)" userId="75d37470-d346-411a-b141-4ffbc892846b" providerId="ADAL" clId="{294E4383-9ECC-4FC8-978B-9BF23EB1BA65}" dt="2025-03-04T15:43:33.150" v="73" actId="47"/>
        <pc:sldMkLst>
          <pc:docMk/>
          <pc:sldMk cId="2747942236" sldId="2147476337"/>
        </pc:sldMkLst>
      </pc:sldChg>
      <pc:sldChg chg="del">
        <pc:chgData name="BOFFEY, Shaun (NHS HUMBER AND NORTH YORKSHIRE ICB - 03Q)" userId="75d37470-d346-411a-b141-4ffbc892846b" providerId="ADAL" clId="{294E4383-9ECC-4FC8-978B-9BF23EB1BA65}" dt="2025-03-04T08:25:08.556" v="25" actId="47"/>
        <pc:sldMkLst>
          <pc:docMk/>
          <pc:sldMk cId="4147124161" sldId="2147476339"/>
        </pc:sldMkLst>
      </pc:sldChg>
      <pc:sldChg chg="modSp mod">
        <pc:chgData name="BOFFEY, Shaun (NHS HUMBER AND NORTH YORKSHIRE ICB - 03Q)" userId="75d37470-d346-411a-b141-4ffbc892846b" providerId="ADAL" clId="{294E4383-9ECC-4FC8-978B-9BF23EB1BA65}" dt="2025-03-04T10:52:35.086" v="47" actId="20577"/>
        <pc:sldMkLst>
          <pc:docMk/>
          <pc:sldMk cId="3290904377" sldId="2147476340"/>
        </pc:sldMkLst>
        <pc:spChg chg="mod">
          <ac:chgData name="BOFFEY, Shaun (NHS HUMBER AND NORTH YORKSHIRE ICB - 03Q)" userId="75d37470-d346-411a-b141-4ffbc892846b" providerId="ADAL" clId="{294E4383-9ECC-4FC8-978B-9BF23EB1BA65}" dt="2025-03-04T10:52:35.086" v="47" actId="20577"/>
          <ac:spMkLst>
            <pc:docMk/>
            <pc:sldMk cId="3290904377" sldId="2147476340"/>
            <ac:spMk id="5" creationId="{C85561FF-FDFA-CBE8-47C9-5A33DE5C5044}"/>
          </ac:spMkLst>
        </pc:spChg>
      </pc:sldChg>
      <pc:sldChg chg="del">
        <pc:chgData name="BOFFEY, Shaun (NHS HUMBER AND NORTH YORKSHIRE ICB - 03Q)" userId="75d37470-d346-411a-b141-4ffbc892846b" providerId="ADAL" clId="{294E4383-9ECC-4FC8-978B-9BF23EB1BA65}" dt="2025-03-04T08:25:13.234" v="26" actId="47"/>
        <pc:sldMkLst>
          <pc:docMk/>
          <pc:sldMk cId="3958497474" sldId="2147476341"/>
        </pc:sldMkLst>
      </pc:sldChg>
      <pc:sldChg chg="del">
        <pc:chgData name="BOFFEY, Shaun (NHS HUMBER AND NORTH YORKSHIRE ICB - 03Q)" userId="75d37470-d346-411a-b141-4ffbc892846b" providerId="ADAL" clId="{294E4383-9ECC-4FC8-978B-9BF23EB1BA65}" dt="2025-03-04T08:25:15.988" v="27" actId="47"/>
        <pc:sldMkLst>
          <pc:docMk/>
          <pc:sldMk cId="3258741702" sldId="2147476343"/>
        </pc:sldMkLst>
      </pc:sldChg>
      <pc:sldChg chg="del">
        <pc:chgData name="BOFFEY, Shaun (NHS HUMBER AND NORTH YORKSHIRE ICB - 03Q)" userId="75d37470-d346-411a-b141-4ffbc892846b" providerId="ADAL" clId="{294E4383-9ECC-4FC8-978B-9BF23EB1BA65}" dt="2025-03-04T08:25:24.761" v="29" actId="47"/>
        <pc:sldMkLst>
          <pc:docMk/>
          <pc:sldMk cId="3803148708" sldId="2147476345"/>
        </pc:sldMkLst>
      </pc:sldChg>
      <pc:sldChg chg="modSp del mod">
        <pc:chgData name="BOFFEY, Shaun (NHS HUMBER AND NORTH YORKSHIRE ICB - 03Q)" userId="75d37470-d346-411a-b141-4ffbc892846b" providerId="ADAL" clId="{294E4383-9ECC-4FC8-978B-9BF23EB1BA65}" dt="2025-03-04T13:10:46.678" v="70" actId="47"/>
        <pc:sldMkLst>
          <pc:docMk/>
          <pc:sldMk cId="2953005964" sldId="2147476346"/>
        </pc:sldMkLst>
        <pc:spChg chg="mod">
          <ac:chgData name="BOFFEY, Shaun (NHS HUMBER AND NORTH YORKSHIRE ICB - 03Q)" userId="75d37470-d346-411a-b141-4ffbc892846b" providerId="ADAL" clId="{294E4383-9ECC-4FC8-978B-9BF23EB1BA65}" dt="2025-03-04T11:01:49.245" v="67" actId="6549"/>
          <ac:spMkLst>
            <pc:docMk/>
            <pc:sldMk cId="2953005964" sldId="2147476346"/>
            <ac:spMk id="8" creationId="{4AE3F81A-EEAC-D24B-628D-5F5E97036291}"/>
          </ac:spMkLst>
        </pc:spChg>
      </pc:sldChg>
      <pc:sldChg chg="del">
        <pc:chgData name="BOFFEY, Shaun (NHS HUMBER AND NORTH YORKSHIRE ICB - 03Q)" userId="75d37470-d346-411a-b141-4ffbc892846b" providerId="ADAL" clId="{294E4383-9ECC-4FC8-978B-9BF23EB1BA65}" dt="2025-03-04T08:25:31.973" v="30" actId="47"/>
        <pc:sldMkLst>
          <pc:docMk/>
          <pc:sldMk cId="2682688194" sldId="2147476347"/>
        </pc:sldMkLst>
      </pc:sldChg>
      <pc:sldChg chg="del">
        <pc:chgData name="BOFFEY, Shaun (NHS HUMBER AND NORTH YORKSHIRE ICB - 03Q)" userId="75d37470-d346-411a-b141-4ffbc892846b" providerId="ADAL" clId="{294E4383-9ECC-4FC8-978B-9BF23EB1BA65}" dt="2025-03-04T08:25:20.185" v="28" actId="47"/>
        <pc:sldMkLst>
          <pc:docMk/>
          <pc:sldMk cId="1272562661" sldId="2147476355"/>
        </pc:sldMkLst>
      </pc:sldChg>
      <pc:sldChg chg="modSp mod">
        <pc:chgData name="BOFFEY, Shaun (NHS HUMBER AND NORTH YORKSHIRE ICB - 03Q)" userId="75d37470-d346-411a-b141-4ffbc892846b" providerId="ADAL" clId="{294E4383-9ECC-4FC8-978B-9BF23EB1BA65}" dt="2025-03-04T09:07:35.783" v="38" actId="1036"/>
        <pc:sldMkLst>
          <pc:docMk/>
          <pc:sldMk cId="3315845197" sldId="2147476356"/>
        </pc:sldMkLst>
        <pc:picChg chg="mod">
          <ac:chgData name="BOFFEY, Shaun (NHS HUMBER AND NORTH YORKSHIRE ICB - 03Q)" userId="75d37470-d346-411a-b141-4ffbc892846b" providerId="ADAL" clId="{294E4383-9ECC-4FC8-978B-9BF23EB1BA65}" dt="2025-03-04T09:07:35.783" v="38" actId="1036"/>
          <ac:picMkLst>
            <pc:docMk/>
            <pc:sldMk cId="3315845197" sldId="2147476356"/>
            <ac:picMk id="14" creationId="{B711B2D8-F252-DE2F-E0C8-8552E6D8635D}"/>
          </ac:picMkLst>
        </pc:picChg>
      </pc:sldChg>
      <pc:sldChg chg="del">
        <pc:chgData name="BOFFEY, Shaun (NHS HUMBER AND NORTH YORKSHIRE ICB - 03Q)" userId="75d37470-d346-411a-b141-4ffbc892846b" providerId="ADAL" clId="{294E4383-9ECC-4FC8-978B-9BF23EB1BA65}" dt="2025-03-04T08:25:02.798" v="24" actId="47"/>
        <pc:sldMkLst>
          <pc:docMk/>
          <pc:sldMk cId="3654572699" sldId="2147476357"/>
        </pc:sldMkLst>
      </pc:sldChg>
      <pc:sldChg chg="del">
        <pc:chgData name="BOFFEY, Shaun (NHS HUMBER AND NORTH YORKSHIRE ICB - 03Q)" userId="75d37470-d346-411a-b141-4ffbc892846b" providerId="ADAL" clId="{294E4383-9ECC-4FC8-978B-9BF23EB1BA65}" dt="2025-03-04T08:26:02.308" v="32" actId="47"/>
        <pc:sldMkLst>
          <pc:docMk/>
          <pc:sldMk cId="1731425026" sldId="2147476368"/>
        </pc:sldMkLst>
      </pc:sldChg>
      <pc:sldChg chg="del">
        <pc:chgData name="BOFFEY, Shaun (NHS HUMBER AND NORTH YORKSHIRE ICB - 03Q)" userId="75d37470-d346-411a-b141-4ffbc892846b" providerId="ADAL" clId="{294E4383-9ECC-4FC8-978B-9BF23EB1BA65}" dt="2025-03-04T08:40:44.629" v="33" actId="47"/>
        <pc:sldMkLst>
          <pc:docMk/>
          <pc:sldMk cId="1027247617" sldId="2147476370"/>
        </pc:sldMkLst>
      </pc:sldChg>
      <pc:sldChg chg="del">
        <pc:chgData name="BOFFEY, Shaun (NHS HUMBER AND NORTH YORKSHIRE ICB - 03Q)" userId="75d37470-d346-411a-b141-4ffbc892846b" providerId="ADAL" clId="{294E4383-9ECC-4FC8-978B-9BF23EB1BA65}" dt="2025-03-04T08:40:51.845" v="34" actId="47"/>
        <pc:sldMkLst>
          <pc:docMk/>
          <pc:sldMk cId="3248001290" sldId="2147476372"/>
        </pc:sldMkLst>
      </pc:sldChg>
      <pc:sldChg chg="del">
        <pc:chgData name="BOFFEY, Shaun (NHS HUMBER AND NORTH YORKSHIRE ICB - 03Q)" userId="75d37470-d346-411a-b141-4ffbc892846b" providerId="ADAL" clId="{294E4383-9ECC-4FC8-978B-9BF23EB1BA65}" dt="2025-03-04T08:41:01.902" v="35" actId="47"/>
        <pc:sldMkLst>
          <pc:docMk/>
          <pc:sldMk cId="3494953236" sldId="2147476373"/>
        </pc:sldMkLst>
      </pc:sldChg>
      <pc:sldChg chg="del">
        <pc:chgData name="BOFFEY, Shaun (NHS HUMBER AND NORTH YORKSHIRE ICB - 03Q)" userId="75d37470-d346-411a-b141-4ffbc892846b" providerId="ADAL" clId="{294E4383-9ECC-4FC8-978B-9BF23EB1BA65}" dt="2025-03-04T08:41:03.875" v="36" actId="47"/>
        <pc:sldMkLst>
          <pc:docMk/>
          <pc:sldMk cId="2643195818" sldId="2147476374"/>
        </pc:sldMkLst>
      </pc:sldChg>
      <pc:sldChg chg="del">
        <pc:chgData name="BOFFEY, Shaun (NHS HUMBER AND NORTH YORKSHIRE ICB - 03Q)" userId="75d37470-d346-411a-b141-4ffbc892846b" providerId="ADAL" clId="{294E4383-9ECC-4FC8-978B-9BF23EB1BA65}" dt="2025-03-04T08:41:04.964" v="37" actId="47"/>
        <pc:sldMkLst>
          <pc:docMk/>
          <pc:sldMk cId="2718032523" sldId="2147476375"/>
        </pc:sldMkLst>
      </pc:sldChg>
      <pc:sldChg chg="modSp add mod">
        <pc:chgData name="BOFFEY, Shaun (NHS HUMBER AND NORTH YORKSHIRE ICB - 03Q)" userId="75d37470-d346-411a-b141-4ffbc892846b" providerId="ADAL" clId="{294E4383-9ECC-4FC8-978B-9BF23EB1BA65}" dt="2025-03-04T13:10:33.437" v="69" actId="20577"/>
        <pc:sldMkLst>
          <pc:docMk/>
          <pc:sldMk cId="3324559926" sldId="2147476381"/>
        </pc:sldMkLst>
        <pc:spChg chg="mod">
          <ac:chgData name="BOFFEY, Shaun (NHS HUMBER AND NORTH YORKSHIRE ICB - 03Q)" userId="75d37470-d346-411a-b141-4ffbc892846b" providerId="ADAL" clId="{294E4383-9ECC-4FC8-978B-9BF23EB1BA65}" dt="2025-03-04T13:10:33.437" v="69" actId="20577"/>
          <ac:spMkLst>
            <pc:docMk/>
            <pc:sldMk cId="3324559926" sldId="2147476381"/>
            <ac:spMk id="8" creationId="{4AE3F81A-EEAC-D24B-628D-5F5E97036291}"/>
          </ac:spMkLst>
        </pc:spChg>
      </pc:sldChg>
      <pc:sldChg chg="add">
        <pc:chgData name="BOFFEY, Shaun (NHS HUMBER AND NORTH YORKSHIRE ICB - 03Q)" userId="75d37470-d346-411a-b141-4ffbc892846b" providerId="ADAL" clId="{294E4383-9ECC-4FC8-978B-9BF23EB1BA65}" dt="2025-03-04T15:43:29.579" v="71"/>
        <pc:sldMkLst>
          <pc:docMk/>
          <pc:sldMk cId="2026594027" sldId="2147476382"/>
        </pc:sldMkLst>
      </pc:sldChg>
      <pc:sldChg chg="add">
        <pc:chgData name="BOFFEY, Shaun (NHS HUMBER AND NORTH YORKSHIRE ICB - 03Q)" userId="75d37470-d346-411a-b141-4ffbc892846b" providerId="ADAL" clId="{294E4383-9ECC-4FC8-978B-9BF23EB1BA65}" dt="2025-03-04T15:43:29.579" v="71"/>
        <pc:sldMkLst>
          <pc:docMk/>
          <pc:sldMk cId="407016219" sldId="214747638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6A0CEE-D066-45A8-BD64-CCE69025559E}" type="datetimeFigureOut">
              <a:rPr lang="en-GB" smtClean="0"/>
              <a:t>05/03/2025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830E7C-3053-4BB8-A586-4AA135FE5F0E}" type="slidenum">
              <a:rPr lang="en-GB" smtClean="0"/>
              <a:t>‹#›</a:t>
            </a:fld>
            <a:endParaRPr lang="en-GB"/>
          </a:p>
        </p:txBody>
      </p:sp>
    </p:spTree>
    <p:extLst>
      <p:ext uri="{BB962C8B-B14F-4D97-AF65-F5344CB8AC3E}">
        <p14:creationId xmlns:p14="http://schemas.microsoft.com/office/powerpoint/2010/main" val="378010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a:t>textbox</a:t>
            </a:r>
            <a:endParaRPr/>
          </a:p>
          <a:p>
            <a:r>
              <a:rPr b="0"/>
              <a:t>No alt text provided</a:t>
            </a:r>
            <a:endParaRPr/>
          </a:p>
          <a:p>
            <a:endParaRPr/>
          </a:p>
          <a:p>
            <a:r>
              <a:rPr b="1"/>
              <a:t>image</a:t>
            </a:r>
            <a:endParaRPr/>
          </a:p>
          <a:p>
            <a:r>
              <a:rPr b="0"/>
              <a:t>No alt text provided</a:t>
            </a:r>
            <a:endParaRPr/>
          </a:p>
          <a:p>
            <a:endParaRPr/>
          </a:p>
          <a:p>
            <a:r>
              <a:rPr b="1"/>
              <a:t>image</a:t>
            </a:r>
            <a:endParaRPr/>
          </a:p>
          <a:p>
            <a:r>
              <a:rPr b="0"/>
              <a:t>No alt text provided</a:t>
            </a:r>
            <a:endParaRPr/>
          </a:p>
          <a:p>
            <a:endParaRPr/>
          </a:p>
          <a:p>
            <a:r>
              <a:rPr b="1"/>
              <a:t>shape</a:t>
            </a:r>
            <a:endParaRPr/>
          </a:p>
          <a:p>
            <a:r>
              <a:rPr b="0"/>
              <a:t>No alt text provided</a:t>
            </a:r>
            <a:endParaRPr/>
          </a:p>
          <a:p>
            <a:endParaRPr/>
          </a:p>
          <a:p>
            <a:r>
              <a:rPr b="1"/>
              <a:t>shape</a:t>
            </a:r>
            <a:endParaRPr/>
          </a:p>
          <a:p>
            <a:r>
              <a:rPr b="0"/>
              <a:t>No alt text provided</a:t>
            </a:r>
            <a:endParaRPr/>
          </a:p>
          <a:p>
            <a:endParaRPr/>
          </a:p>
        </p:txBody>
      </p:sp>
    </p:spTree>
    <p:extLst>
      <p:ext uri="{BB962C8B-B14F-4D97-AF65-F5344CB8AC3E}">
        <p14:creationId xmlns:p14="http://schemas.microsoft.com/office/powerpoint/2010/main" val="32483167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Table subject to change depending on what detail is needed.</a:t>
            </a:r>
          </a:p>
          <a:p>
            <a:r>
              <a:rPr lang="en-GB"/>
              <a:t>Consider keeping the original table for this slide and change the table header to the dark blue for consistency.</a:t>
            </a:r>
          </a:p>
        </p:txBody>
      </p:sp>
      <p:sp>
        <p:nvSpPr>
          <p:cNvPr id="4" name="Slide Number Placeholder 3"/>
          <p:cNvSpPr>
            <a:spLocks noGrp="1"/>
          </p:cNvSpPr>
          <p:nvPr>
            <p:ph type="sldNum" sz="quarter" idx="5"/>
          </p:nvPr>
        </p:nvSpPr>
        <p:spPr/>
        <p:txBody>
          <a:bodyPr/>
          <a:lstStyle/>
          <a:p>
            <a:fld id="{D376E706-400C-4AE1-901F-6C969653DF42}" type="slidenum">
              <a:rPr lang="en-GB" smtClean="0"/>
              <a:t>14</a:t>
            </a:fld>
            <a:endParaRPr lang="en-GB"/>
          </a:p>
        </p:txBody>
      </p:sp>
    </p:spTree>
    <p:extLst>
      <p:ext uri="{BB962C8B-B14F-4D97-AF65-F5344CB8AC3E}">
        <p14:creationId xmlns:p14="http://schemas.microsoft.com/office/powerpoint/2010/main" val="10432703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Table subject to change depending on what detail is needed.</a:t>
            </a:r>
          </a:p>
          <a:p>
            <a:r>
              <a:rPr lang="en-GB"/>
              <a:t>Consider keeping the original table for this slide and change the table header to the dark blue for consistency.</a:t>
            </a:r>
          </a:p>
        </p:txBody>
      </p:sp>
      <p:sp>
        <p:nvSpPr>
          <p:cNvPr id="4" name="Slide Number Placeholder 3"/>
          <p:cNvSpPr>
            <a:spLocks noGrp="1"/>
          </p:cNvSpPr>
          <p:nvPr>
            <p:ph type="sldNum" sz="quarter" idx="5"/>
          </p:nvPr>
        </p:nvSpPr>
        <p:spPr/>
        <p:txBody>
          <a:bodyPr/>
          <a:lstStyle/>
          <a:p>
            <a:fld id="{D376E706-400C-4AE1-901F-6C969653DF42}" type="slidenum">
              <a:rPr lang="en-GB" smtClean="0"/>
              <a:t>15</a:t>
            </a:fld>
            <a:endParaRPr lang="en-GB"/>
          </a:p>
        </p:txBody>
      </p:sp>
    </p:spTree>
    <p:extLst>
      <p:ext uri="{BB962C8B-B14F-4D97-AF65-F5344CB8AC3E}">
        <p14:creationId xmlns:p14="http://schemas.microsoft.com/office/powerpoint/2010/main" val="18094705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Table subject to change depending on what detail is needed.</a:t>
            </a:r>
          </a:p>
          <a:p>
            <a:r>
              <a:rPr lang="en-GB"/>
              <a:t>Consider keeping the original table for this slide and change the table header to the dark blue for consistency.</a:t>
            </a:r>
          </a:p>
        </p:txBody>
      </p:sp>
      <p:sp>
        <p:nvSpPr>
          <p:cNvPr id="4" name="Slide Number Placeholder 3"/>
          <p:cNvSpPr>
            <a:spLocks noGrp="1"/>
          </p:cNvSpPr>
          <p:nvPr>
            <p:ph type="sldNum" sz="quarter" idx="5"/>
          </p:nvPr>
        </p:nvSpPr>
        <p:spPr/>
        <p:txBody>
          <a:bodyPr/>
          <a:lstStyle/>
          <a:p>
            <a:fld id="{D376E706-400C-4AE1-901F-6C969653DF42}" type="slidenum">
              <a:rPr lang="en-GB" smtClean="0"/>
              <a:t>16</a:t>
            </a:fld>
            <a:endParaRPr lang="en-GB"/>
          </a:p>
        </p:txBody>
      </p:sp>
    </p:spTree>
    <p:extLst>
      <p:ext uri="{BB962C8B-B14F-4D97-AF65-F5344CB8AC3E}">
        <p14:creationId xmlns:p14="http://schemas.microsoft.com/office/powerpoint/2010/main" val="42635158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a:t>textbox</a:t>
            </a:r>
            <a:endParaRPr/>
          </a:p>
          <a:p>
            <a:r>
              <a:rPr b="0"/>
              <a:t>No alt text provided</a:t>
            </a:r>
            <a:endParaRPr/>
          </a:p>
          <a:p>
            <a:endParaRPr/>
          </a:p>
          <a:p>
            <a:r>
              <a:rPr b="1"/>
              <a:t>image</a:t>
            </a:r>
            <a:endParaRPr/>
          </a:p>
          <a:p>
            <a:r>
              <a:rPr b="0"/>
              <a:t>No alt text provided</a:t>
            </a:r>
            <a:endParaRPr/>
          </a:p>
          <a:p>
            <a:endParaRPr/>
          </a:p>
          <a:p>
            <a:r>
              <a:rPr b="1"/>
              <a:t>image</a:t>
            </a:r>
            <a:endParaRPr/>
          </a:p>
          <a:p>
            <a:r>
              <a:rPr b="0"/>
              <a:t>No alt text provided</a:t>
            </a:r>
            <a:endParaRPr/>
          </a:p>
          <a:p>
            <a:endParaRPr/>
          </a:p>
          <a:p>
            <a:r>
              <a:rPr b="1"/>
              <a:t>shape</a:t>
            </a:r>
            <a:endParaRPr/>
          </a:p>
          <a:p>
            <a:r>
              <a:rPr b="0"/>
              <a:t>No alt text provided</a:t>
            </a:r>
            <a:endParaRPr/>
          </a:p>
          <a:p>
            <a:endParaRPr/>
          </a:p>
          <a:p>
            <a:r>
              <a:rPr b="1"/>
              <a:t>shape</a:t>
            </a:r>
            <a:endParaRPr/>
          </a:p>
          <a:p>
            <a:r>
              <a:rPr b="0"/>
              <a:t>No alt text provided</a:t>
            </a:r>
            <a:endParaRPr/>
          </a:p>
          <a:p>
            <a:endParaRPr/>
          </a:p>
        </p:txBody>
      </p:sp>
    </p:spTree>
    <p:extLst>
      <p:ext uri="{BB962C8B-B14F-4D97-AF65-F5344CB8AC3E}">
        <p14:creationId xmlns:p14="http://schemas.microsoft.com/office/powerpoint/2010/main" val="3987557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2830E7C-3053-4BB8-A586-4AA135FE5F0E}" type="slidenum">
              <a:rPr lang="en-GB" smtClean="0"/>
              <a:t>20</a:t>
            </a:fld>
            <a:endParaRPr lang="en-GB"/>
          </a:p>
        </p:txBody>
      </p:sp>
    </p:spTree>
    <p:extLst>
      <p:ext uri="{BB962C8B-B14F-4D97-AF65-F5344CB8AC3E}">
        <p14:creationId xmlns:p14="http://schemas.microsoft.com/office/powerpoint/2010/main" val="17647060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0EAECB-111A-141D-A5C5-C995CD7CDB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C6795F-5D30-DC68-B9F3-30F5DD46CF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E5699C-4EB7-1AD1-E92C-DA575489F81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376C31AA-220D-A8C5-E140-F9B39F82C335}"/>
              </a:ext>
            </a:extLst>
          </p:cNvPr>
          <p:cNvSpPr>
            <a:spLocks noGrp="1"/>
          </p:cNvSpPr>
          <p:nvPr>
            <p:ph type="sldNum" sz="quarter" idx="5"/>
          </p:nvPr>
        </p:nvSpPr>
        <p:spPr/>
        <p:txBody>
          <a:bodyPr/>
          <a:lstStyle/>
          <a:p>
            <a:fld id="{52830E7C-3053-4BB8-A586-4AA135FE5F0E}" type="slidenum">
              <a:rPr lang="en-GB" smtClean="0"/>
              <a:t>25</a:t>
            </a:fld>
            <a:endParaRPr lang="en-GB"/>
          </a:p>
        </p:txBody>
      </p:sp>
    </p:spTree>
    <p:extLst>
      <p:ext uri="{BB962C8B-B14F-4D97-AF65-F5344CB8AC3E}">
        <p14:creationId xmlns:p14="http://schemas.microsoft.com/office/powerpoint/2010/main" val="2228601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2830E7C-3053-4BB8-A586-4AA135FE5F0E}" type="slidenum">
              <a:rPr lang="en-GB" smtClean="0"/>
              <a:t>6</a:t>
            </a:fld>
            <a:endParaRPr lang="en-GB"/>
          </a:p>
        </p:txBody>
      </p:sp>
    </p:spTree>
    <p:extLst>
      <p:ext uri="{BB962C8B-B14F-4D97-AF65-F5344CB8AC3E}">
        <p14:creationId xmlns:p14="http://schemas.microsoft.com/office/powerpoint/2010/main" val="1876806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Table subject to change depending on what detail is needed.</a:t>
            </a:r>
          </a:p>
          <a:p>
            <a:r>
              <a:rPr lang="en-GB"/>
              <a:t>Consider keeping the original table for this slide and change the table header to the dark blue for consistency.</a:t>
            </a:r>
          </a:p>
        </p:txBody>
      </p:sp>
      <p:sp>
        <p:nvSpPr>
          <p:cNvPr id="4" name="Slide Number Placeholder 3"/>
          <p:cNvSpPr>
            <a:spLocks noGrp="1"/>
          </p:cNvSpPr>
          <p:nvPr>
            <p:ph type="sldNum" sz="quarter" idx="5"/>
          </p:nvPr>
        </p:nvSpPr>
        <p:spPr/>
        <p:txBody>
          <a:bodyPr/>
          <a:lstStyle/>
          <a:p>
            <a:fld id="{D376E706-400C-4AE1-901F-6C969653DF42}" type="slidenum">
              <a:rPr lang="en-GB" smtClean="0"/>
              <a:t>7</a:t>
            </a:fld>
            <a:endParaRPr lang="en-GB"/>
          </a:p>
        </p:txBody>
      </p:sp>
    </p:spTree>
    <p:extLst>
      <p:ext uri="{BB962C8B-B14F-4D97-AF65-F5344CB8AC3E}">
        <p14:creationId xmlns:p14="http://schemas.microsoft.com/office/powerpoint/2010/main" val="3384554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Table subject to change depending on what detail is needed.</a:t>
            </a:r>
          </a:p>
          <a:p>
            <a:r>
              <a:rPr lang="en-GB"/>
              <a:t>Consider keeping the original table for this slide and change the table header to the dark blue for consistency.</a:t>
            </a:r>
          </a:p>
        </p:txBody>
      </p:sp>
      <p:sp>
        <p:nvSpPr>
          <p:cNvPr id="4" name="Slide Number Placeholder 3"/>
          <p:cNvSpPr>
            <a:spLocks noGrp="1"/>
          </p:cNvSpPr>
          <p:nvPr>
            <p:ph type="sldNum" sz="quarter" idx="5"/>
          </p:nvPr>
        </p:nvSpPr>
        <p:spPr/>
        <p:txBody>
          <a:bodyPr/>
          <a:lstStyle/>
          <a:p>
            <a:fld id="{D376E706-400C-4AE1-901F-6C969653DF42}" type="slidenum">
              <a:rPr lang="en-GB" smtClean="0"/>
              <a:t>8</a:t>
            </a:fld>
            <a:endParaRPr lang="en-GB"/>
          </a:p>
        </p:txBody>
      </p:sp>
    </p:spTree>
    <p:extLst>
      <p:ext uri="{BB962C8B-B14F-4D97-AF65-F5344CB8AC3E}">
        <p14:creationId xmlns:p14="http://schemas.microsoft.com/office/powerpoint/2010/main" val="2696439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Table subject to change depending on what detail is needed.</a:t>
            </a:r>
          </a:p>
          <a:p>
            <a:r>
              <a:rPr lang="en-GB"/>
              <a:t>Consider keeping the original table for this slide and change the table header to the dark blue for consistency.</a:t>
            </a:r>
          </a:p>
        </p:txBody>
      </p:sp>
      <p:sp>
        <p:nvSpPr>
          <p:cNvPr id="4" name="Slide Number Placeholder 3"/>
          <p:cNvSpPr>
            <a:spLocks noGrp="1"/>
          </p:cNvSpPr>
          <p:nvPr>
            <p:ph type="sldNum" sz="quarter" idx="5"/>
          </p:nvPr>
        </p:nvSpPr>
        <p:spPr/>
        <p:txBody>
          <a:bodyPr/>
          <a:lstStyle/>
          <a:p>
            <a:fld id="{D376E706-400C-4AE1-901F-6C969653DF42}" type="slidenum">
              <a:rPr lang="en-GB" smtClean="0"/>
              <a:t>9</a:t>
            </a:fld>
            <a:endParaRPr lang="en-GB"/>
          </a:p>
        </p:txBody>
      </p:sp>
    </p:spTree>
    <p:extLst>
      <p:ext uri="{BB962C8B-B14F-4D97-AF65-F5344CB8AC3E}">
        <p14:creationId xmlns:p14="http://schemas.microsoft.com/office/powerpoint/2010/main" val="3143385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376E706-400C-4AE1-901F-6C969653DF42}" type="slidenum">
              <a:rPr lang="en-GB" smtClean="0"/>
              <a:t>10</a:t>
            </a:fld>
            <a:endParaRPr lang="en-GB"/>
          </a:p>
        </p:txBody>
      </p:sp>
    </p:spTree>
    <p:extLst>
      <p:ext uri="{BB962C8B-B14F-4D97-AF65-F5344CB8AC3E}">
        <p14:creationId xmlns:p14="http://schemas.microsoft.com/office/powerpoint/2010/main" val="2860986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Table subject to change depending on what detail is needed.</a:t>
            </a:r>
          </a:p>
          <a:p>
            <a:r>
              <a:rPr lang="en-GB"/>
              <a:t>Consider keeping the original table for this slide and change the table header to the dark blue for consistency.</a:t>
            </a:r>
          </a:p>
        </p:txBody>
      </p:sp>
      <p:sp>
        <p:nvSpPr>
          <p:cNvPr id="4" name="Slide Number Placeholder 3"/>
          <p:cNvSpPr>
            <a:spLocks noGrp="1"/>
          </p:cNvSpPr>
          <p:nvPr>
            <p:ph type="sldNum" sz="quarter" idx="5"/>
          </p:nvPr>
        </p:nvSpPr>
        <p:spPr/>
        <p:txBody>
          <a:bodyPr/>
          <a:lstStyle/>
          <a:p>
            <a:fld id="{D376E706-400C-4AE1-901F-6C969653DF42}" type="slidenum">
              <a:rPr lang="en-GB" smtClean="0"/>
              <a:t>11</a:t>
            </a:fld>
            <a:endParaRPr lang="en-GB"/>
          </a:p>
        </p:txBody>
      </p:sp>
    </p:spTree>
    <p:extLst>
      <p:ext uri="{BB962C8B-B14F-4D97-AF65-F5344CB8AC3E}">
        <p14:creationId xmlns:p14="http://schemas.microsoft.com/office/powerpoint/2010/main" val="2317235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Table subject to change depending on what detail is needed.</a:t>
            </a:r>
          </a:p>
          <a:p>
            <a:r>
              <a:rPr lang="en-GB"/>
              <a:t>Consider keeping the original table for this slide and change the table header to the dark blue for consistency.</a:t>
            </a:r>
          </a:p>
        </p:txBody>
      </p:sp>
      <p:sp>
        <p:nvSpPr>
          <p:cNvPr id="4" name="Slide Number Placeholder 3"/>
          <p:cNvSpPr>
            <a:spLocks noGrp="1"/>
          </p:cNvSpPr>
          <p:nvPr>
            <p:ph type="sldNum" sz="quarter" idx="5"/>
          </p:nvPr>
        </p:nvSpPr>
        <p:spPr/>
        <p:txBody>
          <a:bodyPr/>
          <a:lstStyle/>
          <a:p>
            <a:fld id="{D376E706-400C-4AE1-901F-6C969653DF42}" type="slidenum">
              <a:rPr lang="en-GB" smtClean="0"/>
              <a:t>12</a:t>
            </a:fld>
            <a:endParaRPr lang="en-GB"/>
          </a:p>
        </p:txBody>
      </p:sp>
    </p:spTree>
    <p:extLst>
      <p:ext uri="{BB962C8B-B14F-4D97-AF65-F5344CB8AC3E}">
        <p14:creationId xmlns:p14="http://schemas.microsoft.com/office/powerpoint/2010/main" val="12868631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Table subject to change depending on what detail is needed.</a:t>
            </a:r>
          </a:p>
          <a:p>
            <a:r>
              <a:rPr lang="en-GB"/>
              <a:t>Consider keeping the original table for this slide and change the table header to the dark blue for consistency.</a:t>
            </a:r>
          </a:p>
        </p:txBody>
      </p:sp>
      <p:sp>
        <p:nvSpPr>
          <p:cNvPr id="4" name="Slide Number Placeholder 3"/>
          <p:cNvSpPr>
            <a:spLocks noGrp="1"/>
          </p:cNvSpPr>
          <p:nvPr>
            <p:ph type="sldNum" sz="quarter" idx="5"/>
          </p:nvPr>
        </p:nvSpPr>
        <p:spPr/>
        <p:txBody>
          <a:bodyPr/>
          <a:lstStyle/>
          <a:p>
            <a:fld id="{D376E706-400C-4AE1-901F-6C969653DF42}" type="slidenum">
              <a:rPr lang="en-GB" smtClean="0"/>
              <a:t>13</a:t>
            </a:fld>
            <a:endParaRPr lang="en-GB"/>
          </a:p>
        </p:txBody>
      </p:sp>
    </p:spTree>
    <p:extLst>
      <p:ext uri="{BB962C8B-B14F-4D97-AF65-F5344CB8AC3E}">
        <p14:creationId xmlns:p14="http://schemas.microsoft.com/office/powerpoint/2010/main" val="3382775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0FBD9-0A1A-4F06-289D-3EA221A6F0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AF54C21-1CE6-6A56-2138-0B7F5F3342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BE91488-19E7-0C69-ECEB-4CF26F8E1288}"/>
              </a:ext>
            </a:extLst>
          </p:cNvPr>
          <p:cNvSpPr>
            <a:spLocks noGrp="1"/>
          </p:cNvSpPr>
          <p:nvPr>
            <p:ph type="dt" sz="half" idx="10"/>
          </p:nvPr>
        </p:nvSpPr>
        <p:spPr/>
        <p:txBody>
          <a:bodyPr/>
          <a:lstStyle/>
          <a:p>
            <a:fld id="{CE13E7D0-89A0-40C3-923E-4B54BAF1A920}" type="datetimeFigureOut">
              <a:rPr lang="en-GB" smtClean="0"/>
              <a:t>05/03/2025</a:t>
            </a:fld>
            <a:endParaRPr lang="en-GB"/>
          </a:p>
        </p:txBody>
      </p:sp>
      <p:sp>
        <p:nvSpPr>
          <p:cNvPr id="5" name="Footer Placeholder 4">
            <a:extLst>
              <a:ext uri="{FF2B5EF4-FFF2-40B4-BE49-F238E27FC236}">
                <a16:creationId xmlns:a16="http://schemas.microsoft.com/office/drawing/2014/main" id="{776932B7-A346-00DB-1075-BB23A01B43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6E7E713-4712-5FB2-0845-CCF31D969FBA}"/>
              </a:ext>
            </a:extLst>
          </p:cNvPr>
          <p:cNvSpPr>
            <a:spLocks noGrp="1"/>
          </p:cNvSpPr>
          <p:nvPr>
            <p:ph type="sldNum" sz="quarter" idx="12"/>
          </p:nvPr>
        </p:nvSpPr>
        <p:spPr/>
        <p:txBody>
          <a:bodyPr/>
          <a:lstStyle/>
          <a:p>
            <a:fld id="{F0102FC5-EA94-4F15-8E63-6B2AD5C839D3}" type="slidenum">
              <a:rPr lang="en-GB" smtClean="0"/>
              <a:t>‹#›</a:t>
            </a:fld>
            <a:endParaRPr lang="en-GB"/>
          </a:p>
        </p:txBody>
      </p:sp>
    </p:spTree>
    <p:extLst>
      <p:ext uri="{BB962C8B-B14F-4D97-AF65-F5344CB8AC3E}">
        <p14:creationId xmlns:p14="http://schemas.microsoft.com/office/powerpoint/2010/main" val="647994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E465F-8892-7B6C-438F-2E6C46168F6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2AE3649-0777-1454-B73E-F546AB97AFE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0F9866-0217-A19F-8EF7-4896D07BC63C}"/>
              </a:ext>
            </a:extLst>
          </p:cNvPr>
          <p:cNvSpPr>
            <a:spLocks noGrp="1"/>
          </p:cNvSpPr>
          <p:nvPr>
            <p:ph type="dt" sz="half" idx="10"/>
          </p:nvPr>
        </p:nvSpPr>
        <p:spPr/>
        <p:txBody>
          <a:bodyPr/>
          <a:lstStyle/>
          <a:p>
            <a:fld id="{CE13E7D0-89A0-40C3-923E-4B54BAF1A920}" type="datetimeFigureOut">
              <a:rPr lang="en-GB" smtClean="0"/>
              <a:t>05/03/2025</a:t>
            </a:fld>
            <a:endParaRPr lang="en-GB"/>
          </a:p>
        </p:txBody>
      </p:sp>
      <p:sp>
        <p:nvSpPr>
          <p:cNvPr id="5" name="Footer Placeholder 4">
            <a:extLst>
              <a:ext uri="{FF2B5EF4-FFF2-40B4-BE49-F238E27FC236}">
                <a16:creationId xmlns:a16="http://schemas.microsoft.com/office/drawing/2014/main" id="{6F211C3C-7B4A-7CA6-FDD2-B735DE8D70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CBD07EC-0DEB-0A87-1657-61FBCF890ECD}"/>
              </a:ext>
            </a:extLst>
          </p:cNvPr>
          <p:cNvSpPr>
            <a:spLocks noGrp="1"/>
          </p:cNvSpPr>
          <p:nvPr>
            <p:ph type="sldNum" sz="quarter" idx="12"/>
          </p:nvPr>
        </p:nvSpPr>
        <p:spPr/>
        <p:txBody>
          <a:bodyPr/>
          <a:lstStyle/>
          <a:p>
            <a:fld id="{F0102FC5-EA94-4F15-8E63-6B2AD5C839D3}" type="slidenum">
              <a:rPr lang="en-GB" smtClean="0"/>
              <a:t>‹#›</a:t>
            </a:fld>
            <a:endParaRPr lang="en-GB"/>
          </a:p>
        </p:txBody>
      </p:sp>
    </p:spTree>
    <p:extLst>
      <p:ext uri="{BB962C8B-B14F-4D97-AF65-F5344CB8AC3E}">
        <p14:creationId xmlns:p14="http://schemas.microsoft.com/office/powerpoint/2010/main" val="2483591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89864C-DA2E-2439-4BB6-E9E0FD77E69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4507A50-29A3-DE69-88EC-EA2DD9B5B24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FE9651C-B58C-76DE-0E5C-C50944280D27}"/>
              </a:ext>
            </a:extLst>
          </p:cNvPr>
          <p:cNvSpPr>
            <a:spLocks noGrp="1"/>
          </p:cNvSpPr>
          <p:nvPr>
            <p:ph type="dt" sz="half" idx="10"/>
          </p:nvPr>
        </p:nvSpPr>
        <p:spPr/>
        <p:txBody>
          <a:bodyPr/>
          <a:lstStyle/>
          <a:p>
            <a:fld id="{CE13E7D0-89A0-40C3-923E-4B54BAF1A920}" type="datetimeFigureOut">
              <a:rPr lang="en-GB" smtClean="0"/>
              <a:t>05/03/2025</a:t>
            </a:fld>
            <a:endParaRPr lang="en-GB"/>
          </a:p>
        </p:txBody>
      </p:sp>
      <p:sp>
        <p:nvSpPr>
          <p:cNvPr id="5" name="Footer Placeholder 4">
            <a:extLst>
              <a:ext uri="{FF2B5EF4-FFF2-40B4-BE49-F238E27FC236}">
                <a16:creationId xmlns:a16="http://schemas.microsoft.com/office/drawing/2014/main" id="{C4074450-D6C5-C506-96AC-BB41C90422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A2553E-6E4C-E69E-A285-518AE34E07F4}"/>
              </a:ext>
            </a:extLst>
          </p:cNvPr>
          <p:cNvSpPr>
            <a:spLocks noGrp="1"/>
          </p:cNvSpPr>
          <p:nvPr>
            <p:ph type="sldNum" sz="quarter" idx="12"/>
          </p:nvPr>
        </p:nvSpPr>
        <p:spPr/>
        <p:txBody>
          <a:bodyPr/>
          <a:lstStyle/>
          <a:p>
            <a:fld id="{F0102FC5-EA94-4F15-8E63-6B2AD5C839D3}" type="slidenum">
              <a:rPr lang="en-GB" smtClean="0"/>
              <a:t>‹#›</a:t>
            </a:fld>
            <a:endParaRPr lang="en-GB"/>
          </a:p>
        </p:txBody>
      </p:sp>
    </p:spTree>
    <p:extLst>
      <p:ext uri="{BB962C8B-B14F-4D97-AF65-F5344CB8AC3E}">
        <p14:creationId xmlns:p14="http://schemas.microsoft.com/office/powerpoint/2010/main" val="3658455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6DCA4-2CD3-2367-868F-1B0DFB35019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3CAFA6-AC87-38F6-1BB5-80B023B659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70A372-2BA8-6D22-ED13-4C2676FE8107}"/>
              </a:ext>
            </a:extLst>
          </p:cNvPr>
          <p:cNvSpPr>
            <a:spLocks noGrp="1"/>
          </p:cNvSpPr>
          <p:nvPr>
            <p:ph type="dt" sz="half" idx="10"/>
          </p:nvPr>
        </p:nvSpPr>
        <p:spPr/>
        <p:txBody>
          <a:bodyPr/>
          <a:lstStyle/>
          <a:p>
            <a:fld id="{CE13E7D0-89A0-40C3-923E-4B54BAF1A920}" type="datetimeFigureOut">
              <a:rPr lang="en-GB" smtClean="0"/>
              <a:t>05/03/2025</a:t>
            </a:fld>
            <a:endParaRPr lang="en-GB"/>
          </a:p>
        </p:txBody>
      </p:sp>
      <p:sp>
        <p:nvSpPr>
          <p:cNvPr id="5" name="Footer Placeholder 4">
            <a:extLst>
              <a:ext uri="{FF2B5EF4-FFF2-40B4-BE49-F238E27FC236}">
                <a16:creationId xmlns:a16="http://schemas.microsoft.com/office/drawing/2014/main" id="{42203822-D3F2-D924-C297-9631D14098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051AE27-3166-3244-197D-5D4D3B3AED0E}"/>
              </a:ext>
            </a:extLst>
          </p:cNvPr>
          <p:cNvSpPr>
            <a:spLocks noGrp="1"/>
          </p:cNvSpPr>
          <p:nvPr>
            <p:ph type="sldNum" sz="quarter" idx="12"/>
          </p:nvPr>
        </p:nvSpPr>
        <p:spPr/>
        <p:txBody>
          <a:bodyPr/>
          <a:lstStyle/>
          <a:p>
            <a:fld id="{F0102FC5-EA94-4F15-8E63-6B2AD5C839D3}" type="slidenum">
              <a:rPr lang="en-GB" smtClean="0"/>
              <a:t>‹#›</a:t>
            </a:fld>
            <a:endParaRPr lang="en-GB"/>
          </a:p>
        </p:txBody>
      </p:sp>
    </p:spTree>
    <p:extLst>
      <p:ext uri="{BB962C8B-B14F-4D97-AF65-F5344CB8AC3E}">
        <p14:creationId xmlns:p14="http://schemas.microsoft.com/office/powerpoint/2010/main" val="2210307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E0732-F8BE-56B3-9F23-7BB11AFE3B5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FFD72B-3925-DE1A-3F53-5BD3DCEDE0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4D4221-ACB2-71A9-A96D-0AEE668BE415}"/>
              </a:ext>
            </a:extLst>
          </p:cNvPr>
          <p:cNvSpPr>
            <a:spLocks noGrp="1"/>
          </p:cNvSpPr>
          <p:nvPr>
            <p:ph type="dt" sz="half" idx="10"/>
          </p:nvPr>
        </p:nvSpPr>
        <p:spPr/>
        <p:txBody>
          <a:bodyPr/>
          <a:lstStyle/>
          <a:p>
            <a:fld id="{CE13E7D0-89A0-40C3-923E-4B54BAF1A920}" type="datetimeFigureOut">
              <a:rPr lang="en-GB" smtClean="0"/>
              <a:t>05/03/2025</a:t>
            </a:fld>
            <a:endParaRPr lang="en-GB"/>
          </a:p>
        </p:txBody>
      </p:sp>
      <p:sp>
        <p:nvSpPr>
          <p:cNvPr id="5" name="Footer Placeholder 4">
            <a:extLst>
              <a:ext uri="{FF2B5EF4-FFF2-40B4-BE49-F238E27FC236}">
                <a16:creationId xmlns:a16="http://schemas.microsoft.com/office/drawing/2014/main" id="{DCFCDBA8-EA4D-B833-48F7-8D3D6684205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F30CA3-8496-84B6-ECDD-FDB56DE41C42}"/>
              </a:ext>
            </a:extLst>
          </p:cNvPr>
          <p:cNvSpPr>
            <a:spLocks noGrp="1"/>
          </p:cNvSpPr>
          <p:nvPr>
            <p:ph type="sldNum" sz="quarter" idx="12"/>
          </p:nvPr>
        </p:nvSpPr>
        <p:spPr/>
        <p:txBody>
          <a:bodyPr/>
          <a:lstStyle/>
          <a:p>
            <a:fld id="{F0102FC5-EA94-4F15-8E63-6B2AD5C839D3}" type="slidenum">
              <a:rPr lang="en-GB" smtClean="0"/>
              <a:t>‹#›</a:t>
            </a:fld>
            <a:endParaRPr lang="en-GB"/>
          </a:p>
        </p:txBody>
      </p:sp>
    </p:spTree>
    <p:extLst>
      <p:ext uri="{BB962C8B-B14F-4D97-AF65-F5344CB8AC3E}">
        <p14:creationId xmlns:p14="http://schemas.microsoft.com/office/powerpoint/2010/main" val="3239085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7FDA8-3BE8-6766-5E84-029B241DACD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CA057DA-19A9-AAC4-0F0C-20DFD7BA1B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E428965-6FA3-DE31-135F-C2007F45B1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B9A5040-C552-C824-9B68-96D2CA387C70}"/>
              </a:ext>
            </a:extLst>
          </p:cNvPr>
          <p:cNvSpPr>
            <a:spLocks noGrp="1"/>
          </p:cNvSpPr>
          <p:nvPr>
            <p:ph type="dt" sz="half" idx="10"/>
          </p:nvPr>
        </p:nvSpPr>
        <p:spPr/>
        <p:txBody>
          <a:bodyPr/>
          <a:lstStyle/>
          <a:p>
            <a:fld id="{CE13E7D0-89A0-40C3-923E-4B54BAF1A920}" type="datetimeFigureOut">
              <a:rPr lang="en-GB" smtClean="0"/>
              <a:t>05/03/2025</a:t>
            </a:fld>
            <a:endParaRPr lang="en-GB"/>
          </a:p>
        </p:txBody>
      </p:sp>
      <p:sp>
        <p:nvSpPr>
          <p:cNvPr id="6" name="Footer Placeholder 5">
            <a:extLst>
              <a:ext uri="{FF2B5EF4-FFF2-40B4-BE49-F238E27FC236}">
                <a16:creationId xmlns:a16="http://schemas.microsoft.com/office/drawing/2014/main" id="{E2999487-1BCC-665F-9B47-12DB2125C0D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F911823-BA41-21D3-DBB8-03CFCAB6B2AF}"/>
              </a:ext>
            </a:extLst>
          </p:cNvPr>
          <p:cNvSpPr>
            <a:spLocks noGrp="1"/>
          </p:cNvSpPr>
          <p:nvPr>
            <p:ph type="sldNum" sz="quarter" idx="12"/>
          </p:nvPr>
        </p:nvSpPr>
        <p:spPr/>
        <p:txBody>
          <a:bodyPr/>
          <a:lstStyle/>
          <a:p>
            <a:fld id="{F0102FC5-EA94-4F15-8E63-6B2AD5C839D3}" type="slidenum">
              <a:rPr lang="en-GB" smtClean="0"/>
              <a:t>‹#›</a:t>
            </a:fld>
            <a:endParaRPr lang="en-GB"/>
          </a:p>
        </p:txBody>
      </p:sp>
    </p:spTree>
    <p:extLst>
      <p:ext uri="{BB962C8B-B14F-4D97-AF65-F5344CB8AC3E}">
        <p14:creationId xmlns:p14="http://schemas.microsoft.com/office/powerpoint/2010/main" val="3523799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3B047-983C-0865-49E0-3DAB3F80D68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FF32E4C-CC74-8557-56CD-6702DD68A6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C43A2A-B299-AE4B-A5D0-5E5BDF0802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2EFEA3E-ED56-DF3D-5006-A99D649095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099FF7-20D8-4FD6-54C6-7FE6E2A4C3C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0F39EDB-A522-9323-E6AB-203D7E20D592}"/>
              </a:ext>
            </a:extLst>
          </p:cNvPr>
          <p:cNvSpPr>
            <a:spLocks noGrp="1"/>
          </p:cNvSpPr>
          <p:nvPr>
            <p:ph type="dt" sz="half" idx="10"/>
          </p:nvPr>
        </p:nvSpPr>
        <p:spPr/>
        <p:txBody>
          <a:bodyPr/>
          <a:lstStyle/>
          <a:p>
            <a:fld id="{CE13E7D0-89A0-40C3-923E-4B54BAF1A920}" type="datetimeFigureOut">
              <a:rPr lang="en-GB" smtClean="0"/>
              <a:t>05/03/2025</a:t>
            </a:fld>
            <a:endParaRPr lang="en-GB"/>
          </a:p>
        </p:txBody>
      </p:sp>
      <p:sp>
        <p:nvSpPr>
          <p:cNvPr id="8" name="Footer Placeholder 7">
            <a:extLst>
              <a:ext uri="{FF2B5EF4-FFF2-40B4-BE49-F238E27FC236}">
                <a16:creationId xmlns:a16="http://schemas.microsoft.com/office/drawing/2014/main" id="{326F87E1-8150-E5A9-B7EB-7F2359ABD62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60E2A52-10F5-A1D4-E3A9-251536B70825}"/>
              </a:ext>
            </a:extLst>
          </p:cNvPr>
          <p:cNvSpPr>
            <a:spLocks noGrp="1"/>
          </p:cNvSpPr>
          <p:nvPr>
            <p:ph type="sldNum" sz="quarter" idx="12"/>
          </p:nvPr>
        </p:nvSpPr>
        <p:spPr/>
        <p:txBody>
          <a:bodyPr/>
          <a:lstStyle/>
          <a:p>
            <a:fld id="{F0102FC5-EA94-4F15-8E63-6B2AD5C839D3}" type="slidenum">
              <a:rPr lang="en-GB" smtClean="0"/>
              <a:t>‹#›</a:t>
            </a:fld>
            <a:endParaRPr lang="en-GB"/>
          </a:p>
        </p:txBody>
      </p:sp>
    </p:spTree>
    <p:extLst>
      <p:ext uri="{BB962C8B-B14F-4D97-AF65-F5344CB8AC3E}">
        <p14:creationId xmlns:p14="http://schemas.microsoft.com/office/powerpoint/2010/main" val="403610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E8DAD-6E7A-1158-CB16-57B72235EA0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AC570D8-23DE-286E-4561-14A08F3697C0}"/>
              </a:ext>
            </a:extLst>
          </p:cNvPr>
          <p:cNvSpPr>
            <a:spLocks noGrp="1"/>
          </p:cNvSpPr>
          <p:nvPr>
            <p:ph type="dt" sz="half" idx="10"/>
          </p:nvPr>
        </p:nvSpPr>
        <p:spPr/>
        <p:txBody>
          <a:bodyPr/>
          <a:lstStyle/>
          <a:p>
            <a:fld id="{CE13E7D0-89A0-40C3-923E-4B54BAF1A920}" type="datetimeFigureOut">
              <a:rPr lang="en-GB" smtClean="0"/>
              <a:t>05/03/2025</a:t>
            </a:fld>
            <a:endParaRPr lang="en-GB"/>
          </a:p>
        </p:txBody>
      </p:sp>
      <p:sp>
        <p:nvSpPr>
          <p:cNvPr id="4" name="Footer Placeholder 3">
            <a:extLst>
              <a:ext uri="{FF2B5EF4-FFF2-40B4-BE49-F238E27FC236}">
                <a16:creationId xmlns:a16="http://schemas.microsoft.com/office/drawing/2014/main" id="{30B6945A-8613-6C00-B705-F346F2E0150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A14F058-9840-AD4F-D137-B67987EF3580}"/>
              </a:ext>
            </a:extLst>
          </p:cNvPr>
          <p:cNvSpPr>
            <a:spLocks noGrp="1"/>
          </p:cNvSpPr>
          <p:nvPr>
            <p:ph type="sldNum" sz="quarter" idx="12"/>
          </p:nvPr>
        </p:nvSpPr>
        <p:spPr/>
        <p:txBody>
          <a:bodyPr/>
          <a:lstStyle/>
          <a:p>
            <a:fld id="{F0102FC5-EA94-4F15-8E63-6B2AD5C839D3}" type="slidenum">
              <a:rPr lang="en-GB" smtClean="0"/>
              <a:t>‹#›</a:t>
            </a:fld>
            <a:endParaRPr lang="en-GB"/>
          </a:p>
        </p:txBody>
      </p:sp>
    </p:spTree>
    <p:extLst>
      <p:ext uri="{BB962C8B-B14F-4D97-AF65-F5344CB8AC3E}">
        <p14:creationId xmlns:p14="http://schemas.microsoft.com/office/powerpoint/2010/main" val="339406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D2225B-2A96-FE4E-8053-8683FFBBFC25}"/>
              </a:ext>
            </a:extLst>
          </p:cNvPr>
          <p:cNvSpPr>
            <a:spLocks noGrp="1"/>
          </p:cNvSpPr>
          <p:nvPr>
            <p:ph type="dt" sz="half" idx="10"/>
          </p:nvPr>
        </p:nvSpPr>
        <p:spPr/>
        <p:txBody>
          <a:bodyPr/>
          <a:lstStyle/>
          <a:p>
            <a:fld id="{CE13E7D0-89A0-40C3-923E-4B54BAF1A920}" type="datetimeFigureOut">
              <a:rPr lang="en-GB" smtClean="0"/>
              <a:t>05/03/2025</a:t>
            </a:fld>
            <a:endParaRPr lang="en-GB"/>
          </a:p>
        </p:txBody>
      </p:sp>
      <p:sp>
        <p:nvSpPr>
          <p:cNvPr id="3" name="Footer Placeholder 2">
            <a:extLst>
              <a:ext uri="{FF2B5EF4-FFF2-40B4-BE49-F238E27FC236}">
                <a16:creationId xmlns:a16="http://schemas.microsoft.com/office/drawing/2014/main" id="{C6FE43C7-2291-D1B3-5BE9-B9626BE578C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EB9CC36-DBA3-891C-CA70-AEC5015C08C9}"/>
              </a:ext>
            </a:extLst>
          </p:cNvPr>
          <p:cNvSpPr>
            <a:spLocks noGrp="1"/>
          </p:cNvSpPr>
          <p:nvPr>
            <p:ph type="sldNum" sz="quarter" idx="12"/>
          </p:nvPr>
        </p:nvSpPr>
        <p:spPr/>
        <p:txBody>
          <a:bodyPr/>
          <a:lstStyle/>
          <a:p>
            <a:fld id="{F0102FC5-EA94-4F15-8E63-6B2AD5C839D3}" type="slidenum">
              <a:rPr lang="en-GB" smtClean="0"/>
              <a:t>‹#›</a:t>
            </a:fld>
            <a:endParaRPr lang="en-GB"/>
          </a:p>
        </p:txBody>
      </p:sp>
    </p:spTree>
    <p:extLst>
      <p:ext uri="{BB962C8B-B14F-4D97-AF65-F5344CB8AC3E}">
        <p14:creationId xmlns:p14="http://schemas.microsoft.com/office/powerpoint/2010/main" val="2960404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DB46D-55B8-D0E2-B0A8-384BE82ECA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BB08B1E-1EED-C8A8-1434-910C30064B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D30FA57-8BCD-5C64-B649-26AB7E8B74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128159-1F61-7502-79A1-330DA259D26C}"/>
              </a:ext>
            </a:extLst>
          </p:cNvPr>
          <p:cNvSpPr>
            <a:spLocks noGrp="1"/>
          </p:cNvSpPr>
          <p:nvPr>
            <p:ph type="dt" sz="half" idx="10"/>
          </p:nvPr>
        </p:nvSpPr>
        <p:spPr/>
        <p:txBody>
          <a:bodyPr/>
          <a:lstStyle/>
          <a:p>
            <a:fld id="{CE13E7D0-89A0-40C3-923E-4B54BAF1A920}" type="datetimeFigureOut">
              <a:rPr lang="en-GB" smtClean="0"/>
              <a:t>05/03/2025</a:t>
            </a:fld>
            <a:endParaRPr lang="en-GB"/>
          </a:p>
        </p:txBody>
      </p:sp>
      <p:sp>
        <p:nvSpPr>
          <p:cNvPr id="6" name="Footer Placeholder 5">
            <a:extLst>
              <a:ext uri="{FF2B5EF4-FFF2-40B4-BE49-F238E27FC236}">
                <a16:creationId xmlns:a16="http://schemas.microsoft.com/office/drawing/2014/main" id="{EA64F3F4-FA8E-3A42-9996-1CF4B9904C8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FE76E84-76D2-D4CE-0B3D-6D40CE8C976A}"/>
              </a:ext>
            </a:extLst>
          </p:cNvPr>
          <p:cNvSpPr>
            <a:spLocks noGrp="1"/>
          </p:cNvSpPr>
          <p:nvPr>
            <p:ph type="sldNum" sz="quarter" idx="12"/>
          </p:nvPr>
        </p:nvSpPr>
        <p:spPr/>
        <p:txBody>
          <a:bodyPr/>
          <a:lstStyle/>
          <a:p>
            <a:fld id="{F0102FC5-EA94-4F15-8E63-6B2AD5C839D3}" type="slidenum">
              <a:rPr lang="en-GB" smtClean="0"/>
              <a:t>‹#›</a:t>
            </a:fld>
            <a:endParaRPr lang="en-GB"/>
          </a:p>
        </p:txBody>
      </p:sp>
    </p:spTree>
    <p:extLst>
      <p:ext uri="{BB962C8B-B14F-4D97-AF65-F5344CB8AC3E}">
        <p14:creationId xmlns:p14="http://schemas.microsoft.com/office/powerpoint/2010/main" val="2898560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20F39-0993-2ECB-0440-70BFB26BE8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FEDEA5D-35AA-9D25-790D-04B7C33884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D955FCD-F08E-DE7B-B90D-1BDE11ABAB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80C335-6F11-48B3-7464-3AAF9EAA66A9}"/>
              </a:ext>
            </a:extLst>
          </p:cNvPr>
          <p:cNvSpPr>
            <a:spLocks noGrp="1"/>
          </p:cNvSpPr>
          <p:nvPr>
            <p:ph type="dt" sz="half" idx="10"/>
          </p:nvPr>
        </p:nvSpPr>
        <p:spPr/>
        <p:txBody>
          <a:bodyPr/>
          <a:lstStyle/>
          <a:p>
            <a:fld id="{CE13E7D0-89A0-40C3-923E-4B54BAF1A920}" type="datetimeFigureOut">
              <a:rPr lang="en-GB" smtClean="0"/>
              <a:t>05/03/2025</a:t>
            </a:fld>
            <a:endParaRPr lang="en-GB"/>
          </a:p>
        </p:txBody>
      </p:sp>
      <p:sp>
        <p:nvSpPr>
          <p:cNvPr id="6" name="Footer Placeholder 5">
            <a:extLst>
              <a:ext uri="{FF2B5EF4-FFF2-40B4-BE49-F238E27FC236}">
                <a16:creationId xmlns:a16="http://schemas.microsoft.com/office/drawing/2014/main" id="{CB0BCB9D-864C-B54D-5AA7-DB8CDFB0D1D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4712E03-0811-66C1-652A-3A4EC4F326C5}"/>
              </a:ext>
            </a:extLst>
          </p:cNvPr>
          <p:cNvSpPr>
            <a:spLocks noGrp="1"/>
          </p:cNvSpPr>
          <p:nvPr>
            <p:ph type="sldNum" sz="quarter" idx="12"/>
          </p:nvPr>
        </p:nvSpPr>
        <p:spPr/>
        <p:txBody>
          <a:bodyPr/>
          <a:lstStyle/>
          <a:p>
            <a:fld id="{F0102FC5-EA94-4F15-8E63-6B2AD5C839D3}" type="slidenum">
              <a:rPr lang="en-GB" smtClean="0"/>
              <a:t>‹#›</a:t>
            </a:fld>
            <a:endParaRPr lang="en-GB"/>
          </a:p>
        </p:txBody>
      </p:sp>
    </p:spTree>
    <p:extLst>
      <p:ext uri="{BB962C8B-B14F-4D97-AF65-F5344CB8AC3E}">
        <p14:creationId xmlns:p14="http://schemas.microsoft.com/office/powerpoint/2010/main" val="3840505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A79F7B-72D9-6133-1E88-2960541432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EBFE97E-A24A-A77A-597B-E7AD317A3E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1EECCF1-4DF4-9BBB-2A1F-71BAA5D1FF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13E7D0-89A0-40C3-923E-4B54BAF1A920}" type="datetimeFigureOut">
              <a:rPr lang="en-GB" smtClean="0"/>
              <a:t>05/03/2025</a:t>
            </a:fld>
            <a:endParaRPr lang="en-GB"/>
          </a:p>
        </p:txBody>
      </p:sp>
      <p:sp>
        <p:nvSpPr>
          <p:cNvPr id="5" name="Footer Placeholder 4">
            <a:extLst>
              <a:ext uri="{FF2B5EF4-FFF2-40B4-BE49-F238E27FC236}">
                <a16:creationId xmlns:a16="http://schemas.microsoft.com/office/drawing/2014/main" id="{7D4D2ABF-09B4-1F10-94D6-C00475467C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209C47B-F08F-37D0-12A0-9A9C38EF48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102FC5-EA94-4F15-8E63-6B2AD5C839D3}" type="slidenum">
              <a:rPr lang="en-GB" smtClean="0"/>
              <a:t>‹#›</a:t>
            </a:fld>
            <a:endParaRPr lang="en-GB"/>
          </a:p>
        </p:txBody>
      </p:sp>
    </p:spTree>
    <p:extLst>
      <p:ext uri="{BB962C8B-B14F-4D97-AF65-F5344CB8AC3E}">
        <p14:creationId xmlns:p14="http://schemas.microsoft.com/office/powerpoint/2010/main" val="39419257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app.powerbi.com/groups/me/reports/2350807e-5e91-4803-98a0-4b811a6f375e/?pbi_source=PowerPoint"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Content Placeholder 4" descr="Background pattern&#10;&#10;Description automatically generated with medium confidence">
            <a:extLst>
              <a:ext uri="{FF2B5EF4-FFF2-40B4-BE49-F238E27FC236}">
                <a16:creationId xmlns:a16="http://schemas.microsoft.com/office/drawing/2014/main" id="{3F0204CA-5772-40DB-A0EE-1D8FB76D295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175" y="-606"/>
            <a:ext cx="12190413" cy="6856413"/>
          </a:xfrm>
        </p:spPr>
      </p:pic>
      <p:sp>
        <p:nvSpPr>
          <p:cNvPr id="17412" name="Subtitle 2">
            <a:extLst>
              <a:ext uri="{FF2B5EF4-FFF2-40B4-BE49-F238E27FC236}">
                <a16:creationId xmlns:a16="http://schemas.microsoft.com/office/drawing/2014/main" id="{8FFEFEF6-D236-4046-9B03-FEF60506504C}"/>
              </a:ext>
            </a:extLst>
          </p:cNvPr>
          <p:cNvSpPr>
            <a:spLocks noGrp="1" noChangeArrowheads="1"/>
          </p:cNvSpPr>
          <p:nvPr/>
        </p:nvSpPr>
        <p:spPr bwMode="auto">
          <a:xfrm>
            <a:off x="1524000" y="3330575"/>
            <a:ext cx="9144000"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altLang="en-US" sz="2000" b="0" i="0" u="none" strike="noStrike" kern="1200" cap="none" spc="0" normalizeH="0" baseline="0" noProof="0">
              <a:ln>
                <a:noFill/>
              </a:ln>
              <a:solidFill>
                <a:srgbClr val="34B0E4"/>
              </a:solidFill>
              <a:effectLst/>
              <a:uLnTx/>
              <a:uFillTx/>
              <a:latin typeface="Arial" panose="020B0604020202020204" pitchFamily="34" charset="0"/>
              <a:ea typeface="+mn-ea"/>
              <a:cs typeface="Arial" panose="020B0604020202020204" pitchFamily="34" charset="0"/>
            </a:endParaRPr>
          </a:p>
        </p:txBody>
      </p:sp>
      <p:sp>
        <p:nvSpPr>
          <p:cNvPr id="6" name="Title 1">
            <a:extLst>
              <a:ext uri="{FF2B5EF4-FFF2-40B4-BE49-F238E27FC236}">
                <a16:creationId xmlns:a16="http://schemas.microsoft.com/office/drawing/2014/main" id="{873439A7-6514-44C0-95FD-717C879BBC50}"/>
              </a:ext>
            </a:extLst>
          </p:cNvPr>
          <p:cNvSpPr>
            <a:spLocks noGrp="1"/>
          </p:cNvSpPr>
          <p:nvPr>
            <p:ph type="title"/>
          </p:nvPr>
        </p:nvSpPr>
        <p:spPr>
          <a:xfrm>
            <a:off x="319405" y="2742842"/>
            <a:ext cx="11484610" cy="1325563"/>
          </a:xfrm>
        </p:spPr>
        <p:txBody>
          <a:bodyPr>
            <a:normAutofit fontScale="90000"/>
          </a:bodyPr>
          <a:lstStyle/>
          <a:p>
            <a:r>
              <a:rPr lang="en-GB" dirty="0">
                <a:solidFill>
                  <a:schemeClr val="bg1"/>
                </a:solidFill>
                <a:latin typeface="Arial" panose="020B0604020202020204" pitchFamily="34" charset="0"/>
                <a:cs typeface="Arial" panose="020B0604020202020204" pitchFamily="34" charset="0"/>
              </a:rPr>
              <a:t>ICB – Board</a:t>
            </a:r>
            <a:br>
              <a:rPr lang="en-GB" dirty="0">
                <a:solidFill>
                  <a:schemeClr val="bg1"/>
                </a:solidFill>
                <a:latin typeface="Arial" panose="020B0604020202020204" pitchFamily="34" charset="0"/>
                <a:cs typeface="Arial" panose="020B0604020202020204" pitchFamily="34" charset="0"/>
              </a:rPr>
            </a:br>
            <a:br>
              <a:rPr lang="en-GB" dirty="0">
                <a:solidFill>
                  <a:schemeClr val="bg1"/>
                </a:solidFill>
                <a:latin typeface="Arial" panose="020B0604020202020204" pitchFamily="34" charset="0"/>
                <a:cs typeface="Arial" panose="020B0604020202020204" pitchFamily="34" charset="0"/>
              </a:rPr>
            </a:br>
            <a:r>
              <a:rPr lang="en-GB" dirty="0">
                <a:solidFill>
                  <a:schemeClr val="bg1"/>
                </a:solidFill>
                <a:latin typeface="Arial" panose="020B0604020202020204" pitchFamily="34" charset="0"/>
                <a:cs typeface="Arial" panose="020B0604020202020204" pitchFamily="34" charset="0"/>
              </a:rPr>
              <a:t>Annual Operating Plan -  Performance Report</a:t>
            </a:r>
          </a:p>
        </p:txBody>
      </p:sp>
      <p:sp>
        <p:nvSpPr>
          <p:cNvPr id="21" name="TextBox 20">
            <a:extLst>
              <a:ext uri="{FF2B5EF4-FFF2-40B4-BE49-F238E27FC236}">
                <a16:creationId xmlns:a16="http://schemas.microsoft.com/office/drawing/2014/main" id="{D7086F84-4F7B-4848-B324-D54FB856E2BC}"/>
              </a:ext>
            </a:extLst>
          </p:cNvPr>
          <p:cNvSpPr txBox="1"/>
          <p:nvPr/>
        </p:nvSpPr>
        <p:spPr>
          <a:xfrm>
            <a:off x="387985" y="4456083"/>
            <a:ext cx="6098796" cy="40011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sz="2000" dirty="0">
                <a:solidFill>
                  <a:schemeClr val="bg1"/>
                </a:solidFill>
                <a:latin typeface="Arial" panose="020B0604020202020204" pitchFamily="34" charset="0"/>
                <a:cs typeface="Arial" panose="020B0604020202020204" pitchFamily="34" charset="0"/>
              </a:rPr>
              <a:t>[Date: 12</a:t>
            </a:r>
            <a:r>
              <a:rPr lang="en-GB" sz="2000" baseline="30000" dirty="0">
                <a:solidFill>
                  <a:schemeClr val="bg1"/>
                </a:solidFill>
                <a:latin typeface="Arial" panose="020B0604020202020204" pitchFamily="34" charset="0"/>
                <a:cs typeface="Arial" panose="020B0604020202020204" pitchFamily="34" charset="0"/>
              </a:rPr>
              <a:t>th</a:t>
            </a:r>
            <a:r>
              <a:rPr lang="en-GB" sz="2000" dirty="0">
                <a:solidFill>
                  <a:schemeClr val="bg1"/>
                </a:solidFill>
                <a:latin typeface="Arial" panose="020B0604020202020204" pitchFamily="34" charset="0"/>
                <a:cs typeface="Arial" panose="020B0604020202020204" pitchFamily="34" charset="0"/>
              </a:rPr>
              <a:t> March 2025</a:t>
            </a:r>
            <a:r>
              <a:rPr kumimoji="0" lang="en-GB" sz="20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a:t>
            </a:r>
            <a:endParaRPr kumimoji="0" lang="en-GB" sz="1000" b="0" i="0" u="none" strike="noStrike" kern="1200" cap="none" spc="0" normalizeH="0" baseline="0" noProof="0" dirty="0">
              <a:ln>
                <a:noFill/>
              </a:ln>
              <a:solidFill>
                <a:schemeClr val="bg1"/>
              </a:solidFill>
              <a:effectLst/>
              <a:uLnTx/>
              <a:uFillTx/>
              <a:latin typeface="Calibri" panose="020F0502020204030204" pitchFamily="34" charset="0"/>
              <a:ea typeface="+mn-ea"/>
              <a:cs typeface="+mn-cs"/>
            </a:endParaRPr>
          </a:p>
        </p:txBody>
      </p:sp>
      <p:pic>
        <p:nvPicPr>
          <p:cNvPr id="2" name="Picture 7">
            <a:extLst>
              <a:ext uri="{FF2B5EF4-FFF2-40B4-BE49-F238E27FC236}">
                <a16:creationId xmlns:a16="http://schemas.microsoft.com/office/drawing/2014/main" id="{9B10BA4D-89E6-DF0B-B55C-5E366815D4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1098" y="160338"/>
            <a:ext cx="2373804"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BD7E539-3BA9-D8A9-714C-792E5B1F44A3}"/>
              </a:ext>
            </a:extLst>
          </p:cNvPr>
          <p:cNvPicPr>
            <a:picLocks noChangeAspect="1"/>
          </p:cNvPicPr>
          <p:nvPr/>
        </p:nvPicPr>
        <p:blipFill>
          <a:blip r:embed="rId3"/>
          <a:stretch>
            <a:fillRect/>
          </a:stretch>
        </p:blipFill>
        <p:spPr>
          <a:xfrm>
            <a:off x="1" y="-1809"/>
            <a:ext cx="3204516" cy="578654"/>
          </a:xfrm>
          <a:prstGeom prst="rect">
            <a:avLst/>
          </a:prstGeom>
        </p:spPr>
      </p:pic>
      <p:sp>
        <p:nvSpPr>
          <p:cNvPr id="2" name="TextBox 1">
            <a:extLst>
              <a:ext uri="{FF2B5EF4-FFF2-40B4-BE49-F238E27FC236}">
                <a16:creationId xmlns:a16="http://schemas.microsoft.com/office/drawing/2014/main" id="{59F086C6-A6B0-AE41-88B8-CE2D838ED1F3}"/>
              </a:ext>
            </a:extLst>
          </p:cNvPr>
          <p:cNvSpPr txBox="1"/>
          <p:nvPr/>
        </p:nvSpPr>
        <p:spPr>
          <a:xfrm>
            <a:off x="177618" y="663412"/>
            <a:ext cx="5151944" cy="461665"/>
          </a:xfrm>
          <a:prstGeom prst="rect">
            <a:avLst/>
          </a:prstGeom>
          <a:noFill/>
        </p:spPr>
        <p:txBody>
          <a:bodyPr wrap="square" rtlCol="0">
            <a:spAutoFit/>
          </a:bodyPr>
          <a:lstStyle/>
          <a:p>
            <a:pPr algn="ctr"/>
            <a:r>
              <a:rPr lang="en-GB" sz="2400" b="1"/>
              <a:t>Key Indicator: 62 day waits </a:t>
            </a:r>
          </a:p>
        </p:txBody>
      </p:sp>
      <p:sp>
        <p:nvSpPr>
          <p:cNvPr id="12" name="Rectangle 11">
            <a:extLst>
              <a:ext uri="{FF2B5EF4-FFF2-40B4-BE49-F238E27FC236}">
                <a16:creationId xmlns:a16="http://schemas.microsoft.com/office/drawing/2014/main" id="{12261ADA-D4D2-AF61-3652-90301B5A4A0D}"/>
              </a:ext>
            </a:extLst>
          </p:cNvPr>
          <p:cNvSpPr/>
          <p:nvPr/>
        </p:nvSpPr>
        <p:spPr>
          <a:xfrm>
            <a:off x="5151863" y="800484"/>
            <a:ext cx="6872787" cy="5947550"/>
          </a:xfrm>
          <a:prstGeom prst="rect">
            <a:avLst/>
          </a:prstGeom>
          <a:solidFill>
            <a:srgbClr val="FAEFE0"/>
          </a:solidFill>
          <a:ln>
            <a:solidFill>
              <a:srgbClr val="DEEBF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9F2EF3CC-A572-1B31-478C-A1395D9E5CA0}"/>
              </a:ext>
            </a:extLst>
          </p:cNvPr>
          <p:cNvSpPr txBox="1"/>
          <p:nvPr/>
        </p:nvSpPr>
        <p:spPr>
          <a:xfrm>
            <a:off x="106498" y="5041721"/>
            <a:ext cx="5223063" cy="1610697"/>
          </a:xfrm>
          <a:prstGeom prst="rect">
            <a:avLst/>
          </a:prstGeom>
          <a:noFill/>
          <a:ln w="19050">
            <a:noFill/>
          </a:ln>
        </p:spPr>
        <p:txBody>
          <a:bodyPr wrap="square" rtlCol="0">
            <a:spAutoFit/>
          </a:bodyPr>
          <a:lstStyle/>
          <a:p>
            <a:pPr>
              <a:spcAft>
                <a:spcPts val="400"/>
              </a:spcAft>
            </a:pPr>
            <a:r>
              <a:rPr lang="en-GB" sz="1150" b="1">
                <a:solidFill>
                  <a:srgbClr val="243774"/>
                </a:solidFill>
                <a:latin typeface="Arial" panose="020B0604020202020204" pitchFamily="34" charset="0"/>
                <a:cs typeface="Arial" panose="020B0604020202020204" pitchFamily="34" charset="0"/>
              </a:rPr>
              <a:t>How does indicator link to long term priorities:</a:t>
            </a:r>
          </a:p>
          <a:p>
            <a:pPr>
              <a:spcAft>
                <a:spcPts val="400"/>
              </a:spcAft>
            </a:pPr>
            <a:r>
              <a:rPr lang="en-GB" sz="1150">
                <a:solidFill>
                  <a:srgbClr val="243774"/>
                </a:solidFill>
                <a:latin typeface="Arial" panose="020B0604020202020204" pitchFamily="34" charset="0"/>
                <a:cs typeface="Arial" panose="020B0604020202020204" pitchFamily="34" charset="0"/>
              </a:rPr>
              <a:t>Quick access to cancer diagnostic and treatment supports all of the ICB strategic ambitions, in particular reducing harm from cancer, and long term improvement in Healthy Life Expectancy.</a:t>
            </a:r>
          </a:p>
          <a:p>
            <a:r>
              <a:rPr lang="en-GB" sz="1150">
                <a:solidFill>
                  <a:srgbClr val="243774"/>
                </a:solidFill>
                <a:latin typeface="Arial" panose="020B0604020202020204" pitchFamily="34" charset="0"/>
                <a:cs typeface="Arial" panose="020B0604020202020204" pitchFamily="34" charset="0"/>
              </a:rPr>
              <a:t>longer waits for treatment can affect cancer outcomes, and overall patient experience of care.  NHSE will be scrutinising performance in this indicator and it forms part of the NHSE Oversight Framework and Tiering process.  Delivery is supported by the Cancer Alliance.</a:t>
            </a:r>
          </a:p>
        </p:txBody>
      </p:sp>
      <p:sp>
        <p:nvSpPr>
          <p:cNvPr id="4" name="TextBox 3">
            <a:extLst>
              <a:ext uri="{FF2B5EF4-FFF2-40B4-BE49-F238E27FC236}">
                <a16:creationId xmlns:a16="http://schemas.microsoft.com/office/drawing/2014/main" id="{3A0AE6EC-EAC8-EAE5-A014-36E0DF55EEA0}"/>
              </a:ext>
            </a:extLst>
          </p:cNvPr>
          <p:cNvSpPr txBox="1"/>
          <p:nvPr/>
        </p:nvSpPr>
        <p:spPr>
          <a:xfrm>
            <a:off x="10122121" y="196480"/>
            <a:ext cx="1351652" cy="523220"/>
          </a:xfrm>
          <a:prstGeom prst="rect">
            <a:avLst/>
          </a:prstGeom>
          <a:noFill/>
        </p:spPr>
        <p:txBody>
          <a:bodyPr wrap="none" rtlCol="0">
            <a:spAutoFit/>
          </a:bodyPr>
          <a:lstStyle/>
          <a:p>
            <a:r>
              <a:rPr lang="en-GB" sz="2800" b="1">
                <a:solidFill>
                  <a:srgbClr val="243774"/>
                </a:solidFill>
                <a:latin typeface="Trebuchet MS" panose="020B0603020202020204" pitchFamily="34" charset="0"/>
              </a:rPr>
              <a:t>Cancer</a:t>
            </a:r>
          </a:p>
        </p:txBody>
      </p:sp>
      <p:grpSp>
        <p:nvGrpSpPr>
          <p:cNvPr id="9" name="Group 8">
            <a:extLst>
              <a:ext uri="{FF2B5EF4-FFF2-40B4-BE49-F238E27FC236}">
                <a16:creationId xmlns:a16="http://schemas.microsoft.com/office/drawing/2014/main" id="{2ADD4B23-59F2-D4D9-48F3-3CB640155821}"/>
              </a:ext>
            </a:extLst>
          </p:cNvPr>
          <p:cNvGrpSpPr/>
          <p:nvPr/>
        </p:nvGrpSpPr>
        <p:grpSpPr>
          <a:xfrm>
            <a:off x="11431451" y="90433"/>
            <a:ext cx="678356" cy="673761"/>
            <a:chOff x="4472197" y="4180408"/>
            <a:chExt cx="678359" cy="673762"/>
          </a:xfrm>
        </p:grpSpPr>
        <p:sp>
          <p:nvSpPr>
            <p:cNvPr id="15" name="Flowchart: Connector 14">
              <a:extLst>
                <a:ext uri="{FF2B5EF4-FFF2-40B4-BE49-F238E27FC236}">
                  <a16:creationId xmlns:a16="http://schemas.microsoft.com/office/drawing/2014/main" id="{CC2EE9E1-E313-E52F-4031-E466DFBE6881}"/>
                </a:ext>
              </a:extLst>
            </p:cNvPr>
            <p:cNvSpPr/>
            <p:nvPr/>
          </p:nvSpPr>
          <p:spPr>
            <a:xfrm>
              <a:off x="4472197" y="4180408"/>
              <a:ext cx="678359" cy="673762"/>
            </a:xfrm>
            <a:prstGeom prst="flowChartConnector">
              <a:avLst/>
            </a:prstGeom>
            <a:solidFill>
              <a:srgbClr val="FAEFE0"/>
            </a:solidFill>
            <a:ln w="285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descr="A black background with a black square&#10;&#10;Description automatically generated with medium confidence">
              <a:extLst>
                <a:ext uri="{FF2B5EF4-FFF2-40B4-BE49-F238E27FC236}">
                  <a16:creationId xmlns:a16="http://schemas.microsoft.com/office/drawing/2014/main" id="{E180867B-9CF8-EBE8-A014-0BA5E6F80A78}"/>
                </a:ext>
              </a:extLst>
            </p:cNvPr>
            <p:cNvPicPr>
              <a:picLocks noChangeAspect="1"/>
            </p:cNvPicPr>
            <p:nvPr/>
          </p:nvPicPr>
          <p:blipFill>
            <a:blip r:embed="rId4">
              <a:alphaModFix amt="50000"/>
              <a:extLst>
                <a:ext uri="{28A0092B-C50C-407E-A947-70E740481C1C}">
                  <a14:useLocalDpi xmlns:a14="http://schemas.microsoft.com/office/drawing/2010/main" val="0"/>
                </a:ext>
              </a:extLst>
            </a:blip>
            <a:stretch>
              <a:fillRect/>
            </a:stretch>
          </p:blipFill>
          <p:spPr>
            <a:xfrm>
              <a:off x="4555698" y="4266559"/>
              <a:ext cx="511356" cy="511357"/>
            </a:xfrm>
            <a:prstGeom prst="rect">
              <a:avLst/>
            </a:prstGeom>
          </p:spPr>
        </p:pic>
      </p:grpSp>
      <p:sp>
        <p:nvSpPr>
          <p:cNvPr id="5" name="TextBox 4">
            <a:extLst>
              <a:ext uri="{FF2B5EF4-FFF2-40B4-BE49-F238E27FC236}">
                <a16:creationId xmlns:a16="http://schemas.microsoft.com/office/drawing/2014/main" id="{44440248-D623-46DC-97D9-1CA8F1808F7B}"/>
              </a:ext>
            </a:extLst>
          </p:cNvPr>
          <p:cNvSpPr txBox="1"/>
          <p:nvPr/>
        </p:nvSpPr>
        <p:spPr>
          <a:xfrm>
            <a:off x="5129912" y="719700"/>
            <a:ext cx="6894738" cy="5411738"/>
          </a:xfrm>
          <a:prstGeom prst="rect">
            <a:avLst/>
          </a:prstGeom>
          <a:noFill/>
        </p:spPr>
        <p:txBody>
          <a:bodyPr wrap="square" rtlCol="0">
            <a:spAutoFit/>
          </a:bodyPr>
          <a:lstStyle/>
          <a:p>
            <a:pPr>
              <a:spcAft>
                <a:spcPts val="200"/>
              </a:spcAft>
            </a:pPr>
            <a:r>
              <a:rPr lang="en-GB" b="1" dirty="0">
                <a:solidFill>
                  <a:srgbClr val="243774"/>
                </a:solidFill>
                <a:latin typeface="Arial" panose="020B0604020202020204" pitchFamily="34" charset="0"/>
                <a:cs typeface="Arial" panose="020B0604020202020204" pitchFamily="34" charset="0"/>
              </a:rPr>
              <a:t>Cancer Services Escalation Points</a:t>
            </a:r>
          </a:p>
          <a:p>
            <a:pPr eaLnBrk="1" hangingPunct="1">
              <a:spcAft>
                <a:spcPts val="400"/>
              </a:spcAft>
            </a:pPr>
            <a:r>
              <a:rPr lang="en-GB" sz="1200" dirty="0">
                <a:solidFill>
                  <a:srgbClr val="444444"/>
                </a:solidFill>
                <a:latin typeface="Arial" panose="020B0604020202020204" pitchFamily="34" charset="0"/>
                <a:cs typeface="Arial" panose="020B0604020202020204" pitchFamily="34" charset="0"/>
              </a:rPr>
              <a:t>In 2024/25, the priority is to deliver a 70% performance on the </a:t>
            </a:r>
            <a:r>
              <a:rPr lang="en-GB" sz="1200" b="1" dirty="0">
                <a:solidFill>
                  <a:srgbClr val="444444"/>
                </a:solidFill>
                <a:latin typeface="Arial" panose="020B0604020202020204" pitchFamily="34" charset="0"/>
                <a:cs typeface="Arial" panose="020B0604020202020204" pitchFamily="34" charset="0"/>
              </a:rPr>
              <a:t>62-day cancer wait time </a:t>
            </a:r>
            <a:r>
              <a:rPr lang="en-GB" sz="1200" dirty="0">
                <a:solidFill>
                  <a:srgbClr val="444444"/>
                </a:solidFill>
                <a:latin typeface="Arial" panose="020B0604020202020204" pitchFamily="34" charset="0"/>
                <a:cs typeface="Arial" panose="020B0604020202020204" pitchFamily="34" charset="0"/>
              </a:rPr>
              <a:t>target.  </a:t>
            </a:r>
            <a:r>
              <a:rPr lang="en-GB" sz="1200" b="1" dirty="0">
                <a:solidFill>
                  <a:srgbClr val="444444"/>
                </a:solidFill>
                <a:latin typeface="Arial" panose="020B0604020202020204" pitchFamily="34" charset="0"/>
                <a:cs typeface="Arial" panose="020B0604020202020204" pitchFamily="34" charset="0"/>
              </a:rPr>
              <a:t>December</a:t>
            </a:r>
            <a:r>
              <a:rPr lang="en-GB" sz="1200" dirty="0">
                <a:solidFill>
                  <a:srgbClr val="444444"/>
                </a:solidFill>
                <a:latin typeface="Arial" panose="020B0604020202020204" pitchFamily="34" charset="0"/>
                <a:cs typeface="Arial" panose="020B0604020202020204" pitchFamily="34" charset="0"/>
              </a:rPr>
              <a:t> performance was </a:t>
            </a:r>
            <a:r>
              <a:rPr lang="en-GB" sz="1200" b="1" dirty="0">
                <a:solidFill>
                  <a:srgbClr val="444444"/>
                </a:solidFill>
                <a:latin typeface="Arial" panose="020B0604020202020204" pitchFamily="34" charset="0"/>
                <a:cs typeface="Arial" panose="020B0604020202020204" pitchFamily="34" charset="0"/>
              </a:rPr>
              <a:t>66.6%</a:t>
            </a:r>
            <a:r>
              <a:rPr lang="en-GB" sz="1200" dirty="0">
                <a:solidFill>
                  <a:srgbClr val="444444"/>
                </a:solidFill>
                <a:latin typeface="Arial" panose="020B0604020202020204" pitchFamily="34" charset="0"/>
                <a:cs typeface="Arial" panose="020B0604020202020204" pitchFamily="34" charset="0"/>
              </a:rPr>
              <a:t> against a plan of </a:t>
            </a:r>
            <a:r>
              <a:rPr lang="en-GB" sz="1200" b="1" dirty="0">
                <a:solidFill>
                  <a:srgbClr val="444444"/>
                </a:solidFill>
                <a:latin typeface="Arial" panose="020B0604020202020204" pitchFamily="34" charset="0"/>
                <a:cs typeface="Arial" panose="020B0604020202020204" pitchFamily="34" charset="0"/>
              </a:rPr>
              <a:t>66.0% therefore just above target. </a:t>
            </a:r>
            <a:r>
              <a:rPr lang="en-GB" sz="1200" dirty="0">
                <a:solidFill>
                  <a:srgbClr val="444444"/>
                </a:solidFill>
                <a:latin typeface="Arial" panose="020B0604020202020204" pitchFamily="34" charset="0"/>
                <a:cs typeface="Arial" panose="020B0604020202020204" pitchFamily="34" charset="0"/>
              </a:rPr>
              <a:t>Performance is showing </a:t>
            </a:r>
            <a:r>
              <a:rPr lang="en-GB" sz="1200" b="1" dirty="0">
                <a:solidFill>
                  <a:srgbClr val="444444"/>
                </a:solidFill>
                <a:latin typeface="Arial" panose="020B0604020202020204" pitchFamily="34" charset="0"/>
                <a:cs typeface="Arial" panose="020B0604020202020204" pitchFamily="34" charset="0"/>
              </a:rPr>
              <a:t>common cause variation of an improving nature </a:t>
            </a:r>
            <a:r>
              <a:rPr lang="en-GB" sz="1200" dirty="0">
                <a:solidFill>
                  <a:srgbClr val="444444"/>
                </a:solidFill>
                <a:latin typeface="Arial" panose="020B0604020202020204" pitchFamily="34" charset="0"/>
                <a:cs typeface="Arial" panose="020B0604020202020204" pitchFamily="34" charset="0"/>
              </a:rPr>
              <a:t>which reflects the significant improvement seen since January 24.  There is however variation in performance.   </a:t>
            </a:r>
          </a:p>
          <a:p>
            <a:pPr eaLnBrk="1" hangingPunct="1">
              <a:spcAft>
                <a:spcPts val="400"/>
              </a:spcAft>
            </a:pPr>
            <a:r>
              <a:rPr lang="en-GB" sz="1200" b="1" dirty="0">
                <a:solidFill>
                  <a:srgbClr val="444444"/>
                </a:solidFill>
                <a:latin typeface="Arial" panose="020B0604020202020204" pitchFamily="34" charset="0"/>
                <a:cs typeface="Arial" panose="020B0604020202020204" pitchFamily="34" charset="0"/>
              </a:rPr>
              <a:t>HDFT (84.2%), and Y&amp;SFT (66.4%) achieved monthly targets and Y&amp;SFT demonstrated special cause variation of an improving nature</a:t>
            </a:r>
            <a:r>
              <a:rPr lang="en-GB" sz="1200" dirty="0">
                <a:solidFill>
                  <a:srgbClr val="444444"/>
                </a:solidFill>
                <a:latin typeface="Arial" panose="020B0604020202020204" pitchFamily="34" charset="0"/>
                <a:cs typeface="Arial" panose="020B0604020202020204" pitchFamily="34" charset="0"/>
              </a:rPr>
              <a:t>.  </a:t>
            </a:r>
            <a:r>
              <a:rPr lang="en-US" altLang="en-US" sz="1200" dirty="0">
                <a:latin typeface="Arial" panose="020B0604020202020204" pitchFamily="34" charset="0"/>
                <a:cs typeface="Arial" panose="020B0604020202020204" pitchFamily="34" charset="0"/>
              </a:rPr>
              <a:t>The ICB as a whole and HUTH and NLAG as individual providers, are in NHSE Tier 1 category for Cancer.</a:t>
            </a:r>
          </a:p>
          <a:p>
            <a:pPr eaLnBrk="1" hangingPunct="1">
              <a:spcAft>
                <a:spcPts val="400"/>
              </a:spcAft>
            </a:pPr>
            <a:r>
              <a:rPr lang="en-US" altLang="en-US" sz="1600" b="1" u="sng" dirty="0">
                <a:latin typeface="Arial" panose="020B0604020202020204" pitchFamily="34" charset="0"/>
                <a:cs typeface="Arial" panose="020B0604020202020204" pitchFamily="34" charset="0"/>
              </a:rPr>
              <a:t>Key Cancer Alliance Actions in January 25:</a:t>
            </a:r>
          </a:p>
          <a:p>
            <a:r>
              <a:rPr lang="en-GB" sz="1200" b="1" dirty="0">
                <a:latin typeface="Arial" panose="020B0604020202020204" pitchFamily="34" charset="0"/>
                <a:ea typeface="Times New Roman" panose="02020603050405020304" pitchFamily="18" charset="0"/>
                <a:cs typeface="Arial" panose="020B0604020202020204" pitchFamily="34" charset="0"/>
              </a:rPr>
              <a:t>Awareness &amp; Early Diagnosis: </a:t>
            </a:r>
            <a:r>
              <a:rPr lang="en-GB" sz="1200" i="0" dirty="0">
                <a:effectLst/>
                <a:latin typeface="Arial" panose="020B0604020202020204" pitchFamily="34" charset="0"/>
                <a:cs typeface="Arial" panose="020B0604020202020204" pitchFamily="34" charset="0"/>
              </a:rPr>
              <a:t>Referral Form Optimisation process agreed with ICB Clinical Effectiveness Unit. Primary Care </a:t>
            </a:r>
            <a:r>
              <a:rPr lang="en-GB" sz="1200" dirty="0">
                <a:latin typeface="Arial" panose="020B0604020202020204" pitchFamily="34" charset="0"/>
                <a:cs typeface="Arial" panose="020B0604020202020204" pitchFamily="34" charset="0"/>
              </a:rPr>
              <a:t>Cervical Screening financial allocations agreed with NHSE PH team. Two PCNs appointed with one actively recruiting for Cancer Care Coordinator Pilot.</a:t>
            </a:r>
          </a:p>
          <a:p>
            <a:r>
              <a:rPr lang="en-GB" sz="1200" b="1" dirty="0">
                <a:latin typeface="Arial" panose="020B0604020202020204" pitchFamily="34" charset="0"/>
                <a:cs typeface="Arial" panose="020B0604020202020204" pitchFamily="34" charset="0"/>
              </a:rPr>
              <a:t>Cancer Diagnostics and Innovation: </a:t>
            </a:r>
            <a:r>
              <a:rPr lang="en-GB" sz="1200" dirty="0">
                <a:latin typeface="Arial" panose="020B0604020202020204" pitchFamily="34" charset="0"/>
                <a:cs typeface="Arial" panose="020B0604020202020204" pitchFamily="34" charset="0"/>
              </a:rPr>
              <a:t>All funding transferred to 11 grant schemes for 2024/25. 15 people screened at HHP with 2 being prepped for trial in Bowel Cancer Vaccine Trial.</a:t>
            </a:r>
          </a:p>
          <a:p>
            <a:r>
              <a:rPr lang="en-GB" sz="1200" b="1" dirty="0">
                <a:latin typeface="Arial" panose="020B0604020202020204" pitchFamily="34" charset="0"/>
                <a:cs typeface="Arial" panose="020B0604020202020204" pitchFamily="34" charset="0"/>
              </a:rPr>
              <a:t>Nursing and AHP: </a:t>
            </a:r>
            <a:r>
              <a:rPr lang="en-GB" sz="1200" dirty="0">
                <a:latin typeface="Arial" panose="020B0604020202020204" pitchFamily="34" charset="0"/>
                <a:cs typeface="Arial" panose="020B0604020202020204" pitchFamily="34" charset="0"/>
              </a:rPr>
              <a:t>Education and Development </a:t>
            </a:r>
            <a:r>
              <a:rPr lang="en-GB" sz="1200" dirty="0" err="1">
                <a:latin typeface="Arial" panose="020B0604020202020204" pitchFamily="34" charset="0"/>
                <a:cs typeface="Arial" panose="020B0604020202020204" pitchFamily="34" charset="0"/>
              </a:rPr>
              <a:t>Infogram</a:t>
            </a:r>
            <a:r>
              <a:rPr lang="en-GB" sz="1200" dirty="0">
                <a:latin typeface="Arial" panose="020B0604020202020204" pitchFamily="34" charset="0"/>
                <a:cs typeface="Arial" panose="020B0604020202020204" pitchFamily="34" charset="0"/>
              </a:rPr>
              <a:t> built and undergoing design refinement. Quality Report drafted and first amendments made based on feedback from programme teams.</a:t>
            </a:r>
          </a:p>
          <a:p>
            <a:r>
              <a:rPr lang="en-GB" sz="1200" b="1" dirty="0">
                <a:latin typeface="Arial" panose="020B0604020202020204" pitchFamily="34" charset="0"/>
                <a:cs typeface="Arial" panose="020B0604020202020204" pitchFamily="34" charset="0"/>
              </a:rPr>
              <a:t>Comms &amp; Engagement: </a:t>
            </a:r>
            <a:r>
              <a:rPr lang="en-GB" sz="1200" dirty="0">
                <a:latin typeface="Arial" panose="020B0604020202020204" pitchFamily="34" charset="0"/>
                <a:cs typeface="Arial" panose="020B0604020202020204" pitchFamily="34" charset="0"/>
              </a:rPr>
              <a:t>Experience of Care agreement from HHP Trust Lead Cancer Nurse and CNS leads to progress a mini CPES pilot project.</a:t>
            </a:r>
          </a:p>
          <a:p>
            <a:r>
              <a:rPr lang="en-GB" sz="1200" b="1" dirty="0">
                <a:latin typeface="Arial" panose="020B0604020202020204" pitchFamily="34" charset="0"/>
                <a:cs typeface="Arial" panose="020B0604020202020204" pitchFamily="34" charset="0"/>
              </a:rPr>
              <a:t>Health Inequalities: </a:t>
            </a:r>
            <a:r>
              <a:rPr lang="en-GB" sz="1200" dirty="0">
                <a:latin typeface="Arial" panose="020B0604020202020204" pitchFamily="34" charset="0"/>
                <a:cs typeface="Arial" panose="020B0604020202020204" pitchFamily="34" charset="0"/>
              </a:rPr>
              <a:t>Cancer Risk Matrix created for prioritisation of groups most at risk of health inequality and highest cancer risk. ER Place Cancer HI Action Plan launched with ER Place team.</a:t>
            </a:r>
          </a:p>
          <a:p>
            <a:r>
              <a:rPr lang="en-GB" sz="1200" b="1" dirty="0">
                <a:latin typeface="Arial" panose="020B0604020202020204" pitchFamily="34" charset="0"/>
                <a:cs typeface="Arial" panose="020B0604020202020204" pitchFamily="34" charset="0"/>
              </a:rPr>
              <a:t>Lung Health Check: </a:t>
            </a:r>
            <a:r>
              <a:rPr lang="en-GB" sz="1200" dirty="0">
                <a:latin typeface="Arial" panose="020B0604020202020204" pitchFamily="34" charset="0"/>
                <a:cs typeface="Arial" panose="020B0604020202020204" pitchFamily="34" charset="0"/>
              </a:rPr>
              <a:t>Provisional plan for delivery of LHCs at HMP Hull in 2025 developed. </a:t>
            </a:r>
          </a:p>
          <a:p>
            <a:r>
              <a:rPr lang="en-GB" sz="1200" b="1" dirty="0">
                <a:latin typeface="Arial" panose="020B0604020202020204" pitchFamily="34" charset="0"/>
                <a:cs typeface="Arial" panose="020B0604020202020204" pitchFamily="34" charset="0"/>
              </a:rPr>
              <a:t>Non-Surgical Oncology: </a:t>
            </a:r>
            <a:r>
              <a:rPr lang="en-GB" sz="1200" dirty="0">
                <a:latin typeface="Arial" panose="020B0604020202020204" pitchFamily="34" charset="0"/>
                <a:cs typeface="Arial" panose="020B0604020202020204" pitchFamily="34" charset="0"/>
              </a:rPr>
              <a:t>Capacity and demand report findings presented to Oversight and Assurance and NSO CDG, including topline findings.</a:t>
            </a:r>
          </a:p>
          <a:p>
            <a:r>
              <a:rPr lang="en-GB" sz="1200" b="1" dirty="0">
                <a:latin typeface="Arial" panose="020B0604020202020204" pitchFamily="34" charset="0"/>
                <a:cs typeface="Arial" panose="020B0604020202020204" pitchFamily="34" charset="0"/>
              </a:rPr>
              <a:t>Treatment, Pathways and Personalised Care: </a:t>
            </a:r>
            <a:r>
              <a:rPr lang="en-GB" sz="1200" dirty="0">
                <a:latin typeface="Arial" panose="020B0604020202020204" pitchFamily="34" charset="0"/>
                <a:cs typeface="Arial" panose="020B0604020202020204" pitchFamily="34" charset="0"/>
              </a:rPr>
              <a:t>NEY HPB Network launched with good attendance and engaged discussions across specialties. Observed Lung &amp; UGI MDT meetings at YSTHFT as part of MDT Streamlining work.</a:t>
            </a:r>
            <a:endParaRPr lang="en-GB" sz="1200" b="0" i="0" kern="1200" dirty="0">
              <a:solidFill>
                <a:schemeClr val="tx1"/>
              </a:solidFill>
              <a:highlight>
                <a:srgbClr val="FFFF00"/>
              </a:highlight>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B404DC2D-8EC4-8AC9-E8AB-DC7F300E361F}"/>
              </a:ext>
            </a:extLst>
          </p:cNvPr>
          <p:cNvPicPr>
            <a:picLocks noChangeAspect="1"/>
          </p:cNvPicPr>
          <p:nvPr/>
        </p:nvPicPr>
        <p:blipFill>
          <a:blip r:embed="rId5"/>
          <a:stretch>
            <a:fillRect/>
          </a:stretch>
        </p:blipFill>
        <p:spPr>
          <a:xfrm>
            <a:off x="253891" y="1125077"/>
            <a:ext cx="4598766" cy="3916644"/>
          </a:xfrm>
          <a:prstGeom prst="rect">
            <a:avLst/>
          </a:prstGeom>
        </p:spPr>
      </p:pic>
    </p:spTree>
    <p:extLst>
      <p:ext uri="{BB962C8B-B14F-4D97-AF65-F5344CB8AC3E}">
        <p14:creationId xmlns:p14="http://schemas.microsoft.com/office/powerpoint/2010/main" val="1063242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BD7E539-3BA9-D8A9-714C-792E5B1F44A3}"/>
              </a:ext>
            </a:extLst>
          </p:cNvPr>
          <p:cNvPicPr>
            <a:picLocks noChangeAspect="1"/>
          </p:cNvPicPr>
          <p:nvPr/>
        </p:nvPicPr>
        <p:blipFill>
          <a:blip r:embed="rId3"/>
          <a:stretch>
            <a:fillRect/>
          </a:stretch>
        </p:blipFill>
        <p:spPr>
          <a:xfrm>
            <a:off x="1" y="-1809"/>
            <a:ext cx="3204516" cy="578654"/>
          </a:xfrm>
          <a:prstGeom prst="rect">
            <a:avLst/>
          </a:prstGeom>
        </p:spPr>
      </p:pic>
      <p:sp>
        <p:nvSpPr>
          <p:cNvPr id="2" name="TextBox 1">
            <a:extLst>
              <a:ext uri="{FF2B5EF4-FFF2-40B4-BE49-F238E27FC236}">
                <a16:creationId xmlns:a16="http://schemas.microsoft.com/office/drawing/2014/main" id="{59F086C6-A6B0-AE41-88B8-CE2D838ED1F3}"/>
              </a:ext>
            </a:extLst>
          </p:cNvPr>
          <p:cNvSpPr txBox="1"/>
          <p:nvPr/>
        </p:nvSpPr>
        <p:spPr>
          <a:xfrm>
            <a:off x="177618" y="663412"/>
            <a:ext cx="5151944" cy="461665"/>
          </a:xfrm>
          <a:prstGeom prst="rect">
            <a:avLst/>
          </a:prstGeom>
          <a:noFill/>
        </p:spPr>
        <p:txBody>
          <a:bodyPr wrap="square" rtlCol="0">
            <a:spAutoFit/>
          </a:bodyPr>
          <a:lstStyle/>
          <a:p>
            <a:pPr algn="ctr"/>
            <a:r>
              <a:rPr lang="en-GB" sz="2400" b="1"/>
              <a:t>Key Indicator: Booked within 14 days</a:t>
            </a:r>
          </a:p>
        </p:txBody>
      </p:sp>
      <p:sp>
        <p:nvSpPr>
          <p:cNvPr id="12" name="Rectangle 11">
            <a:extLst>
              <a:ext uri="{FF2B5EF4-FFF2-40B4-BE49-F238E27FC236}">
                <a16:creationId xmlns:a16="http://schemas.microsoft.com/office/drawing/2014/main" id="{12261ADA-D4D2-AF61-3652-90301B5A4A0D}"/>
              </a:ext>
            </a:extLst>
          </p:cNvPr>
          <p:cNvSpPr/>
          <p:nvPr/>
        </p:nvSpPr>
        <p:spPr>
          <a:xfrm>
            <a:off x="5389947" y="764813"/>
            <a:ext cx="6600781" cy="5947550"/>
          </a:xfrm>
          <a:prstGeom prst="rect">
            <a:avLst/>
          </a:prstGeom>
          <a:solidFill>
            <a:srgbClr val="D6EED9"/>
          </a:solidFill>
          <a:ln>
            <a:solidFill>
              <a:srgbClr val="DEEBF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98412A43-D92F-8738-357F-24CBB1BA14E9}"/>
              </a:ext>
            </a:extLst>
          </p:cNvPr>
          <p:cNvSpPr txBox="1"/>
          <p:nvPr/>
        </p:nvSpPr>
        <p:spPr>
          <a:xfrm>
            <a:off x="5389948" y="838429"/>
            <a:ext cx="6600781" cy="3129062"/>
          </a:xfrm>
          <a:prstGeom prst="rect">
            <a:avLst/>
          </a:prstGeom>
          <a:solidFill>
            <a:srgbClr val="D5ECD5"/>
          </a:solidFill>
        </p:spPr>
        <p:txBody>
          <a:bodyPr wrap="square" rtlCol="0">
            <a:spAutoFit/>
          </a:bodyPr>
          <a:lstStyle/>
          <a:p>
            <a:pPr>
              <a:spcAft>
                <a:spcPts val="600"/>
              </a:spcAft>
            </a:pPr>
            <a:r>
              <a:rPr lang="en-GB" b="1" dirty="0">
                <a:solidFill>
                  <a:srgbClr val="243774"/>
                </a:solidFill>
                <a:latin typeface="Arial" panose="020B0604020202020204" pitchFamily="34" charset="0"/>
                <a:cs typeface="Arial" panose="020B0604020202020204" pitchFamily="34" charset="0"/>
              </a:rPr>
              <a:t>Primary Care Escalation Points</a:t>
            </a:r>
            <a:endParaRPr lang="en-GB" dirty="0">
              <a:solidFill>
                <a:srgbClr val="243774"/>
              </a:solidFill>
              <a:latin typeface="Arial" panose="020B0604020202020204" pitchFamily="34" charset="0"/>
              <a:cs typeface="Arial" panose="020B0604020202020204" pitchFamily="34" charset="0"/>
            </a:endParaRPr>
          </a:p>
          <a:p>
            <a:pPr eaLnBrk="1" hangingPunct="1">
              <a:spcAft>
                <a:spcPts val="400"/>
              </a:spcAft>
            </a:pPr>
            <a:r>
              <a:rPr lang="en-US" altLang="en-US" sz="1200" b="1" dirty="0">
                <a:latin typeface="Arial" panose="020B0604020202020204" pitchFamily="34" charset="0"/>
                <a:cs typeface="Arial" panose="020B0604020202020204" pitchFamily="34" charset="0"/>
              </a:rPr>
              <a:t>HNY December performance has delivered 88.1% against the 85% target </a:t>
            </a:r>
            <a:r>
              <a:rPr lang="en-US" altLang="en-US" sz="1200" dirty="0">
                <a:latin typeface="Arial" panose="020B0604020202020204" pitchFamily="34" charset="0"/>
                <a:cs typeface="Arial" panose="020B0604020202020204" pitchFamily="34" charset="0"/>
              </a:rPr>
              <a:t>for 14-day booking.  Performance has been closer to and just over the upper control limit and demonstrating special cause variation of an improving nature.</a:t>
            </a:r>
            <a:endParaRPr lang="en-US" altLang="en-US" sz="1200" b="1" dirty="0">
              <a:latin typeface="Arial" panose="020B0604020202020204" pitchFamily="34" charset="0"/>
              <a:cs typeface="Arial" panose="020B0604020202020204" pitchFamily="34" charset="0"/>
            </a:endParaRPr>
          </a:p>
          <a:p>
            <a:pPr eaLnBrk="1" hangingPunct="1">
              <a:spcAft>
                <a:spcPts val="400"/>
              </a:spcAft>
            </a:pPr>
            <a:r>
              <a:rPr lang="en-US" altLang="en-US" sz="1200" dirty="0">
                <a:latin typeface="Arial" panose="020B0604020202020204" pitchFamily="34" charset="0"/>
                <a:cs typeface="Arial" panose="020B0604020202020204" pitchFamily="34" charset="0"/>
              </a:rPr>
              <a:t>Performance differs by place; </a:t>
            </a:r>
            <a:r>
              <a:rPr lang="en-US" altLang="en-US" sz="1200" b="1" dirty="0">
                <a:latin typeface="Arial" panose="020B0604020202020204" pitchFamily="34" charset="0"/>
                <a:cs typeface="Arial" panose="020B0604020202020204" pitchFamily="34" charset="0"/>
              </a:rPr>
              <a:t>East Riding 93%, </a:t>
            </a:r>
            <a:r>
              <a:rPr lang="en-US" altLang="en-US" sz="1200" dirty="0">
                <a:latin typeface="Arial" panose="020B0604020202020204" pitchFamily="34" charset="0"/>
                <a:cs typeface="Arial" panose="020B0604020202020204" pitchFamily="34" charset="0"/>
              </a:rPr>
              <a:t>NE Lincs 91.6%, York 91%, Hull 88.1%, North Lincs 86.3%, </a:t>
            </a:r>
            <a:r>
              <a:rPr lang="en-US" altLang="en-US" sz="1200" b="1" dirty="0">
                <a:latin typeface="Arial" panose="020B0604020202020204" pitchFamily="34" charset="0"/>
                <a:cs typeface="Arial" panose="020B0604020202020204" pitchFamily="34" charset="0"/>
              </a:rPr>
              <a:t>North Yorks 84.8%. </a:t>
            </a:r>
            <a:r>
              <a:rPr lang="en-US" altLang="en-US" sz="1200" dirty="0">
                <a:latin typeface="Arial" panose="020B0604020202020204" pitchFamily="34" charset="0"/>
                <a:cs typeface="Arial" panose="020B0604020202020204" pitchFamily="34" charset="0"/>
              </a:rPr>
              <a:t>All places delivering the target except North </a:t>
            </a:r>
            <a:r>
              <a:rPr lang="en-US" altLang="en-US" sz="1200" dirty="0" err="1">
                <a:latin typeface="Arial" panose="020B0604020202020204" pitchFamily="34" charset="0"/>
                <a:cs typeface="Arial" panose="020B0604020202020204" pitchFamily="34" charset="0"/>
              </a:rPr>
              <a:t>Yorks.</a:t>
            </a:r>
            <a:endParaRPr lang="en-US" altLang="en-US" sz="1200" dirty="0">
              <a:latin typeface="Arial" panose="020B0604020202020204" pitchFamily="34" charset="0"/>
              <a:cs typeface="Arial" panose="020B0604020202020204" pitchFamily="34" charset="0"/>
            </a:endParaRPr>
          </a:p>
          <a:p>
            <a:pPr eaLnBrk="1" hangingPunct="1">
              <a:spcAft>
                <a:spcPts val="400"/>
              </a:spcAft>
            </a:pPr>
            <a:r>
              <a:rPr lang="en-US" altLang="en-US" sz="1200" b="1" dirty="0">
                <a:latin typeface="Arial" panose="020B0604020202020204" pitchFamily="34" charset="0"/>
                <a:cs typeface="Arial" panose="020B0604020202020204" pitchFamily="34" charset="0"/>
              </a:rPr>
              <a:t>Primary care met the December target for appointments delivered. </a:t>
            </a:r>
            <a:r>
              <a:rPr lang="en-US" altLang="en-US" sz="1200" dirty="0">
                <a:latin typeface="Arial" panose="020B0604020202020204" pitchFamily="34" charset="0"/>
                <a:cs typeface="Arial" panose="020B0604020202020204" pitchFamily="34" charset="0"/>
              </a:rPr>
              <a:t>The overall trend is showing special cause variation of an improving nature.  North-East Lincs, York and North Yorkshire did not meet their individual plans for December.</a:t>
            </a:r>
          </a:p>
          <a:p>
            <a:pPr eaLnBrk="1" hangingPunct="1">
              <a:spcAft>
                <a:spcPts val="600"/>
              </a:spcAft>
            </a:pPr>
            <a:r>
              <a:rPr lang="en-US" altLang="en-US" sz="1200" dirty="0">
                <a:latin typeface="Arial" panose="020B0604020202020204" pitchFamily="34" charset="0"/>
                <a:cs typeface="Arial" panose="020B0604020202020204" pitchFamily="34" charset="0"/>
              </a:rPr>
              <a:t>Expectations in the operating plan are to recover </a:t>
            </a:r>
            <a:r>
              <a:rPr lang="en-US" altLang="en-US" sz="1200" b="1" dirty="0">
                <a:latin typeface="Arial" panose="020B0604020202020204" pitchFamily="34" charset="0"/>
                <a:cs typeface="Arial" panose="020B0604020202020204" pitchFamily="34" charset="0"/>
              </a:rPr>
              <a:t>dental levels of provision </a:t>
            </a:r>
            <a:r>
              <a:rPr lang="en-US" altLang="en-US" sz="1200" dirty="0">
                <a:latin typeface="Arial" panose="020B0604020202020204" pitchFamily="34" charset="0"/>
                <a:cs typeface="Arial" panose="020B0604020202020204" pitchFamily="34" charset="0"/>
              </a:rPr>
              <a:t>to pre pandemic levels, this is currently not being achieved.</a:t>
            </a:r>
          </a:p>
          <a:p>
            <a:pPr>
              <a:spcAft>
                <a:spcPts val="400"/>
              </a:spcAft>
            </a:pPr>
            <a:r>
              <a:rPr lang="en-US" sz="1200" b="1" dirty="0">
                <a:solidFill>
                  <a:srgbClr val="000000"/>
                </a:solidFill>
                <a:latin typeface="Arial" panose="020B0604020202020204" pitchFamily="34" charset="0"/>
                <a:cs typeface="Arial" panose="020B0604020202020204" pitchFamily="34" charset="0"/>
              </a:rPr>
              <a:t>Key Actions</a:t>
            </a:r>
          </a:p>
          <a:p>
            <a:pPr>
              <a:spcAft>
                <a:spcPts val="600"/>
              </a:spcAft>
            </a:pPr>
            <a:r>
              <a:rPr lang="en-GB" sz="1200" dirty="0">
                <a:latin typeface="Arial" panose="020B0604020202020204" pitchFamily="34" charset="0"/>
                <a:cs typeface="Arial" panose="020B0604020202020204" pitchFamily="34" charset="0"/>
              </a:rPr>
              <a:t>The ICB has agreed a mitigation with GP Practices to extend any LES notice periods to 31</a:t>
            </a:r>
            <a:r>
              <a:rPr lang="en-GB" sz="1200" baseline="30000" dirty="0">
                <a:latin typeface="Arial" panose="020B0604020202020204" pitchFamily="34" charset="0"/>
                <a:cs typeface="Arial" panose="020B0604020202020204" pitchFamily="34" charset="0"/>
              </a:rPr>
              <a:t>st</a:t>
            </a:r>
            <a:r>
              <a:rPr lang="en-GB" sz="1200" dirty="0">
                <a:latin typeface="Arial" panose="020B0604020202020204" pitchFamily="34" charset="0"/>
                <a:cs typeface="Arial" panose="020B0604020202020204" pitchFamily="34" charset="0"/>
              </a:rPr>
              <a:t> March 2025 whilst the LES review is completed</a:t>
            </a:r>
          </a:p>
        </p:txBody>
      </p:sp>
      <p:sp>
        <p:nvSpPr>
          <p:cNvPr id="3" name="TextBox 2">
            <a:extLst>
              <a:ext uri="{FF2B5EF4-FFF2-40B4-BE49-F238E27FC236}">
                <a16:creationId xmlns:a16="http://schemas.microsoft.com/office/drawing/2014/main" id="{9F2EF3CC-A572-1B31-478C-A1395D9E5CA0}"/>
              </a:ext>
            </a:extLst>
          </p:cNvPr>
          <p:cNvSpPr txBox="1"/>
          <p:nvPr/>
        </p:nvSpPr>
        <p:spPr>
          <a:xfrm>
            <a:off x="32184" y="5033815"/>
            <a:ext cx="5339121" cy="1787669"/>
          </a:xfrm>
          <a:prstGeom prst="rect">
            <a:avLst/>
          </a:prstGeom>
          <a:noFill/>
          <a:ln w="19050">
            <a:noFill/>
          </a:ln>
        </p:spPr>
        <p:txBody>
          <a:bodyPr wrap="square" rtlCol="0">
            <a:spAutoFit/>
          </a:bodyPr>
          <a:lstStyle/>
          <a:p>
            <a:pPr>
              <a:spcAft>
                <a:spcPts val="400"/>
              </a:spcAft>
            </a:pPr>
            <a:r>
              <a:rPr lang="en-GB" sz="1150" b="1">
                <a:solidFill>
                  <a:srgbClr val="243774"/>
                </a:solidFill>
                <a:latin typeface="Arial" panose="020B0604020202020204" pitchFamily="34" charset="0"/>
                <a:cs typeface="Arial" panose="020B0604020202020204" pitchFamily="34" charset="0"/>
              </a:rPr>
              <a:t>How does indicator link to long term priorities:</a:t>
            </a:r>
          </a:p>
          <a:p>
            <a:pPr>
              <a:spcAft>
                <a:spcPts val="400"/>
              </a:spcAft>
            </a:pPr>
            <a:r>
              <a:rPr lang="en-GB" sz="1150">
                <a:solidFill>
                  <a:srgbClr val="243774"/>
                </a:solidFill>
                <a:latin typeface="Arial" panose="020B0604020202020204" pitchFamily="34" charset="0"/>
                <a:cs typeface="Arial" panose="020B0604020202020204" pitchFamily="34" charset="0"/>
              </a:rPr>
              <a:t>Primary care is singularly, the most used service in healthcare and is the entry point for many other services.  It is therefore key to all of the ICB strategic ambitions, and long term aims.</a:t>
            </a:r>
          </a:p>
          <a:p>
            <a:r>
              <a:rPr lang="en-GB" sz="1150">
                <a:solidFill>
                  <a:srgbClr val="243774"/>
                </a:solidFill>
                <a:latin typeface="Arial" panose="020B0604020202020204" pitchFamily="34" charset="0"/>
                <a:cs typeface="Arial" panose="020B0604020202020204" pitchFamily="34" charset="0"/>
              </a:rPr>
              <a:t>Actual Inability or perceived inability to access primary care (and dental services) can lead to patients either incorrectly using emergency services, adding pressure there, or reluctance to engage with healthcare at early stages of symptoms. Patient experience and outcome can be affected by these delays which is why improved access to primary care is vital.</a:t>
            </a:r>
          </a:p>
        </p:txBody>
      </p:sp>
      <p:sp>
        <p:nvSpPr>
          <p:cNvPr id="5" name="TextBox 4">
            <a:extLst>
              <a:ext uri="{FF2B5EF4-FFF2-40B4-BE49-F238E27FC236}">
                <a16:creationId xmlns:a16="http://schemas.microsoft.com/office/drawing/2014/main" id="{0EBF77C2-1876-D050-7CA9-299615FA9613}"/>
              </a:ext>
            </a:extLst>
          </p:cNvPr>
          <p:cNvSpPr txBox="1"/>
          <p:nvPr/>
        </p:nvSpPr>
        <p:spPr>
          <a:xfrm>
            <a:off x="9072349" y="190950"/>
            <a:ext cx="2420856" cy="523220"/>
          </a:xfrm>
          <a:prstGeom prst="rect">
            <a:avLst/>
          </a:prstGeom>
          <a:noFill/>
        </p:spPr>
        <p:txBody>
          <a:bodyPr wrap="none" rtlCol="0">
            <a:spAutoFit/>
          </a:bodyPr>
          <a:lstStyle/>
          <a:p>
            <a:r>
              <a:rPr lang="en-GB" sz="2800" b="1">
                <a:solidFill>
                  <a:srgbClr val="243774"/>
                </a:solidFill>
                <a:latin typeface="Arial" panose="020B0604020202020204" pitchFamily="34" charset="0"/>
                <a:cs typeface="Arial" panose="020B0604020202020204" pitchFamily="34" charset="0"/>
              </a:rPr>
              <a:t>Primary Care</a:t>
            </a:r>
          </a:p>
        </p:txBody>
      </p:sp>
      <p:grpSp>
        <p:nvGrpSpPr>
          <p:cNvPr id="6" name="Group 5">
            <a:extLst>
              <a:ext uri="{FF2B5EF4-FFF2-40B4-BE49-F238E27FC236}">
                <a16:creationId xmlns:a16="http://schemas.microsoft.com/office/drawing/2014/main" id="{CEFF3829-2F42-5EEB-118C-CE9D0E907B42}"/>
              </a:ext>
            </a:extLst>
          </p:cNvPr>
          <p:cNvGrpSpPr/>
          <p:nvPr/>
        </p:nvGrpSpPr>
        <p:grpSpPr>
          <a:xfrm>
            <a:off x="11427767" y="89299"/>
            <a:ext cx="678357" cy="652504"/>
            <a:chOff x="7056846" y="2221162"/>
            <a:chExt cx="678359" cy="673762"/>
          </a:xfrm>
        </p:grpSpPr>
        <p:sp>
          <p:nvSpPr>
            <p:cNvPr id="7" name="Flowchart: Connector 6">
              <a:extLst>
                <a:ext uri="{FF2B5EF4-FFF2-40B4-BE49-F238E27FC236}">
                  <a16:creationId xmlns:a16="http://schemas.microsoft.com/office/drawing/2014/main" id="{59A41875-A174-0E98-0470-82F67D5161D9}"/>
                </a:ext>
              </a:extLst>
            </p:cNvPr>
            <p:cNvSpPr/>
            <p:nvPr/>
          </p:nvSpPr>
          <p:spPr>
            <a:xfrm>
              <a:off x="7056846" y="2221162"/>
              <a:ext cx="678359" cy="673762"/>
            </a:xfrm>
            <a:prstGeom prst="flowChartConnector">
              <a:avLst/>
            </a:prstGeom>
            <a:solidFill>
              <a:srgbClr val="D5ECD5"/>
            </a:solidFill>
            <a:ln w="285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black background with a black square&#10;&#10;Description automatically generated with medium confidence">
              <a:extLst>
                <a:ext uri="{FF2B5EF4-FFF2-40B4-BE49-F238E27FC236}">
                  <a16:creationId xmlns:a16="http://schemas.microsoft.com/office/drawing/2014/main" id="{7C9BE98E-8F14-52B1-A976-BBCDB988CD8E}"/>
                </a:ext>
              </a:extLst>
            </p:cNvPr>
            <p:cNvPicPr>
              <a:picLocks noChangeAspect="1"/>
            </p:cNvPicPr>
            <p:nvPr/>
          </p:nvPicPr>
          <p:blipFill>
            <a:blip r:embed="rId4">
              <a:alphaModFix amt="50000"/>
              <a:extLst>
                <a:ext uri="{28A0092B-C50C-407E-A947-70E740481C1C}">
                  <a14:useLocalDpi xmlns:a14="http://schemas.microsoft.com/office/drawing/2010/main" val="0"/>
                </a:ext>
              </a:extLst>
            </a:blip>
            <a:stretch>
              <a:fillRect/>
            </a:stretch>
          </p:blipFill>
          <p:spPr>
            <a:xfrm>
              <a:off x="7141393" y="2302364"/>
              <a:ext cx="511356" cy="511357"/>
            </a:xfrm>
            <a:prstGeom prst="rect">
              <a:avLst/>
            </a:prstGeom>
          </p:spPr>
        </p:pic>
      </p:grpSp>
      <p:pic>
        <p:nvPicPr>
          <p:cNvPr id="9" name="Picture 8">
            <a:extLst>
              <a:ext uri="{FF2B5EF4-FFF2-40B4-BE49-F238E27FC236}">
                <a16:creationId xmlns:a16="http://schemas.microsoft.com/office/drawing/2014/main" id="{B6B9EB2C-169A-BEFB-D2E3-71A869B86061}"/>
              </a:ext>
            </a:extLst>
          </p:cNvPr>
          <p:cNvPicPr>
            <a:picLocks noChangeAspect="1"/>
          </p:cNvPicPr>
          <p:nvPr/>
        </p:nvPicPr>
        <p:blipFill>
          <a:blip r:embed="rId5"/>
          <a:stretch>
            <a:fillRect/>
          </a:stretch>
        </p:blipFill>
        <p:spPr>
          <a:xfrm>
            <a:off x="491202" y="1125077"/>
            <a:ext cx="4170008" cy="3969460"/>
          </a:xfrm>
          <a:prstGeom prst="rect">
            <a:avLst/>
          </a:prstGeom>
        </p:spPr>
      </p:pic>
    </p:spTree>
    <p:extLst>
      <p:ext uri="{BB962C8B-B14F-4D97-AF65-F5344CB8AC3E}">
        <p14:creationId xmlns:p14="http://schemas.microsoft.com/office/powerpoint/2010/main" val="3667281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BD7E539-3BA9-D8A9-714C-792E5B1F44A3}"/>
              </a:ext>
            </a:extLst>
          </p:cNvPr>
          <p:cNvPicPr>
            <a:picLocks noChangeAspect="1"/>
          </p:cNvPicPr>
          <p:nvPr/>
        </p:nvPicPr>
        <p:blipFill>
          <a:blip r:embed="rId3"/>
          <a:stretch>
            <a:fillRect/>
          </a:stretch>
        </p:blipFill>
        <p:spPr>
          <a:xfrm>
            <a:off x="1" y="-1809"/>
            <a:ext cx="3204516" cy="578654"/>
          </a:xfrm>
          <a:prstGeom prst="rect">
            <a:avLst/>
          </a:prstGeom>
        </p:spPr>
      </p:pic>
      <p:sp>
        <p:nvSpPr>
          <p:cNvPr id="2" name="TextBox 1">
            <a:extLst>
              <a:ext uri="{FF2B5EF4-FFF2-40B4-BE49-F238E27FC236}">
                <a16:creationId xmlns:a16="http://schemas.microsoft.com/office/drawing/2014/main" id="{59F086C6-A6B0-AE41-88B8-CE2D838ED1F3}"/>
              </a:ext>
            </a:extLst>
          </p:cNvPr>
          <p:cNvSpPr txBox="1"/>
          <p:nvPr/>
        </p:nvSpPr>
        <p:spPr>
          <a:xfrm>
            <a:off x="177618" y="663412"/>
            <a:ext cx="5151944" cy="400110"/>
          </a:xfrm>
          <a:prstGeom prst="rect">
            <a:avLst/>
          </a:prstGeom>
          <a:noFill/>
        </p:spPr>
        <p:txBody>
          <a:bodyPr wrap="square" rtlCol="0">
            <a:spAutoFit/>
          </a:bodyPr>
          <a:lstStyle/>
          <a:p>
            <a:pPr algn="ctr"/>
            <a:r>
              <a:rPr lang="en-GB" sz="2000" b="1"/>
              <a:t>Key Indicator: % Hypertension NICE Guidelines </a:t>
            </a:r>
          </a:p>
        </p:txBody>
      </p:sp>
      <p:sp>
        <p:nvSpPr>
          <p:cNvPr id="14" name="TextBox 13">
            <a:extLst>
              <a:ext uri="{FF2B5EF4-FFF2-40B4-BE49-F238E27FC236}">
                <a16:creationId xmlns:a16="http://schemas.microsoft.com/office/drawing/2014/main" id="{98412A43-D92F-8738-357F-24CBB1BA14E9}"/>
              </a:ext>
            </a:extLst>
          </p:cNvPr>
          <p:cNvSpPr txBox="1"/>
          <p:nvPr/>
        </p:nvSpPr>
        <p:spPr>
          <a:xfrm>
            <a:off x="5327058" y="600653"/>
            <a:ext cx="6840113" cy="6227346"/>
          </a:xfrm>
          <a:prstGeom prst="rect">
            <a:avLst/>
          </a:prstGeom>
          <a:solidFill>
            <a:srgbClr val="E2D286"/>
          </a:solidFill>
        </p:spPr>
        <p:txBody>
          <a:bodyPr wrap="square" lIns="91440" tIns="45720" rIns="91440" bIns="45720" rtlCol="0" anchor="t">
            <a:spAutoFit/>
          </a:bodyPr>
          <a:lstStyle/>
          <a:p>
            <a:pPr>
              <a:spcAft>
                <a:spcPts val="400"/>
              </a:spcAft>
            </a:pPr>
            <a:r>
              <a:rPr lang="en-GB" sz="1100" b="1">
                <a:latin typeface="Arial"/>
                <a:cs typeface="Arial"/>
              </a:rPr>
              <a:t>December 2024 performance was 75.3% against a target of 80%.  </a:t>
            </a:r>
            <a:r>
              <a:rPr lang="en-GB" sz="1100">
                <a:latin typeface="Arial"/>
                <a:cs typeface="Arial"/>
              </a:rPr>
              <a:t>The performance is showing a common cause variation of no significant change</a:t>
            </a:r>
            <a:r>
              <a:rPr lang="en-US" altLang="en-US" sz="1100">
                <a:latin typeface="Arial"/>
                <a:cs typeface="Arial"/>
              </a:rPr>
              <a:t>.  No place achieved their plan in December and there is a range of delivery from 69.2% in Hull to 79.3% in NE </a:t>
            </a:r>
            <a:r>
              <a:rPr lang="en-US" altLang="en-US" sz="1100" err="1">
                <a:latin typeface="Arial"/>
                <a:cs typeface="Arial"/>
              </a:rPr>
              <a:t>Lincs.</a:t>
            </a:r>
            <a:r>
              <a:rPr lang="en-US" altLang="en-US" sz="1100">
                <a:latin typeface="Arial"/>
                <a:cs typeface="Arial"/>
              </a:rPr>
              <a:t> The volume of patients being treated (numerator) is higher than previous years as is the number of diagnosed patients with </a:t>
            </a:r>
            <a:r>
              <a:rPr lang="en-US" sz="1100">
                <a:latin typeface="Arial"/>
                <a:cs typeface="Arial"/>
              </a:rPr>
              <a:t>hypertension </a:t>
            </a:r>
            <a:r>
              <a:rPr lang="en-US" altLang="en-US" sz="1100">
                <a:latin typeface="Arial"/>
                <a:cs typeface="Arial"/>
              </a:rPr>
              <a:t>(denominator) which has increased at a higher rate and therefore affects the performance.  Increasing diagnosed prevalence of hypertension is a key objective of the CVD </a:t>
            </a:r>
            <a:r>
              <a:rPr lang="en-US" altLang="en-US" sz="1100" err="1">
                <a:latin typeface="Arial"/>
                <a:cs typeface="Arial"/>
              </a:rPr>
              <a:t>programme</a:t>
            </a:r>
            <a:r>
              <a:rPr lang="en-US" altLang="en-US" sz="1100">
                <a:latin typeface="Arial"/>
                <a:cs typeface="Arial"/>
              </a:rPr>
              <a:t> and the metric may be reflecting the success of a number of projects that aim to improve opportunistic testing.</a:t>
            </a:r>
          </a:p>
          <a:p>
            <a:pPr algn="l">
              <a:spcAft>
                <a:spcPts val="400"/>
              </a:spcAft>
            </a:pPr>
            <a:r>
              <a:rPr lang="en-US" altLang="en-US" sz="1100" b="1">
                <a:latin typeface="Arial"/>
                <a:cs typeface="Arial"/>
              </a:rPr>
              <a:t>Key Actions</a:t>
            </a:r>
          </a:p>
          <a:p>
            <a:pPr marL="171450" indent="-171450">
              <a:buFont typeface="Arial" panose="020B0604020202020204" pitchFamily="34" charset="0"/>
              <a:buChar char="•"/>
            </a:pPr>
            <a:r>
              <a:rPr lang="en-GB" sz="1100">
                <a:latin typeface="Arial"/>
                <a:ea typeface="Calibri"/>
                <a:cs typeface="Arial"/>
              </a:rPr>
              <a:t>Communication sent to all PCN’s CD and managers with current treatment to target data against previous years attainment to help drive QOF attainment in Q4, with offer of support to practices </a:t>
            </a:r>
            <a:r>
              <a:rPr lang="en-GB" sz="1100" kern="100">
                <a:latin typeface="Arial"/>
                <a:cs typeface="Arial"/>
              </a:rPr>
              <a:t>from the CVD Clinical Leads and programme leads</a:t>
            </a:r>
            <a:r>
              <a:rPr lang="en-GB" sz="1100">
                <a:latin typeface="Arial"/>
                <a:ea typeface="Calibri"/>
                <a:cs typeface="Arial"/>
              </a:rPr>
              <a:t>.</a:t>
            </a:r>
          </a:p>
          <a:p>
            <a:pPr marL="171450" indent="-171450">
              <a:buFont typeface="Arial" panose="020B0604020202020204" pitchFamily="34" charset="0"/>
              <a:buChar char="•"/>
            </a:pPr>
            <a:r>
              <a:rPr lang="en-GB" sz="1100">
                <a:effectLst/>
                <a:latin typeface="Arial"/>
                <a:ea typeface="Calibri"/>
                <a:cs typeface="Arial"/>
              </a:rPr>
              <a:t>CVD prevention session</a:t>
            </a:r>
            <a:r>
              <a:rPr lang="en-GB" sz="1100">
                <a:latin typeface="Arial"/>
                <a:ea typeface="Calibri"/>
                <a:cs typeface="Arial"/>
              </a:rPr>
              <a:t>s delivered through GP PLT’s/ PCN meetings at Place by clinical leads and CVD programme managers.</a:t>
            </a:r>
            <a:endParaRPr lang="en-GB" sz="1100">
              <a:effectLst/>
              <a:latin typeface="Arial"/>
              <a:ea typeface="Calibri"/>
              <a:cs typeface="Arial"/>
            </a:endParaRPr>
          </a:p>
          <a:p>
            <a:pPr marL="171450" indent="-171450" algn="l" rtl="0" fontAlgn="base">
              <a:buFont typeface="Arial" panose="020B0604020202020204" pitchFamily="34" charset="0"/>
              <a:buChar char="•"/>
            </a:pPr>
            <a:r>
              <a:rPr lang="en-GB" sz="1100" err="1">
                <a:latin typeface="Arial"/>
                <a:cs typeface="Arial"/>
              </a:rPr>
              <a:t>Optom</a:t>
            </a:r>
            <a:r>
              <a:rPr lang="en-GB" sz="1100">
                <a:latin typeface="Arial"/>
                <a:cs typeface="Arial"/>
              </a:rPr>
              <a:t> and dental hypertension case finding pilots (focus on communities with high deprivation and improving access in areas of rurality) continues.</a:t>
            </a:r>
          </a:p>
          <a:p>
            <a:pPr marL="171450" indent="-171450" algn="l" rtl="0" fontAlgn="base">
              <a:buFont typeface="Arial" panose="020B0604020202020204" pitchFamily="34" charset="0"/>
              <a:buChar char="•"/>
            </a:pPr>
            <a:r>
              <a:rPr lang="en-GB" sz="1100">
                <a:latin typeface="Arial"/>
                <a:cs typeface="Arial"/>
              </a:rPr>
              <a:t>Working with Community Pharmacy Engagement Leads across the system to improve relationships with GP practices promote collaborative working on hypertension case finding (and Pharmacy First services)</a:t>
            </a:r>
          </a:p>
          <a:p>
            <a:pPr marL="171450" indent="-171450" fontAlgn="base">
              <a:buFont typeface="Arial" panose="020B0604020202020204" pitchFamily="34" charset="0"/>
              <a:buChar char="•"/>
            </a:pPr>
            <a:r>
              <a:rPr lang="en-GB" sz="1100">
                <a:solidFill>
                  <a:srgbClr val="000000"/>
                </a:solidFill>
                <a:latin typeface="Arial"/>
                <a:ea typeface="Times New Roman" panose="02020603050405020304" pitchFamily="18" charset="0"/>
                <a:cs typeface="Arial"/>
              </a:rPr>
              <a:t>IP pathfinder hypertension treatment pathway continues across 11 sites across the ICB</a:t>
            </a:r>
          </a:p>
          <a:p>
            <a:pPr marL="171450" indent="-171450" algn="l" rtl="0" fontAlgn="base">
              <a:buFont typeface="Arial" panose="020B0604020202020204" pitchFamily="34" charset="0"/>
              <a:buChar char="•"/>
            </a:pPr>
            <a:r>
              <a:rPr lang="en-GB" sz="1100">
                <a:latin typeface="Arial"/>
                <a:cs typeface="Arial"/>
              </a:rPr>
              <a:t>Two workplace health check pilots running in NY and ER, due for completion Mar 25. ​</a:t>
            </a:r>
          </a:p>
          <a:p>
            <a:pPr marL="171450" indent="-171450" fontAlgn="base">
              <a:buFont typeface="Arial" panose="020B0604020202020204" pitchFamily="34" charset="0"/>
              <a:buChar char="•"/>
            </a:pPr>
            <a:r>
              <a:rPr lang="en-GB" sz="1100">
                <a:latin typeface="Arial"/>
                <a:cs typeface="Arial"/>
              </a:rPr>
              <a:t>Opportunistic hypertension case finding - HIN led BP Check Train the Trainer Model continues to be delivered to partners across the system e.g. LA and VCSE organisations building on MECC approach. </a:t>
            </a:r>
            <a:endParaRPr lang="en-GB" sz="1100" b="0" i="0" u="sng" strike="noStrike" kern="100" noProof="0">
              <a:solidFill>
                <a:schemeClr val="tx1"/>
              </a:solidFill>
              <a:effectLst/>
              <a:latin typeface="Arial"/>
              <a:cs typeface="Arial"/>
            </a:endParaRPr>
          </a:p>
          <a:p>
            <a:pPr marL="171450" indent="-171450" fontAlgn="base">
              <a:buFont typeface="Arial" panose="020B0604020202020204" pitchFamily="34" charset="0"/>
              <a:buChar char="•"/>
            </a:pPr>
            <a:r>
              <a:rPr lang="en-GB" sz="1100">
                <a:solidFill>
                  <a:srgbClr val="000000"/>
                </a:solidFill>
                <a:latin typeface="Arial"/>
                <a:ea typeface="Times New Roman" panose="02020603050405020304" pitchFamily="18" charset="0"/>
                <a:cs typeface="Arial"/>
              </a:rPr>
              <a:t>Scoping of opportunity to implement CVD community champions model across ICB continues – funding confirmed from NYC to support development of this model alongside improved council led health and wellbeing offer, recruitment into project lead post will start in March 24.   </a:t>
            </a:r>
          </a:p>
          <a:p>
            <a:pPr marL="171450" indent="-171450">
              <a:buFont typeface="Arial" panose="020B0604020202020204" pitchFamily="34" charset="0"/>
              <a:buChar char="•"/>
              <a:tabLst>
                <a:tab pos="457200" algn="l"/>
              </a:tabLst>
            </a:pPr>
            <a:r>
              <a:rPr lang="en-GB" sz="1100">
                <a:solidFill>
                  <a:srgbClr val="000000"/>
                </a:solidFill>
                <a:latin typeface="Arial"/>
                <a:cs typeface="Arial"/>
              </a:rPr>
              <a:t>Hypertension primary care toolkits currently being developed to support case finding, coding and management in primary care. </a:t>
            </a:r>
            <a:r>
              <a:rPr lang="en-US" sz="1100">
                <a:solidFill>
                  <a:srgbClr val="000000"/>
                </a:solidFill>
                <a:latin typeface="Arial"/>
                <a:cs typeface="Arial"/>
              </a:rPr>
              <a:t>​Scheduled for launch in March 2025.</a:t>
            </a:r>
            <a:endParaRPr lang="en-US" sz="1100">
              <a:solidFill>
                <a:srgbClr val="00000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tabLst>
                <a:tab pos="457200" algn="l"/>
              </a:tabLst>
            </a:pPr>
            <a:r>
              <a:rPr lang="en-GB" sz="1100">
                <a:solidFill>
                  <a:srgbClr val="000000"/>
                </a:solidFill>
                <a:latin typeface="Arial"/>
                <a:cs typeface="Arial"/>
              </a:rPr>
              <a:t>NL </a:t>
            </a:r>
            <a:r>
              <a:rPr lang="en-GB" sz="1100">
                <a:latin typeface="Arial"/>
                <a:cs typeface="Arial"/>
              </a:rPr>
              <a:t>CVD Outreach project in Scunthorpe (focus on hypertension opportunistic testing) implemented, will report on updates on progress. </a:t>
            </a:r>
            <a:r>
              <a:rPr lang="en-US" sz="1100">
                <a:latin typeface="Arial"/>
                <a:cs typeface="Arial"/>
              </a:rPr>
              <a:t>​</a:t>
            </a:r>
          </a:p>
          <a:p>
            <a:pPr marL="171450" indent="-171450">
              <a:buFont typeface="Arial" panose="020B0604020202020204" pitchFamily="34" charset="0"/>
              <a:buChar char="•"/>
              <a:defRPr/>
            </a:pPr>
            <a:r>
              <a:rPr lang="en-GB" sz="1100">
                <a:latin typeface="Arial"/>
                <a:ea typeface="Calibri"/>
                <a:cs typeface="Calibri"/>
              </a:rPr>
              <a:t>Addressing variation at Place: programme of work underway in Hull in response to Hull being the only ICB Sub Place that didn’t meet the hypertension treated to NICE guidelines in 2023/24. </a:t>
            </a:r>
          </a:p>
          <a:p>
            <a:pPr marL="171450" lvl="0" indent="-171450">
              <a:buFont typeface="Arial" panose="020B0604020202020204" pitchFamily="34" charset="0"/>
              <a:buChar char="•"/>
              <a:tabLst>
                <a:tab pos="457200" algn="l"/>
              </a:tabLst>
            </a:pPr>
            <a:r>
              <a:rPr lang="en-GB" sz="1100">
                <a:latin typeface="Arial"/>
                <a:cs typeface="Arial"/>
              </a:rPr>
              <a:t>Exploring opportunities to better understand the prevalence of complex hypertension in HNY, the scale of any associated issues/ challenges and existing pathways and feed into regional workshop.</a:t>
            </a:r>
            <a:r>
              <a:rPr lang="en-US" sz="1100">
                <a:latin typeface="Arial"/>
                <a:cs typeface="Arial"/>
              </a:rPr>
              <a:t>​</a:t>
            </a:r>
            <a:r>
              <a:rPr lang="en-GB" sz="1100">
                <a:effectLst/>
                <a:latin typeface="Arial"/>
                <a:ea typeface="Aptos" panose="020B0004020202020204" pitchFamily="34" charset="0"/>
                <a:cs typeface="Arial"/>
              </a:rPr>
              <a:t>  </a:t>
            </a:r>
            <a:endParaRPr lang="en-US" sz="1100">
              <a:latin typeface="Arial"/>
              <a:cs typeface="Arial"/>
            </a:endParaRPr>
          </a:p>
          <a:p>
            <a:pPr marL="171450" lvl="0" indent="-171450">
              <a:buFont typeface="Arial" panose="020B0604020202020204" pitchFamily="34" charset="0"/>
              <a:buChar char="•"/>
              <a:tabLst>
                <a:tab pos="457200" algn="l"/>
              </a:tabLst>
            </a:pPr>
            <a:r>
              <a:rPr lang="en-GB" sz="1100" b="0">
                <a:effectLst/>
                <a:latin typeface="Arial"/>
                <a:ea typeface="Times New Roman" panose="02020603050405020304" pitchFamily="18" charset="0"/>
                <a:cs typeface="Arial"/>
              </a:rPr>
              <a:t>Secured </a:t>
            </a:r>
            <a:r>
              <a:rPr lang="en-GB" sz="1100">
                <a:latin typeface="Arial"/>
                <a:ea typeface="Times New Roman" panose="02020603050405020304" pitchFamily="18" charset="0"/>
                <a:cs typeface="Arial"/>
              </a:rPr>
              <a:t>£110,000 to undertake behavioural insight work – engagement with VCSE collaborative and provider organisations due to start end of Feb and early March, key lines of enquiry for workshops and surveys under development.</a:t>
            </a:r>
          </a:p>
        </p:txBody>
      </p:sp>
      <p:sp>
        <p:nvSpPr>
          <p:cNvPr id="4" name="TextBox 3">
            <a:extLst>
              <a:ext uri="{FF2B5EF4-FFF2-40B4-BE49-F238E27FC236}">
                <a16:creationId xmlns:a16="http://schemas.microsoft.com/office/drawing/2014/main" id="{8C67715A-1CA9-083A-5878-C31836881961}"/>
              </a:ext>
            </a:extLst>
          </p:cNvPr>
          <p:cNvSpPr txBox="1"/>
          <p:nvPr/>
        </p:nvSpPr>
        <p:spPr>
          <a:xfrm>
            <a:off x="5327058" y="-51310"/>
            <a:ext cx="6019597" cy="523220"/>
          </a:xfrm>
          <a:prstGeom prst="rect">
            <a:avLst/>
          </a:prstGeom>
          <a:noFill/>
        </p:spPr>
        <p:txBody>
          <a:bodyPr wrap="none" lIns="91440" tIns="45720" rIns="91440" bIns="45720" rtlCol="0" anchor="t">
            <a:spAutoFit/>
          </a:bodyPr>
          <a:lstStyle/>
          <a:p>
            <a:r>
              <a:rPr lang="en-GB" sz="2800" b="1">
                <a:solidFill>
                  <a:srgbClr val="243774"/>
                </a:solidFill>
                <a:latin typeface="Arial"/>
                <a:cs typeface="Arial"/>
              </a:rPr>
              <a:t>Prevention and Health Inequalities</a:t>
            </a:r>
          </a:p>
        </p:txBody>
      </p:sp>
      <p:sp>
        <p:nvSpPr>
          <p:cNvPr id="5" name="TextBox 4">
            <a:extLst>
              <a:ext uri="{FF2B5EF4-FFF2-40B4-BE49-F238E27FC236}">
                <a16:creationId xmlns:a16="http://schemas.microsoft.com/office/drawing/2014/main" id="{2A97C223-9880-2AD9-5449-06D4E4B296CB}"/>
              </a:ext>
            </a:extLst>
          </p:cNvPr>
          <p:cNvSpPr txBox="1"/>
          <p:nvPr/>
        </p:nvSpPr>
        <p:spPr>
          <a:xfrm>
            <a:off x="103995" y="5001081"/>
            <a:ext cx="5223063" cy="1795363"/>
          </a:xfrm>
          <a:prstGeom prst="rect">
            <a:avLst/>
          </a:prstGeom>
          <a:noFill/>
          <a:ln w="19050">
            <a:noFill/>
          </a:ln>
        </p:spPr>
        <p:txBody>
          <a:bodyPr wrap="square" rtlCol="0">
            <a:spAutoFit/>
          </a:bodyPr>
          <a:lstStyle/>
          <a:p>
            <a:pPr>
              <a:spcAft>
                <a:spcPts val="400"/>
              </a:spcAft>
            </a:pPr>
            <a:r>
              <a:rPr lang="en-GB" sz="1200" b="1">
                <a:latin typeface="Trebuchet MS" panose="020B0603020202020204" pitchFamily="34" charset="0"/>
              </a:rPr>
              <a:t>How does indicator link to long term priorities:</a:t>
            </a:r>
          </a:p>
          <a:p>
            <a:pPr>
              <a:spcAft>
                <a:spcPts val="400"/>
              </a:spcAft>
            </a:pPr>
            <a:r>
              <a:rPr lang="en-GB" sz="1150">
                <a:latin typeface="Arial" panose="020B0604020202020204" pitchFamily="34" charset="0"/>
                <a:cs typeface="Arial" panose="020B0604020202020204" pitchFamily="34" charset="0"/>
              </a:rPr>
              <a:t>Improved the % of patients with hypertension being treated following NICE Guidelines supports several strategic ambitions and outcomes such as reducing CVD; and enabling wellbeing health and care equity.  It also has a direct link to the long-term ambition of improving healthy life expectancy. </a:t>
            </a:r>
            <a:endParaRPr lang="en-GB" sz="1150" b="0">
              <a:latin typeface="Arial" panose="020B0604020202020204" pitchFamily="34" charset="0"/>
              <a:cs typeface="Arial" panose="020B0604020202020204" pitchFamily="34" charset="0"/>
            </a:endParaRPr>
          </a:p>
          <a:p>
            <a:pPr>
              <a:spcAft>
                <a:spcPts val="400"/>
              </a:spcAft>
            </a:pPr>
            <a:r>
              <a:rPr lang="en-GB" sz="1150">
                <a:latin typeface="Arial" panose="020B0604020202020204" pitchFamily="34" charset="0"/>
                <a:cs typeface="Arial" panose="020B0604020202020204" pitchFamily="34" charset="0"/>
              </a:rPr>
              <a:t>1 in 3 adults has hypertension, which in turn can lead to heart disease, stroke and kidney disease, it is also linked to deprivation, and socioeconomic factors can be markers.  This suggests that improving the care and treatment and prevention of hypertension could reduce the gap in healthy life as well..</a:t>
            </a:r>
          </a:p>
        </p:txBody>
      </p:sp>
      <p:grpSp>
        <p:nvGrpSpPr>
          <p:cNvPr id="20" name="Group 19">
            <a:extLst>
              <a:ext uri="{FF2B5EF4-FFF2-40B4-BE49-F238E27FC236}">
                <a16:creationId xmlns:a16="http://schemas.microsoft.com/office/drawing/2014/main" id="{C19BB8BC-B726-7CEB-4633-66D07CEC5B5F}"/>
              </a:ext>
            </a:extLst>
          </p:cNvPr>
          <p:cNvGrpSpPr/>
          <p:nvPr/>
        </p:nvGrpSpPr>
        <p:grpSpPr>
          <a:xfrm>
            <a:off x="11345716" y="25908"/>
            <a:ext cx="678358" cy="652504"/>
            <a:chOff x="4042266" y="86945"/>
            <a:chExt cx="678358" cy="652504"/>
          </a:xfrm>
        </p:grpSpPr>
        <p:sp>
          <p:nvSpPr>
            <p:cNvPr id="10" name="Flowchart: Connector 9">
              <a:extLst>
                <a:ext uri="{FF2B5EF4-FFF2-40B4-BE49-F238E27FC236}">
                  <a16:creationId xmlns:a16="http://schemas.microsoft.com/office/drawing/2014/main" id="{1CC3B9A2-4C49-A7B2-CD44-37CBA73C66D9}"/>
                </a:ext>
              </a:extLst>
            </p:cNvPr>
            <p:cNvSpPr/>
            <p:nvPr/>
          </p:nvSpPr>
          <p:spPr>
            <a:xfrm>
              <a:off x="4042266" y="86945"/>
              <a:ext cx="678358" cy="652504"/>
            </a:xfrm>
            <a:prstGeom prst="flowChartConnector">
              <a:avLst/>
            </a:prstGeom>
            <a:solidFill>
              <a:srgbClr val="E2D286"/>
            </a:solidFill>
            <a:ln w="285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a:extLst>
                <a:ext uri="{FF2B5EF4-FFF2-40B4-BE49-F238E27FC236}">
                  <a16:creationId xmlns:a16="http://schemas.microsoft.com/office/drawing/2014/main" id="{B5CB8161-1478-8A1D-3D70-D9104A8A18FD}"/>
                </a:ext>
              </a:extLst>
            </p:cNvPr>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153741" y="172141"/>
              <a:ext cx="474019" cy="474019"/>
            </a:xfrm>
            <a:prstGeom prst="rect">
              <a:avLst/>
            </a:prstGeom>
          </p:spPr>
        </p:pic>
      </p:grpSp>
      <p:pic>
        <p:nvPicPr>
          <p:cNvPr id="7" name="Picture 6">
            <a:extLst>
              <a:ext uri="{FF2B5EF4-FFF2-40B4-BE49-F238E27FC236}">
                <a16:creationId xmlns:a16="http://schemas.microsoft.com/office/drawing/2014/main" id="{103C23E8-F095-90E2-A961-A95DC6353137}"/>
              </a:ext>
            </a:extLst>
          </p:cNvPr>
          <p:cNvPicPr>
            <a:picLocks noChangeAspect="1"/>
          </p:cNvPicPr>
          <p:nvPr/>
        </p:nvPicPr>
        <p:blipFill>
          <a:blip r:embed="rId5"/>
          <a:stretch>
            <a:fillRect/>
          </a:stretch>
        </p:blipFill>
        <p:spPr>
          <a:xfrm>
            <a:off x="244030" y="1125981"/>
            <a:ext cx="4026218" cy="3859570"/>
          </a:xfrm>
          <a:prstGeom prst="rect">
            <a:avLst/>
          </a:prstGeom>
        </p:spPr>
      </p:pic>
    </p:spTree>
    <p:extLst>
      <p:ext uri="{BB962C8B-B14F-4D97-AF65-F5344CB8AC3E}">
        <p14:creationId xmlns:p14="http://schemas.microsoft.com/office/powerpoint/2010/main" val="3014442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BD7E539-3BA9-D8A9-714C-792E5B1F44A3}"/>
              </a:ext>
            </a:extLst>
          </p:cNvPr>
          <p:cNvPicPr>
            <a:picLocks noChangeAspect="1"/>
          </p:cNvPicPr>
          <p:nvPr/>
        </p:nvPicPr>
        <p:blipFill>
          <a:blip r:embed="rId3"/>
          <a:stretch>
            <a:fillRect/>
          </a:stretch>
        </p:blipFill>
        <p:spPr>
          <a:xfrm>
            <a:off x="1" y="-1809"/>
            <a:ext cx="3204516" cy="578654"/>
          </a:xfrm>
          <a:prstGeom prst="rect">
            <a:avLst/>
          </a:prstGeom>
        </p:spPr>
      </p:pic>
      <p:sp>
        <p:nvSpPr>
          <p:cNvPr id="2" name="TextBox 1">
            <a:extLst>
              <a:ext uri="{FF2B5EF4-FFF2-40B4-BE49-F238E27FC236}">
                <a16:creationId xmlns:a16="http://schemas.microsoft.com/office/drawing/2014/main" id="{59F086C6-A6B0-AE41-88B8-CE2D838ED1F3}"/>
              </a:ext>
            </a:extLst>
          </p:cNvPr>
          <p:cNvSpPr txBox="1"/>
          <p:nvPr/>
        </p:nvSpPr>
        <p:spPr>
          <a:xfrm>
            <a:off x="0" y="694617"/>
            <a:ext cx="5151944" cy="430887"/>
          </a:xfrm>
          <a:prstGeom prst="rect">
            <a:avLst/>
          </a:prstGeom>
          <a:noFill/>
        </p:spPr>
        <p:txBody>
          <a:bodyPr wrap="square" rtlCol="0">
            <a:spAutoFit/>
          </a:bodyPr>
          <a:lstStyle/>
          <a:p>
            <a:pPr algn="ctr"/>
            <a:r>
              <a:rPr lang="en-GB" sz="2200" b="1" dirty="0"/>
              <a:t>Key Indicator: Waiting List over 52+ Weeks</a:t>
            </a:r>
          </a:p>
        </p:txBody>
      </p:sp>
      <p:sp>
        <p:nvSpPr>
          <p:cNvPr id="3" name="TextBox 2">
            <a:extLst>
              <a:ext uri="{FF2B5EF4-FFF2-40B4-BE49-F238E27FC236}">
                <a16:creationId xmlns:a16="http://schemas.microsoft.com/office/drawing/2014/main" id="{9F2EF3CC-A572-1B31-478C-A1395D9E5CA0}"/>
              </a:ext>
            </a:extLst>
          </p:cNvPr>
          <p:cNvSpPr txBox="1"/>
          <p:nvPr/>
        </p:nvSpPr>
        <p:spPr>
          <a:xfrm>
            <a:off x="177618" y="4937073"/>
            <a:ext cx="5339121" cy="1987724"/>
          </a:xfrm>
          <a:prstGeom prst="rect">
            <a:avLst/>
          </a:prstGeom>
          <a:noFill/>
          <a:ln w="19050">
            <a:noFill/>
          </a:ln>
        </p:spPr>
        <p:txBody>
          <a:bodyPr wrap="square" rtlCol="0">
            <a:spAutoFit/>
          </a:bodyPr>
          <a:lstStyle/>
          <a:p>
            <a:pPr>
              <a:spcAft>
                <a:spcPts val="400"/>
              </a:spcAft>
            </a:pPr>
            <a:r>
              <a:rPr lang="en-GB" sz="1150" b="1">
                <a:latin typeface="Arial" panose="020B0604020202020204" pitchFamily="34" charset="0"/>
                <a:cs typeface="Arial" panose="020B0604020202020204" pitchFamily="34" charset="0"/>
              </a:rPr>
              <a:t>How does indicator link to long term priorities:</a:t>
            </a:r>
          </a:p>
          <a:p>
            <a:pPr>
              <a:spcAft>
                <a:spcPts val="400"/>
              </a:spcAft>
            </a:pPr>
            <a:r>
              <a:rPr lang="en-GB" sz="1150">
                <a:latin typeface="Arial" panose="020B0604020202020204" pitchFamily="34" charset="0"/>
                <a:cs typeface="Arial" panose="020B0604020202020204" pitchFamily="34" charset="0"/>
              </a:rPr>
              <a:t>Community services play a key role in delivering several of the ICBs long term ambitions and outcomes; in particular the golden ambition to radically improve the health and wellbeing of children and young people, and outcome measure of living with frailty.</a:t>
            </a:r>
          </a:p>
          <a:p>
            <a:pPr>
              <a:spcAft>
                <a:spcPts val="400"/>
              </a:spcAft>
            </a:pPr>
            <a:r>
              <a:rPr lang="en-GB" sz="1150">
                <a:latin typeface="Arial" panose="020B0604020202020204" pitchFamily="34" charset="0"/>
                <a:cs typeface="Arial" panose="020B0604020202020204" pitchFamily="34" charset="0"/>
              </a:rPr>
              <a:t>Community services are a key support to patients with long term conditions in particular, they support primary and secondary care by being an alternative provision, but also are key to future innovations in pathway redesign, of which virtual ward is an example.  The structure of community services forms part of the ten priorities for 2024/25</a:t>
            </a:r>
          </a:p>
        </p:txBody>
      </p:sp>
      <p:sp>
        <p:nvSpPr>
          <p:cNvPr id="5" name="TextBox 4">
            <a:extLst>
              <a:ext uri="{FF2B5EF4-FFF2-40B4-BE49-F238E27FC236}">
                <a16:creationId xmlns:a16="http://schemas.microsoft.com/office/drawing/2014/main" id="{0EBF77C2-1876-D050-7CA9-299615FA9613}"/>
              </a:ext>
            </a:extLst>
          </p:cNvPr>
          <p:cNvSpPr txBox="1"/>
          <p:nvPr/>
        </p:nvSpPr>
        <p:spPr>
          <a:xfrm>
            <a:off x="8300189" y="218583"/>
            <a:ext cx="2970685" cy="523220"/>
          </a:xfrm>
          <a:prstGeom prst="rect">
            <a:avLst/>
          </a:prstGeom>
          <a:noFill/>
        </p:spPr>
        <p:txBody>
          <a:bodyPr wrap="none" rtlCol="0">
            <a:spAutoFit/>
          </a:bodyPr>
          <a:lstStyle/>
          <a:p>
            <a:r>
              <a:rPr lang="en-GB" sz="2800" b="1">
                <a:solidFill>
                  <a:srgbClr val="243774"/>
                </a:solidFill>
                <a:latin typeface="Trebuchet MS" panose="020B0603020202020204" pitchFamily="34" charset="0"/>
              </a:rPr>
              <a:t>Community Care</a:t>
            </a:r>
          </a:p>
        </p:txBody>
      </p:sp>
      <p:grpSp>
        <p:nvGrpSpPr>
          <p:cNvPr id="18" name="Group 17">
            <a:extLst>
              <a:ext uri="{FF2B5EF4-FFF2-40B4-BE49-F238E27FC236}">
                <a16:creationId xmlns:a16="http://schemas.microsoft.com/office/drawing/2014/main" id="{BE923892-447B-E245-22EB-7B5502C5E448}"/>
              </a:ext>
            </a:extLst>
          </p:cNvPr>
          <p:cNvGrpSpPr/>
          <p:nvPr/>
        </p:nvGrpSpPr>
        <p:grpSpPr>
          <a:xfrm>
            <a:off x="11336022" y="42113"/>
            <a:ext cx="678358" cy="652504"/>
            <a:chOff x="4415572" y="51548"/>
            <a:chExt cx="678358" cy="652504"/>
          </a:xfrm>
        </p:grpSpPr>
        <p:sp>
          <p:nvSpPr>
            <p:cNvPr id="11" name="Flowchart: Connector 10">
              <a:extLst>
                <a:ext uri="{FF2B5EF4-FFF2-40B4-BE49-F238E27FC236}">
                  <a16:creationId xmlns:a16="http://schemas.microsoft.com/office/drawing/2014/main" id="{61BBC557-247C-6121-2F23-AADF1098EDC7}"/>
                </a:ext>
              </a:extLst>
            </p:cNvPr>
            <p:cNvSpPr/>
            <p:nvPr/>
          </p:nvSpPr>
          <p:spPr>
            <a:xfrm>
              <a:off x="4415572" y="51548"/>
              <a:ext cx="678358" cy="652504"/>
            </a:xfrm>
            <a:prstGeom prst="flowChartConnector">
              <a:avLst/>
            </a:prstGeom>
            <a:solidFill>
              <a:srgbClr val="D5EB74"/>
            </a:solidFill>
            <a:ln w="285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a:extLst>
                <a:ext uri="{FF2B5EF4-FFF2-40B4-BE49-F238E27FC236}">
                  <a16:creationId xmlns:a16="http://schemas.microsoft.com/office/drawing/2014/main" id="{B6C9FE00-6C3F-6597-70C9-DFCAAB594D9F}"/>
                </a:ext>
              </a:extLst>
            </p:cNvPr>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502884" y="120406"/>
              <a:ext cx="520206" cy="520206"/>
            </a:xfrm>
            <a:prstGeom prst="rect">
              <a:avLst/>
            </a:prstGeom>
          </p:spPr>
        </p:pic>
      </p:grpSp>
      <p:sp>
        <p:nvSpPr>
          <p:cNvPr id="6" name="Rectangle 5">
            <a:extLst>
              <a:ext uri="{FF2B5EF4-FFF2-40B4-BE49-F238E27FC236}">
                <a16:creationId xmlns:a16="http://schemas.microsoft.com/office/drawing/2014/main" id="{0252250D-3B87-5164-F0C6-B3ADAB6D1B25}"/>
              </a:ext>
            </a:extLst>
          </p:cNvPr>
          <p:cNvSpPr/>
          <p:nvPr/>
        </p:nvSpPr>
        <p:spPr>
          <a:xfrm>
            <a:off x="5413600" y="797732"/>
            <a:ext cx="6600781" cy="5947550"/>
          </a:xfrm>
          <a:prstGeom prst="rect">
            <a:avLst/>
          </a:prstGeom>
          <a:solidFill>
            <a:srgbClr val="D5EB7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4AE3F81A-EEAC-D24B-628D-5F5E97036291}"/>
              </a:ext>
            </a:extLst>
          </p:cNvPr>
          <p:cNvSpPr txBox="1"/>
          <p:nvPr/>
        </p:nvSpPr>
        <p:spPr>
          <a:xfrm>
            <a:off x="5465170" y="731643"/>
            <a:ext cx="6600781" cy="5668218"/>
          </a:xfrm>
          <a:prstGeom prst="rect">
            <a:avLst/>
          </a:prstGeom>
          <a:noFill/>
        </p:spPr>
        <p:txBody>
          <a:bodyPr wrap="square" rtlCol="0">
            <a:spAutoFit/>
          </a:bodyPr>
          <a:lstStyle/>
          <a:p>
            <a:pPr>
              <a:spcAft>
                <a:spcPts val="600"/>
              </a:spcAft>
            </a:pPr>
            <a:r>
              <a:rPr lang="en-GB" b="1" dirty="0">
                <a:solidFill>
                  <a:srgbClr val="243774"/>
                </a:solidFill>
                <a:latin typeface="Arial" panose="020B0604020202020204" pitchFamily="34" charset="0"/>
                <a:cs typeface="Arial" panose="020B0604020202020204" pitchFamily="34" charset="0"/>
              </a:rPr>
              <a:t>Community Care Escalation Points</a:t>
            </a:r>
            <a:endParaRPr lang="en-GB" dirty="0">
              <a:solidFill>
                <a:srgbClr val="243774"/>
              </a:solidFill>
              <a:latin typeface="Arial" panose="020B0604020202020204" pitchFamily="34" charset="0"/>
              <a:cs typeface="Arial" panose="020B0604020202020204" pitchFamily="34" charset="0"/>
            </a:endParaRPr>
          </a:p>
          <a:p>
            <a:pPr>
              <a:spcAft>
                <a:spcPts val="600"/>
              </a:spcAft>
            </a:pPr>
            <a:r>
              <a:rPr lang="en-US" altLang="en-US" sz="1100" dirty="0">
                <a:solidFill>
                  <a:srgbClr val="2E2E2D"/>
                </a:solidFill>
                <a:latin typeface="Arial" panose="020B0604020202020204" pitchFamily="34" charset="0"/>
                <a:cs typeface="Arial" panose="020B0604020202020204" pitchFamily="34" charset="0"/>
              </a:rPr>
              <a:t>The priority indicator for community waiting times in the operating plan is patients over 52 week waits.  The latest data available is December 2024, which saw </a:t>
            </a:r>
            <a:r>
              <a:rPr lang="en-US" altLang="en-US" sz="1100" b="1" dirty="0">
                <a:solidFill>
                  <a:srgbClr val="2E2E2D"/>
                </a:solidFill>
                <a:latin typeface="Arial" panose="020B0604020202020204" pitchFamily="34" charset="0"/>
                <a:cs typeface="Arial" panose="020B0604020202020204" pitchFamily="34" charset="0"/>
              </a:rPr>
              <a:t>888 patients wait over 52 </a:t>
            </a:r>
            <a:r>
              <a:rPr lang="en-US" altLang="en-US" sz="1100" b="1" dirty="0">
                <a:latin typeface="Arial" panose="020B0604020202020204" pitchFamily="34" charset="0"/>
                <a:cs typeface="Arial" panose="020B0604020202020204" pitchFamily="34" charset="0"/>
              </a:rPr>
              <a:t>weeks </a:t>
            </a:r>
            <a:r>
              <a:rPr lang="en-US" altLang="en-US" sz="1100" dirty="0">
                <a:latin typeface="Arial" panose="020B0604020202020204" pitchFamily="34" charset="0"/>
                <a:cs typeface="Arial" panose="020B0604020202020204" pitchFamily="34" charset="0"/>
              </a:rPr>
              <a:t>for community services against a plan of </a:t>
            </a:r>
            <a:r>
              <a:rPr lang="en-US" altLang="en-US" sz="1100" b="1" dirty="0">
                <a:latin typeface="Arial" panose="020B0604020202020204" pitchFamily="34" charset="0"/>
                <a:cs typeface="Arial" panose="020B0604020202020204" pitchFamily="34" charset="0"/>
              </a:rPr>
              <a:t>1,148</a:t>
            </a:r>
            <a:r>
              <a:rPr lang="en-US" altLang="en-US" sz="1100" dirty="0">
                <a:latin typeface="Arial" panose="020B0604020202020204" pitchFamily="34" charset="0"/>
                <a:cs typeface="Arial" panose="020B0604020202020204" pitchFamily="34" charset="0"/>
              </a:rPr>
              <a:t>. This is an improvement from November (1015), however </a:t>
            </a:r>
            <a:r>
              <a:rPr lang="en-US" altLang="en-US" sz="1100" b="1" dirty="0">
                <a:latin typeface="Arial" panose="020B0604020202020204" pitchFamily="34" charset="0"/>
                <a:cs typeface="Arial" panose="020B0604020202020204" pitchFamily="34" charset="0"/>
              </a:rPr>
              <a:t>the data is continuing to show Special Cause variance of a concerning nature. </a:t>
            </a:r>
            <a:r>
              <a:rPr lang="en-US" altLang="en-US" sz="1100" dirty="0">
                <a:latin typeface="Arial" panose="020B0604020202020204" pitchFamily="34" charset="0"/>
                <a:cs typeface="Arial" panose="020B0604020202020204" pitchFamily="34" charset="0"/>
              </a:rPr>
              <a:t>There is variation across providers and services. HDFT were the only provider over plan this month, at 124. </a:t>
            </a:r>
            <a:r>
              <a:rPr lang="en-US" altLang="en-US" sz="1100" b="1" dirty="0">
                <a:latin typeface="Arial" panose="020B0604020202020204" pitchFamily="34" charset="0"/>
                <a:cs typeface="Arial" panose="020B0604020202020204" pitchFamily="34" charset="0"/>
              </a:rPr>
              <a:t>Y&amp;SFT (728), HDFT (124) and Humber Teaching FT (36) </a:t>
            </a:r>
            <a:r>
              <a:rPr lang="en-GB" altLang="en-US" sz="1100" b="1" dirty="0">
                <a:latin typeface="Arial" panose="020B0604020202020204" pitchFamily="34" charset="0"/>
                <a:cs typeface="Arial" panose="020B0604020202020204" pitchFamily="34" charset="0"/>
              </a:rPr>
              <a:t>had the highest number of breaches. </a:t>
            </a:r>
          </a:p>
          <a:p>
            <a:pPr>
              <a:spcAft>
                <a:spcPts val="600"/>
              </a:spcAft>
            </a:pPr>
            <a:r>
              <a:rPr lang="en-GB" altLang="en-US" sz="1100" b="1" dirty="0">
                <a:latin typeface="Arial" panose="020B0604020202020204" pitchFamily="34" charset="0"/>
                <a:cs typeface="Arial" panose="020B0604020202020204" pitchFamily="34" charset="0"/>
              </a:rPr>
              <a:t>At a service level, 675 (700 last month) of the 888 patients over 52 weeks are in CYP Speech &amp; Language service, 643 of which are at Y&amp;SFT, though an improvement of -3.01% by Y&amp;SFT from the previous month.  HDFT pressures are mainly in Nursing Therapy Support for LTC: Respiratory/COPD service, Rehabilitation Services (integrated), Therapy Interventions (Speech &amp; Language, and Dietetics) – 106 in total.  </a:t>
            </a:r>
            <a:r>
              <a:rPr lang="en-US" altLang="en-US" sz="1100" b="1" dirty="0">
                <a:solidFill>
                  <a:srgbClr val="2E2E2D"/>
                </a:solidFill>
                <a:latin typeface="Arial" panose="020B0604020202020204" pitchFamily="34" charset="0"/>
                <a:cs typeface="Arial" panose="020B0604020202020204" pitchFamily="34" charset="0"/>
              </a:rPr>
              <a:t>Overall waiting list size </a:t>
            </a:r>
            <a:r>
              <a:rPr lang="en-US" altLang="en-US" sz="1100" dirty="0">
                <a:solidFill>
                  <a:srgbClr val="2E2E2D"/>
                </a:solidFill>
                <a:latin typeface="Arial" panose="020B0604020202020204" pitchFamily="34" charset="0"/>
                <a:cs typeface="Arial" panose="020B0604020202020204" pitchFamily="34" charset="0"/>
              </a:rPr>
              <a:t>stands at </a:t>
            </a:r>
            <a:r>
              <a:rPr lang="en-US" altLang="en-US" sz="1100" b="1" dirty="0">
                <a:solidFill>
                  <a:srgbClr val="2E2E2D"/>
                </a:solidFill>
                <a:latin typeface="Arial" panose="020B0604020202020204" pitchFamily="34" charset="0"/>
                <a:cs typeface="Arial" panose="020B0604020202020204" pitchFamily="34" charset="0"/>
              </a:rPr>
              <a:t>18,775, a decrease of 1,371 from November</a:t>
            </a:r>
            <a:r>
              <a:rPr lang="en-US" altLang="en-US" sz="1100" dirty="0">
                <a:solidFill>
                  <a:srgbClr val="2E2E2D"/>
                </a:solidFill>
                <a:latin typeface="Arial" panose="020B0604020202020204" pitchFamily="34" charset="0"/>
                <a:cs typeface="Arial" panose="020B0604020202020204" pitchFamily="34" charset="0"/>
              </a:rPr>
              <a:t>. Trend wise, the waiting list size is showing significant change of a concerning nature. </a:t>
            </a:r>
          </a:p>
          <a:p>
            <a:pPr>
              <a:spcAft>
                <a:spcPts val="600"/>
              </a:spcAft>
            </a:pPr>
            <a:r>
              <a:rPr lang="en-US" sz="1400" b="1" dirty="0">
                <a:latin typeface="Arial" panose="020B0604020202020204" pitchFamily="34" charset="0"/>
                <a:cs typeface="Arial" panose="020B0604020202020204" pitchFamily="34" charset="0"/>
              </a:rPr>
              <a:t>Key Actions</a:t>
            </a:r>
          </a:p>
          <a:p>
            <a:pPr marL="171450" indent="-171450">
              <a:spcAft>
                <a:spcPts val="400"/>
              </a:spcAft>
              <a:buFont typeface="Arial" panose="020B0604020202020204" pitchFamily="34" charset="0"/>
              <a:buChar char="•"/>
            </a:pPr>
            <a:r>
              <a:rPr lang="en-US" sz="1100" dirty="0">
                <a:latin typeface="Arial" panose="020B0604020202020204" pitchFamily="34" charset="0"/>
                <a:cs typeface="Arial" panose="020B0604020202020204" pitchFamily="34" charset="0"/>
              </a:rPr>
              <a:t>Work continues with the regional team to validate CHS </a:t>
            </a:r>
            <a:r>
              <a:rPr lang="en-US" sz="1100" dirty="0" err="1">
                <a:latin typeface="Arial" panose="020B0604020202020204" pitchFamily="34" charset="0"/>
                <a:cs typeface="Arial" panose="020B0604020202020204" pitchFamily="34" charset="0"/>
              </a:rPr>
              <a:t>SitRep</a:t>
            </a:r>
            <a:r>
              <a:rPr lang="en-US" sz="1100" dirty="0">
                <a:latin typeface="Arial" panose="020B0604020202020204" pitchFamily="34" charset="0"/>
                <a:cs typeface="Arial" panose="020B0604020202020204" pitchFamily="34" charset="0"/>
              </a:rPr>
              <a:t> data. An exercise has been undertaken to compare CSDS submissions against CHS returns which has been distributed to providers for commentary. Responses will be collated first week of March for presentation back to the regional recovery group and variation worked through.</a:t>
            </a:r>
          </a:p>
          <a:p>
            <a:pPr marL="171450" indent="-171450">
              <a:spcAft>
                <a:spcPts val="400"/>
              </a:spcAft>
              <a:buFont typeface="Arial" panose="020B0604020202020204" pitchFamily="34" charset="0"/>
              <a:buChar char="•"/>
            </a:pPr>
            <a:r>
              <a:rPr lang="en-US" sz="1100" dirty="0">
                <a:latin typeface="Arial" panose="020B0604020202020204" pitchFamily="34" charset="0"/>
                <a:cs typeface="Arial" panose="020B0604020202020204" pitchFamily="34" charset="0"/>
              </a:rPr>
              <a:t>The community baselining exercise associated with the System Change and Transformation work (PID 2) is due to conclude at the end of February, and the returns will be used as a basis to overlay against the validation exercises. </a:t>
            </a:r>
          </a:p>
          <a:p>
            <a:pPr marL="171450" indent="-171450">
              <a:spcAft>
                <a:spcPts val="400"/>
              </a:spcAft>
              <a:buFont typeface="Arial" panose="020B0604020202020204" pitchFamily="34" charset="0"/>
              <a:buChar char="•"/>
            </a:pPr>
            <a:r>
              <a:rPr lang="en-US" sz="1100" dirty="0">
                <a:latin typeface="Arial" panose="020B0604020202020204" pitchFamily="34" charset="0"/>
                <a:cs typeface="Arial" panose="020B0604020202020204" pitchFamily="34" charset="0"/>
              </a:rPr>
              <a:t>Development of a regional wide access policy / set of principles is being drafted with input from the HNY Community Collab and the CYP transformation team. An update will be brought to the Collab Board.</a:t>
            </a:r>
          </a:p>
          <a:p>
            <a:pPr marL="171450" indent="-171450">
              <a:spcAft>
                <a:spcPts val="400"/>
              </a:spcAft>
              <a:buFont typeface="Arial" panose="020B0604020202020204" pitchFamily="34" charset="0"/>
              <a:buChar char="•"/>
            </a:pPr>
            <a:r>
              <a:rPr lang="en-US" sz="1100" dirty="0">
                <a:latin typeface="Arial" panose="020B0604020202020204" pitchFamily="34" charset="0"/>
                <a:cs typeface="Arial" panose="020B0604020202020204" pitchFamily="34" charset="0"/>
              </a:rPr>
              <a:t>To note, </a:t>
            </a:r>
            <a:r>
              <a:rPr lang="en-US" sz="1100" dirty="0" err="1">
                <a:latin typeface="Arial" panose="020B0604020202020204" pitchFamily="34" charset="0"/>
                <a:cs typeface="Arial" panose="020B0604020202020204" pitchFamily="34" charset="0"/>
              </a:rPr>
              <a:t>NLaG</a:t>
            </a:r>
            <a:r>
              <a:rPr lang="en-US" sz="1100" dirty="0">
                <a:latin typeface="Arial" panose="020B0604020202020204" pitchFamily="34" charset="0"/>
                <a:cs typeface="Arial" panose="020B0604020202020204" pitchFamily="34" charset="0"/>
              </a:rPr>
              <a:t> have </a:t>
            </a:r>
            <a:r>
              <a:rPr lang="en-US" sz="1100" dirty="0" err="1">
                <a:latin typeface="Arial" panose="020B0604020202020204" pitchFamily="34" charset="0"/>
                <a:cs typeface="Arial" panose="020B0604020202020204" pitchFamily="34" charset="0"/>
              </a:rPr>
              <a:t>recognised</a:t>
            </a:r>
            <a:r>
              <a:rPr lang="en-US" sz="1100" dirty="0">
                <a:latin typeface="Arial" panose="020B0604020202020204" pitchFamily="34" charset="0"/>
                <a:cs typeface="Arial" panose="020B0604020202020204" pitchFamily="34" charset="0"/>
              </a:rPr>
              <a:t> a 213% reduction in their total MSK community waiting list as a result of Connect Health taking over as the primary contract provider for North Lincs MSK and Pain services from 01 January 2025.</a:t>
            </a:r>
          </a:p>
          <a:p>
            <a:pPr marL="171450" indent="-171450">
              <a:spcAft>
                <a:spcPts val="400"/>
              </a:spcAft>
              <a:buFont typeface="Arial" panose="020B0604020202020204" pitchFamily="34" charset="0"/>
              <a:buChar char="•"/>
            </a:pPr>
            <a:r>
              <a:rPr lang="en-US" sz="1100" dirty="0">
                <a:latin typeface="Arial" panose="020B0604020202020204" pitchFamily="34" charset="0"/>
                <a:cs typeface="Arial" panose="020B0604020202020204" pitchFamily="34" charset="0"/>
              </a:rPr>
              <a:t>Long wait improvement initiatives within CYP are being monitored via the Start Well Board.</a:t>
            </a:r>
            <a:endParaRPr lang="en-US" sz="1100" dirty="0">
              <a:highlight>
                <a:srgbClr val="FFFF00"/>
              </a:highlight>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D793CB95-BD62-3B6C-F5FE-E93531283543}"/>
              </a:ext>
            </a:extLst>
          </p:cNvPr>
          <p:cNvPicPr>
            <a:picLocks noChangeAspect="1"/>
          </p:cNvPicPr>
          <p:nvPr/>
        </p:nvPicPr>
        <p:blipFill>
          <a:blip r:embed="rId5"/>
          <a:stretch>
            <a:fillRect/>
          </a:stretch>
        </p:blipFill>
        <p:spPr>
          <a:xfrm>
            <a:off x="242891" y="1088595"/>
            <a:ext cx="4934838" cy="3885387"/>
          </a:xfrm>
          <a:prstGeom prst="rect">
            <a:avLst/>
          </a:prstGeom>
        </p:spPr>
      </p:pic>
    </p:spTree>
    <p:extLst>
      <p:ext uri="{BB962C8B-B14F-4D97-AF65-F5344CB8AC3E}">
        <p14:creationId xmlns:p14="http://schemas.microsoft.com/office/powerpoint/2010/main" val="3324559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BD7E539-3BA9-D8A9-714C-792E5B1F44A3}"/>
              </a:ext>
            </a:extLst>
          </p:cNvPr>
          <p:cNvPicPr>
            <a:picLocks noChangeAspect="1"/>
          </p:cNvPicPr>
          <p:nvPr/>
        </p:nvPicPr>
        <p:blipFill>
          <a:blip r:embed="rId3"/>
          <a:stretch>
            <a:fillRect/>
          </a:stretch>
        </p:blipFill>
        <p:spPr>
          <a:xfrm>
            <a:off x="1" y="-1809"/>
            <a:ext cx="3204516" cy="578654"/>
          </a:xfrm>
          <a:prstGeom prst="rect">
            <a:avLst/>
          </a:prstGeom>
        </p:spPr>
      </p:pic>
      <p:sp>
        <p:nvSpPr>
          <p:cNvPr id="2" name="TextBox 1">
            <a:extLst>
              <a:ext uri="{FF2B5EF4-FFF2-40B4-BE49-F238E27FC236}">
                <a16:creationId xmlns:a16="http://schemas.microsoft.com/office/drawing/2014/main" id="{59F086C6-A6B0-AE41-88B8-CE2D838ED1F3}"/>
              </a:ext>
            </a:extLst>
          </p:cNvPr>
          <p:cNvSpPr txBox="1"/>
          <p:nvPr/>
        </p:nvSpPr>
        <p:spPr>
          <a:xfrm>
            <a:off x="177618" y="663412"/>
            <a:ext cx="5151944" cy="400110"/>
          </a:xfrm>
          <a:prstGeom prst="rect">
            <a:avLst/>
          </a:prstGeom>
          <a:noFill/>
        </p:spPr>
        <p:txBody>
          <a:bodyPr wrap="square" rtlCol="0">
            <a:spAutoFit/>
          </a:bodyPr>
          <a:lstStyle/>
          <a:p>
            <a:pPr algn="ctr"/>
            <a:r>
              <a:rPr lang="en-GB" sz="2000" b="1"/>
              <a:t>Key Indicator: Dementia Diagnosis Rate</a:t>
            </a:r>
          </a:p>
        </p:txBody>
      </p:sp>
      <p:sp>
        <p:nvSpPr>
          <p:cNvPr id="12" name="Rectangle 11">
            <a:extLst>
              <a:ext uri="{FF2B5EF4-FFF2-40B4-BE49-F238E27FC236}">
                <a16:creationId xmlns:a16="http://schemas.microsoft.com/office/drawing/2014/main" id="{12261ADA-D4D2-AF61-3652-90301B5A4A0D}"/>
              </a:ext>
            </a:extLst>
          </p:cNvPr>
          <p:cNvSpPr/>
          <p:nvPr/>
        </p:nvSpPr>
        <p:spPr>
          <a:xfrm>
            <a:off x="5426653" y="820978"/>
            <a:ext cx="6600781" cy="5947550"/>
          </a:xfrm>
          <a:prstGeom prst="rect">
            <a:avLst/>
          </a:prstGeom>
          <a:solidFill>
            <a:srgbClr val="F1D7E8"/>
          </a:solidFill>
          <a:ln>
            <a:solidFill>
              <a:srgbClr val="DEEBF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8C67715A-1CA9-083A-5878-C31836881961}"/>
              </a:ext>
            </a:extLst>
          </p:cNvPr>
          <p:cNvSpPr txBox="1"/>
          <p:nvPr/>
        </p:nvSpPr>
        <p:spPr>
          <a:xfrm>
            <a:off x="9678415" y="190950"/>
            <a:ext cx="1790875" cy="523220"/>
          </a:xfrm>
          <a:prstGeom prst="rect">
            <a:avLst/>
          </a:prstGeom>
          <a:noFill/>
        </p:spPr>
        <p:txBody>
          <a:bodyPr wrap="none" rtlCol="0">
            <a:spAutoFit/>
          </a:bodyPr>
          <a:lstStyle/>
          <a:p>
            <a:r>
              <a:rPr lang="en-GB" sz="2800" b="1">
                <a:solidFill>
                  <a:srgbClr val="243774"/>
                </a:solidFill>
                <a:latin typeface="Arial" panose="020B0604020202020204" pitchFamily="34" charset="0"/>
                <a:cs typeface="Arial" panose="020B0604020202020204" pitchFamily="34" charset="0"/>
              </a:rPr>
              <a:t>Dementia</a:t>
            </a:r>
          </a:p>
        </p:txBody>
      </p:sp>
      <p:grpSp>
        <p:nvGrpSpPr>
          <p:cNvPr id="9" name="Group 8">
            <a:extLst>
              <a:ext uri="{FF2B5EF4-FFF2-40B4-BE49-F238E27FC236}">
                <a16:creationId xmlns:a16="http://schemas.microsoft.com/office/drawing/2014/main" id="{9BF858A1-D230-25EC-D3A7-350635EB69A5}"/>
              </a:ext>
            </a:extLst>
          </p:cNvPr>
          <p:cNvGrpSpPr/>
          <p:nvPr/>
        </p:nvGrpSpPr>
        <p:grpSpPr>
          <a:xfrm>
            <a:off x="11424906" y="89949"/>
            <a:ext cx="678357" cy="652504"/>
            <a:chOff x="9894056" y="716673"/>
            <a:chExt cx="678357" cy="652504"/>
          </a:xfrm>
        </p:grpSpPr>
        <p:sp>
          <p:nvSpPr>
            <p:cNvPr id="11" name="Flowchart: Connector 10">
              <a:extLst>
                <a:ext uri="{FF2B5EF4-FFF2-40B4-BE49-F238E27FC236}">
                  <a16:creationId xmlns:a16="http://schemas.microsoft.com/office/drawing/2014/main" id="{25FC69D0-1E57-FE85-7A01-6827F1A46152}"/>
                </a:ext>
              </a:extLst>
            </p:cNvPr>
            <p:cNvSpPr/>
            <p:nvPr/>
          </p:nvSpPr>
          <p:spPr>
            <a:xfrm>
              <a:off x="9894056" y="716673"/>
              <a:ext cx="678357" cy="652504"/>
            </a:xfrm>
            <a:prstGeom prst="flowChartConnector">
              <a:avLst/>
            </a:prstGeom>
            <a:solidFill>
              <a:srgbClr val="F1D7E8"/>
            </a:solidFill>
            <a:ln w="285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descr="A black background with a black square&#10;&#10;Description automatically generated with medium confidence">
              <a:extLst>
                <a:ext uri="{FF2B5EF4-FFF2-40B4-BE49-F238E27FC236}">
                  <a16:creationId xmlns:a16="http://schemas.microsoft.com/office/drawing/2014/main" id="{C52E33DA-7B24-D87D-5231-8EBEE0C592EC}"/>
                </a:ext>
              </a:extLst>
            </p:cNvPr>
            <p:cNvPicPr>
              <a:picLocks noChangeAspect="1"/>
            </p:cNvPicPr>
            <p:nvPr/>
          </p:nvPicPr>
          <p:blipFill>
            <a:blip r:embed="rId4">
              <a:alphaModFix amt="50000"/>
              <a:extLst>
                <a:ext uri="{28A0092B-C50C-407E-A947-70E740481C1C}">
                  <a14:useLocalDpi xmlns:a14="http://schemas.microsoft.com/office/drawing/2010/main" val="0"/>
                </a:ext>
              </a:extLst>
            </a:blip>
            <a:stretch>
              <a:fillRect/>
            </a:stretch>
          </p:blipFill>
          <p:spPr>
            <a:xfrm>
              <a:off x="9977556" y="804911"/>
              <a:ext cx="511355" cy="495223"/>
            </a:xfrm>
            <a:prstGeom prst="rect">
              <a:avLst/>
            </a:prstGeom>
          </p:spPr>
        </p:pic>
      </p:grpSp>
      <p:sp>
        <p:nvSpPr>
          <p:cNvPr id="5" name="TextBox 4">
            <a:extLst>
              <a:ext uri="{FF2B5EF4-FFF2-40B4-BE49-F238E27FC236}">
                <a16:creationId xmlns:a16="http://schemas.microsoft.com/office/drawing/2014/main" id="{2A97C223-9880-2AD9-5449-06D4E4B296CB}"/>
              </a:ext>
            </a:extLst>
          </p:cNvPr>
          <p:cNvSpPr txBox="1"/>
          <p:nvPr/>
        </p:nvSpPr>
        <p:spPr>
          <a:xfrm>
            <a:off x="264160" y="5197340"/>
            <a:ext cx="5223063" cy="1618392"/>
          </a:xfrm>
          <a:prstGeom prst="rect">
            <a:avLst/>
          </a:prstGeom>
          <a:noFill/>
          <a:ln w="19050">
            <a:noFill/>
          </a:ln>
        </p:spPr>
        <p:txBody>
          <a:bodyPr wrap="square" rtlCol="0">
            <a:spAutoFit/>
          </a:bodyPr>
          <a:lstStyle/>
          <a:p>
            <a:pPr>
              <a:spcAft>
                <a:spcPts val="400"/>
              </a:spcAft>
            </a:pPr>
            <a:r>
              <a:rPr lang="en-GB" sz="1200" b="1">
                <a:solidFill>
                  <a:srgbClr val="243774"/>
                </a:solidFill>
                <a:latin typeface="Arial" panose="020B0604020202020204" pitchFamily="34" charset="0"/>
                <a:cs typeface="Arial" panose="020B0604020202020204" pitchFamily="34" charset="0"/>
              </a:rPr>
              <a:t>How does indicator link to long term priorities:</a:t>
            </a:r>
          </a:p>
          <a:p>
            <a:pPr>
              <a:spcAft>
                <a:spcPts val="400"/>
              </a:spcAft>
            </a:pPr>
            <a:r>
              <a:rPr lang="en-GB" sz="1150">
                <a:latin typeface="Arial" panose="020B0604020202020204" pitchFamily="34" charset="0"/>
                <a:cs typeface="Arial" panose="020B0604020202020204" pitchFamily="34" charset="0"/>
              </a:rPr>
              <a:t>Improving Dementia Diagnosis Rate directly supports the ICB long term ambition of Transforming people’s health and care experiences and outcomes. </a:t>
            </a:r>
          </a:p>
          <a:p>
            <a:pPr>
              <a:spcAft>
                <a:spcPts val="400"/>
              </a:spcAft>
            </a:pPr>
            <a:r>
              <a:rPr lang="en-GB" sz="1150">
                <a:latin typeface="Arial" panose="020B0604020202020204" pitchFamily="34" charset="0"/>
                <a:cs typeface="Arial" panose="020B0604020202020204" pitchFamily="34" charset="0"/>
              </a:rPr>
              <a:t>Earlier diagnosis of often vulnerable patient’s empowers patients and their families and carers to take control of their situation, leading to better management of the disease, better time to plan and therefore an enhanced quality of life.</a:t>
            </a:r>
            <a:endParaRPr lang="en-GB" sz="1200" b="1">
              <a:solidFill>
                <a:srgbClr val="243774"/>
              </a:solidFill>
              <a:latin typeface="Trebuchet MS" panose="020B0603020202020204" pitchFamily="34" charset="0"/>
            </a:endParaRPr>
          </a:p>
        </p:txBody>
      </p:sp>
      <p:sp>
        <p:nvSpPr>
          <p:cNvPr id="3" name="TextBox 2">
            <a:extLst>
              <a:ext uri="{FF2B5EF4-FFF2-40B4-BE49-F238E27FC236}">
                <a16:creationId xmlns:a16="http://schemas.microsoft.com/office/drawing/2014/main" id="{3EF1F339-5376-24D7-548B-3CF15B70DC46}"/>
              </a:ext>
            </a:extLst>
          </p:cNvPr>
          <p:cNvSpPr txBox="1"/>
          <p:nvPr/>
        </p:nvSpPr>
        <p:spPr>
          <a:xfrm>
            <a:off x="5361336" y="730343"/>
            <a:ext cx="6501188" cy="5327099"/>
          </a:xfrm>
          <a:prstGeom prst="rect">
            <a:avLst/>
          </a:prstGeom>
          <a:noFill/>
        </p:spPr>
        <p:txBody>
          <a:bodyPr wrap="square" rtlCol="0">
            <a:spAutoFit/>
          </a:bodyPr>
          <a:lstStyle/>
          <a:p>
            <a:pPr>
              <a:spcAft>
                <a:spcPts val="600"/>
              </a:spcAft>
            </a:pPr>
            <a:r>
              <a:rPr lang="en-GB" b="1">
                <a:solidFill>
                  <a:srgbClr val="243774"/>
                </a:solidFill>
                <a:latin typeface="Arial" panose="020B0604020202020204" pitchFamily="34" charset="0"/>
                <a:cs typeface="Arial" panose="020B0604020202020204" pitchFamily="34" charset="0"/>
              </a:rPr>
              <a:t>Dementia Escalation Points</a:t>
            </a:r>
          </a:p>
          <a:p>
            <a:pPr algn="l">
              <a:spcAft>
                <a:spcPts val="400"/>
              </a:spcAft>
            </a:pPr>
            <a:r>
              <a:rPr lang="en-GB" sz="1150" b="0" i="0">
                <a:effectLst/>
                <a:latin typeface="Arial" panose="020B0604020202020204" pitchFamily="34" charset="0"/>
                <a:cs typeface="Arial" panose="020B0604020202020204" pitchFamily="34" charset="0"/>
              </a:rPr>
              <a:t>The dementia diagnosis rate for the ICB in December was </a:t>
            </a:r>
            <a:r>
              <a:rPr lang="en-GB" sz="1150" b="1" i="0">
                <a:effectLst/>
                <a:latin typeface="Arial" panose="020B0604020202020204" pitchFamily="34" charset="0"/>
                <a:cs typeface="Arial" panose="020B0604020202020204" pitchFamily="34" charset="0"/>
              </a:rPr>
              <a:t>60.2%, which is below the ICB plan target of 61.6%. </a:t>
            </a:r>
            <a:r>
              <a:rPr lang="en-GB" sz="1150" b="0" i="0">
                <a:effectLst/>
                <a:latin typeface="Arial" panose="020B0604020202020204" pitchFamily="34" charset="0"/>
                <a:cs typeface="Arial" panose="020B0604020202020204" pitchFamily="34" charset="0"/>
              </a:rPr>
              <a:t>Performance is </a:t>
            </a:r>
            <a:r>
              <a:rPr lang="en-GB" sz="1150">
                <a:latin typeface="Arial" panose="020B0604020202020204" pitchFamily="34" charset="0"/>
                <a:cs typeface="Arial" panose="020B0604020202020204" pitchFamily="34" charset="0"/>
              </a:rPr>
              <a:t>consistently at or above </a:t>
            </a:r>
            <a:r>
              <a:rPr lang="en-GB" sz="1150" b="0" i="0">
                <a:effectLst/>
                <a:latin typeface="Arial" panose="020B0604020202020204" pitchFamily="34" charset="0"/>
                <a:cs typeface="Arial" panose="020B0604020202020204" pitchFamily="34" charset="0"/>
              </a:rPr>
              <a:t>the upper control limit and therefore demonstrates special cause </a:t>
            </a:r>
            <a:r>
              <a:rPr lang="en-GB" sz="1150" b="1" i="0">
                <a:effectLst/>
                <a:latin typeface="Arial" panose="020B0604020202020204" pitchFamily="34" charset="0"/>
                <a:cs typeface="Arial" panose="020B0604020202020204" pitchFamily="34" charset="0"/>
              </a:rPr>
              <a:t>variation of an improving nature. </a:t>
            </a:r>
            <a:r>
              <a:rPr lang="en-GB" sz="1150" b="0" i="0">
                <a:effectLst/>
                <a:latin typeface="Arial" panose="020B0604020202020204" pitchFamily="34" charset="0"/>
                <a:cs typeface="Arial" panose="020B0604020202020204" pitchFamily="34" charset="0"/>
              </a:rPr>
              <a:t>However, the </a:t>
            </a:r>
            <a:r>
              <a:rPr lang="en-GB" sz="1150" b="1" i="0">
                <a:effectLst/>
                <a:latin typeface="Arial" panose="020B0604020202020204" pitchFamily="34" charset="0"/>
                <a:cs typeface="Arial" panose="020B0604020202020204" pitchFamily="34" charset="0"/>
              </a:rPr>
              <a:t>ICB remains adrift from the national target and planning expectation of 66.7%</a:t>
            </a:r>
            <a:r>
              <a:rPr lang="en-GB" sz="1150">
                <a:latin typeface="Arial" panose="020B0604020202020204" pitchFamily="34" charset="0"/>
                <a:cs typeface="Arial" panose="020B0604020202020204" pitchFamily="34" charset="0"/>
              </a:rPr>
              <a:t>, and the ICB target for 2024/25 of 62.5% by March 2025.</a:t>
            </a:r>
            <a:endParaRPr lang="en-GB" sz="1150" b="0" i="0">
              <a:effectLst/>
              <a:latin typeface="Arial" panose="020B0604020202020204" pitchFamily="34" charset="0"/>
              <a:cs typeface="Arial" panose="020B0604020202020204" pitchFamily="34" charset="0"/>
            </a:endParaRPr>
          </a:p>
          <a:p>
            <a:pPr>
              <a:spcAft>
                <a:spcPts val="400"/>
              </a:spcAft>
            </a:pPr>
            <a:r>
              <a:rPr lang="en-GB" sz="1150">
                <a:latin typeface="Arial" panose="020B0604020202020204" pitchFamily="34" charset="0"/>
                <a:cs typeface="Arial" panose="020B0604020202020204" pitchFamily="34" charset="0"/>
              </a:rPr>
              <a:t>Pe</a:t>
            </a:r>
            <a:r>
              <a:rPr lang="en-GB" sz="1150" b="0" i="0">
                <a:effectLst/>
                <a:latin typeface="Arial" panose="020B0604020202020204" pitchFamily="34" charset="0"/>
                <a:cs typeface="Arial" panose="020B0604020202020204" pitchFamily="34" charset="0"/>
              </a:rPr>
              <a:t>rformance is variable across the Places within the ICB; NE Lincs 69.6</a:t>
            </a:r>
            <a:r>
              <a:rPr lang="en-GB" sz="1150">
                <a:latin typeface="Arial" panose="020B0604020202020204" pitchFamily="34" charset="0"/>
                <a:cs typeface="Arial" panose="020B0604020202020204" pitchFamily="34" charset="0"/>
              </a:rPr>
              <a:t>%, </a:t>
            </a:r>
            <a:r>
              <a:rPr lang="en-GB" sz="1150" b="0" i="0">
                <a:effectLst/>
                <a:latin typeface="Arial" panose="020B0604020202020204" pitchFamily="34" charset="0"/>
                <a:cs typeface="Arial" panose="020B0604020202020204" pitchFamily="34" charset="0"/>
              </a:rPr>
              <a:t>Hull 67.2%, </a:t>
            </a:r>
            <a:r>
              <a:rPr lang="en-GB" sz="1150">
                <a:latin typeface="Arial" panose="020B0604020202020204" pitchFamily="34" charset="0"/>
                <a:cs typeface="Arial" panose="020B0604020202020204" pitchFamily="34" charset="0"/>
              </a:rPr>
              <a:t>East Riding 59.4%, North </a:t>
            </a:r>
            <a:r>
              <a:rPr lang="en-GB" sz="1150" b="0" i="0">
                <a:effectLst/>
                <a:latin typeface="Arial" panose="020B0604020202020204" pitchFamily="34" charset="0"/>
                <a:cs typeface="Arial" panose="020B0604020202020204" pitchFamily="34" charset="0"/>
              </a:rPr>
              <a:t>Yorks 58.7%, North Lincs 58.2%, and </a:t>
            </a:r>
            <a:r>
              <a:rPr lang="en-GB" sz="1150" i="0">
                <a:effectLst/>
                <a:latin typeface="Arial" panose="020B0604020202020204" pitchFamily="34" charset="0"/>
                <a:cs typeface="Arial" panose="020B0604020202020204" pitchFamily="34" charset="0"/>
              </a:rPr>
              <a:t>York 54.4%.  NE Lincs, North Lincs, Hull and East Riding are all showing special cause variation of an improving nature.  </a:t>
            </a:r>
            <a:r>
              <a:rPr lang="en-GB" sz="1150" b="1" i="0">
                <a:effectLst/>
                <a:latin typeface="Arial" panose="020B0604020202020204" pitchFamily="34" charset="0"/>
                <a:cs typeface="Arial" panose="020B0604020202020204" pitchFamily="34" charset="0"/>
              </a:rPr>
              <a:t>York did achieve plan, but they are showing special cause variation of a concernin</a:t>
            </a:r>
            <a:r>
              <a:rPr lang="en-GB" sz="1150" b="1">
                <a:latin typeface="Arial" panose="020B0604020202020204" pitchFamily="34" charset="0"/>
                <a:cs typeface="Arial" panose="020B0604020202020204" pitchFamily="34" charset="0"/>
              </a:rPr>
              <a:t>g nature</a:t>
            </a:r>
            <a:r>
              <a:rPr lang="en-GB" sz="1150" b="1" i="0">
                <a:effectLst/>
                <a:latin typeface="Arial" panose="020B0604020202020204" pitchFamily="34" charset="0"/>
                <a:cs typeface="Arial" panose="020B0604020202020204" pitchFamily="34" charset="0"/>
              </a:rPr>
              <a:t>.</a:t>
            </a:r>
            <a:endParaRPr lang="en-GB" sz="1150" i="0">
              <a:effectLst/>
              <a:latin typeface="Arial" panose="020B0604020202020204" pitchFamily="34" charset="0"/>
              <a:cs typeface="Arial" panose="020B0604020202020204" pitchFamily="34" charset="0"/>
            </a:endParaRPr>
          </a:p>
          <a:p>
            <a:endParaRPr lang="en-US" altLang="en-US" sz="1150" b="1">
              <a:latin typeface="Arial" panose="020B0604020202020204" pitchFamily="34" charset="0"/>
              <a:cs typeface="Arial" panose="020B0604020202020204" pitchFamily="34" charset="0"/>
            </a:endParaRPr>
          </a:p>
          <a:p>
            <a:r>
              <a:rPr lang="en-US" altLang="en-US" sz="1150" b="1">
                <a:latin typeface="Arial" panose="020B0604020202020204" pitchFamily="34" charset="0"/>
                <a:cs typeface="Arial" panose="020B0604020202020204" pitchFamily="34" charset="0"/>
              </a:rPr>
              <a:t>Key Actions</a:t>
            </a:r>
            <a:r>
              <a:rPr lang="en-GB" sz="1150">
                <a:effectLst/>
                <a:latin typeface="Arial" panose="020B0604020202020204" pitchFamily="34" charset="0"/>
                <a:ea typeface="Calibri" panose="020F0502020204030204" pitchFamily="34" charset="0"/>
                <a:cs typeface="Arial" panose="020B0604020202020204" pitchFamily="34" charset="0"/>
              </a:rPr>
              <a:t> </a:t>
            </a:r>
          </a:p>
          <a:p>
            <a:pPr marL="171450" indent="-171450">
              <a:buFont typeface="Arial" panose="020B0604020202020204" pitchFamily="34" charset="0"/>
              <a:buChar char="•"/>
            </a:pPr>
            <a:r>
              <a:rPr lang="en-GB" sz="1150">
                <a:effectLst/>
                <a:latin typeface="Arial" panose="020B0604020202020204" pitchFamily="34" charset="0"/>
                <a:ea typeface="Calibri" panose="020F0502020204030204" pitchFamily="34" charset="0"/>
                <a:cs typeface="Arial" panose="020B0604020202020204" pitchFamily="34" charset="0"/>
              </a:rPr>
              <a:t>NYY/TEWV &amp; HTFT/ER are now mobilising plans to address long waits and low DDR</a:t>
            </a:r>
            <a:r>
              <a:rPr lang="en-GB" sz="1150">
                <a:latin typeface="Arial" panose="020B0604020202020204" pitchFamily="34" charset="0"/>
                <a:ea typeface="Calibri" panose="020F0502020204030204" pitchFamily="34" charset="0"/>
                <a:cs typeface="Arial" panose="020B0604020202020204" pitchFamily="34" charset="0"/>
              </a:rPr>
              <a:t>, and </a:t>
            </a:r>
            <a:r>
              <a:rPr lang="en-GB" sz="1150">
                <a:effectLst/>
                <a:latin typeface="Arial" panose="020B0604020202020204" pitchFamily="34" charset="0"/>
                <a:ea typeface="Calibri" panose="020F0502020204030204" pitchFamily="34" charset="0"/>
                <a:cs typeface="Arial" panose="020B0604020202020204" pitchFamily="34" charset="0"/>
              </a:rPr>
              <a:t>Navigo/NEL to reduce backlog of assessments and reviews. </a:t>
            </a:r>
            <a:r>
              <a:rPr lang="en-GB" sz="1150">
                <a:latin typeface="Arial" panose="020B0604020202020204" pitchFamily="34" charset="0"/>
                <a:ea typeface="Calibri" panose="020F0502020204030204" pitchFamily="34" charset="0"/>
                <a:cs typeface="Arial" panose="020B0604020202020204" pitchFamily="34" charset="0"/>
              </a:rPr>
              <a:t>HTFT have appointed to their B5 development post which will assist in improving wait times for diagnosis, with a start date of mid-April, and TEWV staff are also expected in post in April.</a:t>
            </a:r>
            <a:endParaRPr lang="en-GB" sz="1150">
              <a:effectLst/>
              <a:latin typeface="Arial" panose="020B0604020202020204" pitchFamily="34" charset="0"/>
              <a:ea typeface="Calibri" panose="020F0502020204030204" pitchFamily="34" charset="0"/>
              <a:cs typeface="Arial" panose="020B0604020202020204" pitchFamily="34" charset="0"/>
            </a:endParaRPr>
          </a:p>
          <a:p>
            <a:pPr marL="171450" indent="-171450">
              <a:buFont typeface="Arial" panose="020B0604020202020204" pitchFamily="34" charset="0"/>
              <a:buChar char="•"/>
            </a:pPr>
            <a:r>
              <a:rPr lang="en-GB" altLang="en-US" sz="1150">
                <a:latin typeface="Arial" panose="020B0604020202020204" pitchFamily="34" charset="0"/>
                <a:cs typeface="Arial" panose="020B0604020202020204" pitchFamily="34" charset="0"/>
              </a:rPr>
              <a:t>Quality Improvement Audit of GP registers remains underway to identify barriers to DDR and timely diagnosis – stocktake of current findings planned for late Jan 25. </a:t>
            </a:r>
          </a:p>
          <a:p>
            <a:pPr marL="171450" indent="-171450">
              <a:buFont typeface="Arial" panose="020B0604020202020204" pitchFamily="34" charset="0"/>
              <a:buChar char="•"/>
            </a:pPr>
            <a:r>
              <a:rPr lang="en-GB" altLang="en-US" sz="1150">
                <a:latin typeface="Arial" panose="020B0604020202020204" pitchFamily="34" charset="0"/>
                <a:cs typeface="Arial" panose="020B0604020202020204" pitchFamily="34" charset="0"/>
              </a:rPr>
              <a:t>Work underway to engage with North Yorkshire practices and gain their support for the completion of the audit work.</a:t>
            </a:r>
          </a:p>
          <a:p>
            <a:pPr marL="171450" indent="-171450">
              <a:buFont typeface="Arial" panose="020B0604020202020204" pitchFamily="34" charset="0"/>
              <a:buChar char="•"/>
            </a:pPr>
            <a:r>
              <a:rPr lang="en-GB" altLang="en-US" sz="1150">
                <a:latin typeface="Arial" panose="020B0604020202020204" pitchFamily="34" charset="0"/>
                <a:cs typeface="Arial" panose="020B0604020202020204" pitchFamily="34" charset="0"/>
              </a:rPr>
              <a:t>NL Primary Care MCI-follow up pilot model in partnership with Alzheimer’s Society – aims to identify those with MCI at risk of developing dementia to ensure timely access to assessment, diagnosis and support. New brain health advisor in post who has been meeting with GP surgeries to offer support and reviews for people with existing MCI diagnosis. </a:t>
            </a:r>
          </a:p>
          <a:p>
            <a:pPr marL="171450" indent="-171450">
              <a:buFont typeface="Arial" panose="020B0604020202020204" pitchFamily="34" charset="0"/>
              <a:buChar char="•"/>
            </a:pPr>
            <a:r>
              <a:rPr lang="en-GB" altLang="en-US" sz="1150">
                <a:latin typeface="Arial" panose="020B0604020202020204" pitchFamily="34" charset="0"/>
                <a:cs typeface="Arial" panose="020B0604020202020204" pitchFamily="34" charset="0"/>
              </a:rPr>
              <a:t>High volume of referrals rejected by the MAS teams due to lack of information and/or lack of patient consent for referral (up to 2/3 in Hull &amp; ER – many not then referred back to MAS). Being addressed through review of referral process. </a:t>
            </a:r>
          </a:p>
          <a:p>
            <a:endParaRPr lang="en-GB" sz="1150">
              <a:effectLst/>
              <a:highlight>
                <a:srgbClr val="FFFF00"/>
              </a:highlight>
              <a:latin typeface="Arial" panose="020B0604020202020204" pitchFamily="34" charset="0"/>
              <a:ea typeface="Calibri" panose="020F050202020403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A40216CD-776A-6D76-0AEE-53F5D200E8F3}"/>
              </a:ext>
            </a:extLst>
          </p:cNvPr>
          <p:cNvPicPr>
            <a:picLocks noChangeAspect="1"/>
          </p:cNvPicPr>
          <p:nvPr/>
        </p:nvPicPr>
        <p:blipFill>
          <a:blip r:embed="rId5"/>
          <a:stretch>
            <a:fillRect/>
          </a:stretch>
        </p:blipFill>
        <p:spPr>
          <a:xfrm>
            <a:off x="485931" y="1068930"/>
            <a:ext cx="4302379" cy="4128410"/>
          </a:xfrm>
          <a:prstGeom prst="rect">
            <a:avLst/>
          </a:prstGeom>
        </p:spPr>
      </p:pic>
    </p:spTree>
    <p:extLst>
      <p:ext uri="{BB962C8B-B14F-4D97-AF65-F5344CB8AC3E}">
        <p14:creationId xmlns:p14="http://schemas.microsoft.com/office/powerpoint/2010/main" val="23577937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BD7E539-3BA9-D8A9-714C-792E5B1F44A3}"/>
              </a:ext>
            </a:extLst>
          </p:cNvPr>
          <p:cNvPicPr>
            <a:picLocks noChangeAspect="1"/>
          </p:cNvPicPr>
          <p:nvPr/>
        </p:nvPicPr>
        <p:blipFill>
          <a:blip r:embed="rId3"/>
          <a:stretch>
            <a:fillRect/>
          </a:stretch>
        </p:blipFill>
        <p:spPr>
          <a:xfrm>
            <a:off x="1" y="-1809"/>
            <a:ext cx="3204516" cy="578654"/>
          </a:xfrm>
          <a:prstGeom prst="rect">
            <a:avLst/>
          </a:prstGeom>
        </p:spPr>
      </p:pic>
      <p:sp>
        <p:nvSpPr>
          <p:cNvPr id="2" name="TextBox 1">
            <a:extLst>
              <a:ext uri="{FF2B5EF4-FFF2-40B4-BE49-F238E27FC236}">
                <a16:creationId xmlns:a16="http://schemas.microsoft.com/office/drawing/2014/main" id="{59F086C6-A6B0-AE41-88B8-CE2D838ED1F3}"/>
              </a:ext>
            </a:extLst>
          </p:cNvPr>
          <p:cNvSpPr txBox="1"/>
          <p:nvPr/>
        </p:nvSpPr>
        <p:spPr>
          <a:xfrm>
            <a:off x="177618" y="663412"/>
            <a:ext cx="5151944" cy="769441"/>
          </a:xfrm>
          <a:prstGeom prst="rect">
            <a:avLst/>
          </a:prstGeom>
          <a:noFill/>
        </p:spPr>
        <p:txBody>
          <a:bodyPr wrap="square" rtlCol="0">
            <a:spAutoFit/>
          </a:bodyPr>
          <a:lstStyle/>
          <a:p>
            <a:pPr algn="ctr"/>
            <a:r>
              <a:rPr lang="en-GB" sz="2000" b="1"/>
              <a:t>Key Indicator: </a:t>
            </a:r>
            <a:r>
              <a:rPr lang="en-GB" sz="2000"/>
              <a:t>I</a:t>
            </a:r>
            <a:r>
              <a:rPr lang="en-GB" sz="2000" b="0">
                <a:solidFill>
                  <a:schemeClr val="tx1"/>
                </a:solidFill>
              </a:rPr>
              <a:t>nappropriate OOA placements</a:t>
            </a:r>
          </a:p>
          <a:p>
            <a:pPr algn="ctr"/>
            <a:endParaRPr lang="en-GB" sz="2400" b="1"/>
          </a:p>
        </p:txBody>
      </p:sp>
      <p:sp>
        <p:nvSpPr>
          <p:cNvPr id="12" name="Rectangle 11">
            <a:extLst>
              <a:ext uri="{FF2B5EF4-FFF2-40B4-BE49-F238E27FC236}">
                <a16:creationId xmlns:a16="http://schemas.microsoft.com/office/drawing/2014/main" id="{12261ADA-D4D2-AF61-3652-90301B5A4A0D}"/>
              </a:ext>
            </a:extLst>
          </p:cNvPr>
          <p:cNvSpPr/>
          <p:nvPr/>
        </p:nvSpPr>
        <p:spPr>
          <a:xfrm>
            <a:off x="5423869" y="1077890"/>
            <a:ext cx="6600781" cy="5670144"/>
          </a:xfrm>
          <a:prstGeom prst="rect">
            <a:avLst/>
          </a:prstGeom>
          <a:solidFill>
            <a:srgbClr val="DEF3F2"/>
          </a:solidFill>
          <a:ln>
            <a:solidFill>
              <a:srgbClr val="DEEBF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5F9B4E24-5779-74E3-7847-278DC680CD45}"/>
              </a:ext>
            </a:extLst>
          </p:cNvPr>
          <p:cNvSpPr txBox="1"/>
          <p:nvPr/>
        </p:nvSpPr>
        <p:spPr>
          <a:xfrm>
            <a:off x="6409943" y="47461"/>
            <a:ext cx="4919509" cy="954107"/>
          </a:xfrm>
          <a:prstGeom prst="rect">
            <a:avLst/>
          </a:prstGeom>
          <a:noFill/>
        </p:spPr>
        <p:txBody>
          <a:bodyPr wrap="square" rtlCol="0">
            <a:spAutoFit/>
          </a:bodyPr>
          <a:lstStyle/>
          <a:p>
            <a:pPr algn="r"/>
            <a:r>
              <a:rPr lang="en-GB" sz="2800" b="1">
                <a:solidFill>
                  <a:srgbClr val="243774"/>
                </a:solidFill>
                <a:latin typeface="Arial" panose="020B0604020202020204" pitchFamily="34" charset="0"/>
                <a:cs typeface="Arial" panose="020B0604020202020204" pitchFamily="34" charset="0"/>
              </a:rPr>
              <a:t>Adult Acute Out of Area </a:t>
            </a:r>
          </a:p>
          <a:p>
            <a:pPr algn="r"/>
            <a:r>
              <a:rPr lang="en-GB" sz="2800" b="1">
                <a:solidFill>
                  <a:srgbClr val="243774"/>
                </a:solidFill>
                <a:latin typeface="Arial" panose="020B0604020202020204" pitchFamily="34" charset="0"/>
                <a:cs typeface="Arial" panose="020B0604020202020204" pitchFamily="34" charset="0"/>
              </a:rPr>
              <a:t>Placements</a:t>
            </a:r>
          </a:p>
        </p:txBody>
      </p:sp>
      <p:grpSp>
        <p:nvGrpSpPr>
          <p:cNvPr id="9" name="Group 8">
            <a:extLst>
              <a:ext uri="{FF2B5EF4-FFF2-40B4-BE49-F238E27FC236}">
                <a16:creationId xmlns:a16="http://schemas.microsoft.com/office/drawing/2014/main" id="{48C6F250-C621-0D21-9EC0-D77FA828ED1C}"/>
              </a:ext>
            </a:extLst>
          </p:cNvPr>
          <p:cNvGrpSpPr/>
          <p:nvPr/>
        </p:nvGrpSpPr>
        <p:grpSpPr>
          <a:xfrm>
            <a:off x="11428816" y="80158"/>
            <a:ext cx="678359" cy="673762"/>
            <a:chOff x="7056845" y="4173514"/>
            <a:chExt cx="678359" cy="673762"/>
          </a:xfrm>
        </p:grpSpPr>
        <p:sp>
          <p:nvSpPr>
            <p:cNvPr id="11" name="Flowchart: Connector 10">
              <a:extLst>
                <a:ext uri="{FF2B5EF4-FFF2-40B4-BE49-F238E27FC236}">
                  <a16:creationId xmlns:a16="http://schemas.microsoft.com/office/drawing/2014/main" id="{80DC31D4-0102-BCA3-4005-0B3412735DED}"/>
                </a:ext>
              </a:extLst>
            </p:cNvPr>
            <p:cNvSpPr/>
            <p:nvPr/>
          </p:nvSpPr>
          <p:spPr>
            <a:xfrm>
              <a:off x="7056845" y="4173514"/>
              <a:ext cx="678359" cy="673762"/>
            </a:xfrm>
            <a:prstGeom prst="flowChartConnector">
              <a:avLst/>
            </a:prstGeom>
            <a:solidFill>
              <a:srgbClr val="DEF3F2"/>
            </a:solidFill>
            <a:ln w="285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descr="A black background with a black square&#10;&#10;Description automatically generated with medium confidence">
              <a:extLst>
                <a:ext uri="{FF2B5EF4-FFF2-40B4-BE49-F238E27FC236}">
                  <a16:creationId xmlns:a16="http://schemas.microsoft.com/office/drawing/2014/main" id="{678276C7-244D-9AFC-256D-1FDC7D5B0778}"/>
                </a:ext>
              </a:extLst>
            </p:cNvPr>
            <p:cNvPicPr>
              <a:picLocks noChangeAspect="1"/>
            </p:cNvPicPr>
            <p:nvPr/>
          </p:nvPicPr>
          <p:blipFill>
            <a:blip r:embed="rId4">
              <a:alphaModFix amt="50000"/>
              <a:extLst>
                <a:ext uri="{28A0092B-C50C-407E-A947-70E740481C1C}">
                  <a14:useLocalDpi xmlns:a14="http://schemas.microsoft.com/office/drawing/2010/main" val="0"/>
                </a:ext>
              </a:extLst>
            </a:blip>
            <a:stretch>
              <a:fillRect/>
            </a:stretch>
          </p:blipFill>
          <p:spPr>
            <a:xfrm>
              <a:off x="7140346" y="4255490"/>
              <a:ext cx="511356" cy="511357"/>
            </a:xfrm>
            <a:prstGeom prst="rect">
              <a:avLst/>
            </a:prstGeom>
          </p:spPr>
        </p:pic>
      </p:grpSp>
      <p:sp>
        <p:nvSpPr>
          <p:cNvPr id="5" name="TextBox 4">
            <a:extLst>
              <a:ext uri="{FF2B5EF4-FFF2-40B4-BE49-F238E27FC236}">
                <a16:creationId xmlns:a16="http://schemas.microsoft.com/office/drawing/2014/main" id="{428BE9FD-45E4-47A3-C5F7-EC2212F427DF}"/>
              </a:ext>
            </a:extLst>
          </p:cNvPr>
          <p:cNvSpPr txBox="1"/>
          <p:nvPr/>
        </p:nvSpPr>
        <p:spPr>
          <a:xfrm>
            <a:off x="213858" y="4983846"/>
            <a:ext cx="5223063" cy="1810752"/>
          </a:xfrm>
          <a:prstGeom prst="rect">
            <a:avLst/>
          </a:prstGeom>
          <a:noFill/>
          <a:ln w="19050">
            <a:noFill/>
          </a:ln>
        </p:spPr>
        <p:txBody>
          <a:bodyPr wrap="square" rtlCol="0">
            <a:spAutoFit/>
          </a:bodyPr>
          <a:lstStyle/>
          <a:p>
            <a:pPr>
              <a:spcAft>
                <a:spcPts val="400"/>
              </a:spcAft>
            </a:pPr>
            <a:r>
              <a:rPr lang="en-GB" sz="1150" b="1">
                <a:latin typeface="Arial" panose="020B0604020202020204" pitchFamily="34" charset="0"/>
                <a:cs typeface="Arial" panose="020B0604020202020204" pitchFamily="34" charset="0"/>
              </a:rPr>
              <a:t>How does indicator link to long term priorities:</a:t>
            </a:r>
          </a:p>
          <a:p>
            <a:pPr>
              <a:spcAft>
                <a:spcPts val="400"/>
              </a:spcAft>
            </a:pPr>
            <a:r>
              <a:rPr lang="en-GB" sz="1150">
                <a:latin typeface="Arial" panose="020B0604020202020204" pitchFamily="34" charset="0"/>
                <a:cs typeface="Arial" panose="020B0604020202020204" pitchFamily="34" charset="0"/>
              </a:rPr>
              <a:t>Reducing inappropriate out of area placements directly supports the ICB long term ambition of Transforming people’s health and care experiences and outcomes. </a:t>
            </a:r>
          </a:p>
          <a:p>
            <a:pPr>
              <a:spcAft>
                <a:spcPts val="400"/>
              </a:spcAft>
            </a:pPr>
            <a:r>
              <a:rPr lang="en-GB" sz="1150">
                <a:latin typeface="Arial" panose="020B0604020202020204" pitchFamily="34" charset="0"/>
                <a:cs typeface="Arial" panose="020B0604020202020204" pitchFamily="34" charset="0"/>
              </a:rPr>
              <a:t>Transporting often vulnerable patient’s long distances out of area can often be poor experience and demonstrates a lack of local capacity and available services.  It has also been identified as one of the ten key priorities due to financial impact of having to fund inpatient stays over and above existing contracted provision.</a:t>
            </a:r>
          </a:p>
        </p:txBody>
      </p:sp>
      <p:sp>
        <p:nvSpPr>
          <p:cNvPr id="3" name="TextBox 2">
            <a:extLst>
              <a:ext uri="{FF2B5EF4-FFF2-40B4-BE49-F238E27FC236}">
                <a16:creationId xmlns:a16="http://schemas.microsoft.com/office/drawing/2014/main" id="{F1AC262B-CBF7-A7C2-6943-22D878EC92D7}"/>
              </a:ext>
            </a:extLst>
          </p:cNvPr>
          <p:cNvSpPr txBox="1"/>
          <p:nvPr/>
        </p:nvSpPr>
        <p:spPr>
          <a:xfrm>
            <a:off x="5436921" y="1077890"/>
            <a:ext cx="6501188" cy="5781070"/>
          </a:xfrm>
          <a:prstGeom prst="rect">
            <a:avLst/>
          </a:prstGeom>
          <a:noFill/>
        </p:spPr>
        <p:txBody>
          <a:bodyPr wrap="square" rtlCol="0">
            <a:spAutoFit/>
          </a:bodyPr>
          <a:lstStyle/>
          <a:p>
            <a:pPr>
              <a:spcAft>
                <a:spcPts val="600"/>
              </a:spcAft>
            </a:pPr>
            <a:r>
              <a:rPr lang="en-GB" b="1">
                <a:solidFill>
                  <a:srgbClr val="7030A0"/>
                </a:solidFill>
                <a:latin typeface="Arial" panose="020B0604020202020204" pitchFamily="34" charset="0"/>
                <a:cs typeface="Arial" panose="020B0604020202020204" pitchFamily="34" charset="0"/>
              </a:rPr>
              <a:t>Mental Health OOA Escalation Points</a:t>
            </a:r>
          </a:p>
          <a:p>
            <a:pPr>
              <a:spcAft>
                <a:spcPts val="400"/>
              </a:spcAft>
            </a:pPr>
            <a:r>
              <a:rPr lang="en-GB" sz="1150" b="0" i="0">
                <a:effectLst/>
                <a:latin typeface="Arial" panose="020B0604020202020204" pitchFamily="34" charset="0"/>
                <a:cs typeface="Arial" panose="020B0604020202020204" pitchFamily="34" charset="0"/>
              </a:rPr>
              <a:t>The key indicator for out of area placements in 2024/25 is the number of inappropriate adult acute placements (previously bed days).  There are other out of area placements tha</a:t>
            </a:r>
            <a:r>
              <a:rPr lang="en-GB" sz="1150">
                <a:latin typeface="Arial" panose="020B0604020202020204" pitchFamily="34" charset="0"/>
                <a:cs typeface="Arial" panose="020B0604020202020204" pitchFamily="34" charset="0"/>
              </a:rPr>
              <a:t>t relate to rehabilitation that do not form part of this indicator.  </a:t>
            </a:r>
            <a:r>
              <a:rPr lang="en-GB" sz="1150" b="1" i="0">
                <a:effectLst/>
                <a:latin typeface="Arial" panose="020B0604020202020204" pitchFamily="34" charset="0"/>
                <a:cs typeface="Arial" panose="020B0604020202020204" pitchFamily="34" charset="0"/>
              </a:rPr>
              <a:t>The performance in </a:t>
            </a:r>
            <a:r>
              <a:rPr lang="en-GB" sz="1150" b="1">
                <a:latin typeface="Arial" panose="020B0604020202020204" pitchFamily="34" charset="0"/>
                <a:cs typeface="Arial" panose="020B0604020202020204" pitchFamily="34" charset="0"/>
              </a:rPr>
              <a:t>December</a:t>
            </a:r>
            <a:r>
              <a:rPr lang="en-GB" sz="1150" b="1" i="0">
                <a:effectLst/>
                <a:latin typeface="Arial" panose="020B0604020202020204" pitchFamily="34" charset="0"/>
                <a:cs typeface="Arial" panose="020B0604020202020204" pitchFamily="34" charset="0"/>
              </a:rPr>
              <a:t> was 12 against a plan of 7</a:t>
            </a:r>
            <a:r>
              <a:rPr lang="en-GB" sz="1150" b="1">
                <a:latin typeface="Arial" panose="020B0604020202020204" pitchFamily="34" charset="0"/>
                <a:cs typeface="Arial" panose="020B0604020202020204" pitchFamily="34" charset="0"/>
              </a:rPr>
              <a:t>.  </a:t>
            </a:r>
            <a:r>
              <a:rPr lang="en-GB" sz="1150" b="0" i="0">
                <a:effectLst/>
                <a:latin typeface="Arial" panose="020B0604020202020204" pitchFamily="34" charset="0"/>
                <a:cs typeface="Arial" panose="020B0604020202020204" pitchFamily="34" charset="0"/>
              </a:rPr>
              <a:t>The performance has shown no significant change in the last twelve months with variation around the midpoint and no consistent improvement.</a:t>
            </a:r>
          </a:p>
          <a:p>
            <a:pPr>
              <a:spcAft>
                <a:spcPts val="600"/>
              </a:spcAft>
            </a:pPr>
            <a:r>
              <a:rPr lang="en-GB" sz="1150">
                <a:latin typeface="Arial" panose="020B0604020202020204" pitchFamily="34" charset="0"/>
                <a:cs typeface="Arial" panose="020B0604020202020204" pitchFamily="34" charset="0"/>
              </a:rPr>
              <a:t>There is variation at Place with majority of placements from </a:t>
            </a:r>
            <a:r>
              <a:rPr lang="en-GB" sz="1150" b="1">
                <a:latin typeface="Arial" panose="020B0604020202020204" pitchFamily="34" charset="0"/>
                <a:cs typeface="Arial" panose="020B0604020202020204" pitchFamily="34" charset="0"/>
              </a:rPr>
              <a:t>North Lincs (6) and East Riding (3) and Hull (3). North Lincolnshire </a:t>
            </a:r>
            <a:r>
              <a:rPr lang="en-GB" sz="1150">
                <a:latin typeface="Arial" panose="020B0604020202020204" pitchFamily="34" charset="0"/>
                <a:cs typeface="Arial" panose="020B0604020202020204" pitchFamily="34" charset="0"/>
              </a:rPr>
              <a:t>are the only Place currently not achieving the planned target.</a:t>
            </a:r>
          </a:p>
          <a:p>
            <a:pPr eaLnBrk="1" hangingPunct="1">
              <a:spcAft>
                <a:spcPts val="400"/>
              </a:spcAft>
            </a:pPr>
            <a:r>
              <a:rPr lang="en-US" altLang="en-US" sz="1150" b="1">
                <a:latin typeface="Arial" panose="020B0604020202020204" pitchFamily="34" charset="0"/>
                <a:cs typeface="Arial" panose="020B0604020202020204" pitchFamily="34" charset="0"/>
              </a:rPr>
              <a:t>Key Actions</a:t>
            </a:r>
          </a:p>
          <a:p>
            <a:pPr marL="171450" indent="-171450" eaLnBrk="1" hangingPunct="1">
              <a:spcAft>
                <a:spcPts val="600"/>
              </a:spcAft>
              <a:buFont typeface="Arial" panose="020B0604020202020204" pitchFamily="34" charset="0"/>
              <a:buChar char="•"/>
            </a:pPr>
            <a:r>
              <a:rPr lang="en-GB" sz="1100">
                <a:effectLst/>
                <a:latin typeface="Arial" panose="020B0604020202020204" pitchFamily="34" charset="0"/>
                <a:ea typeface="Calibri" panose="020F0502020204030204" pitchFamily="34" charset="0"/>
                <a:cs typeface="Arial" panose="020B0604020202020204" pitchFamily="34" charset="0"/>
              </a:rPr>
              <a:t>Draft CV </a:t>
            </a:r>
            <a:r>
              <a:rPr lang="en-GB" sz="1100">
                <a:latin typeface="Arial" panose="020B0604020202020204" pitchFamily="34" charset="0"/>
                <a:ea typeface="Calibri" panose="020F0502020204030204" pitchFamily="34" charset="0"/>
                <a:cs typeface="Arial" panose="020B0604020202020204" pitchFamily="34" charset="0"/>
              </a:rPr>
              <a:t>developed for community rehab service in NL with 12 individuals identified for repatriation across 25/26. </a:t>
            </a:r>
            <a:endParaRPr lang="en-GB" sz="1100">
              <a:effectLst/>
              <a:latin typeface="Arial" panose="020B0604020202020204" pitchFamily="34" charset="0"/>
              <a:ea typeface="Calibri" panose="020F0502020204030204" pitchFamily="34" charset="0"/>
              <a:cs typeface="Arial" panose="020B0604020202020204" pitchFamily="34" charset="0"/>
            </a:endParaRPr>
          </a:p>
          <a:p>
            <a:pPr marL="171450" indent="-171450" eaLnBrk="1" hangingPunct="1">
              <a:spcAft>
                <a:spcPts val="600"/>
              </a:spcAft>
              <a:buFont typeface="Arial" panose="020B0604020202020204" pitchFamily="34" charset="0"/>
              <a:buChar char="•"/>
            </a:pPr>
            <a:r>
              <a:rPr lang="en-GB" sz="1100">
                <a:latin typeface="Arial" panose="020B0604020202020204" pitchFamily="34" charset="0"/>
                <a:ea typeface="Calibri" panose="020F0502020204030204" pitchFamily="34" charset="0"/>
                <a:cs typeface="Arial" panose="020B0604020202020204" pitchFamily="34" charset="0"/>
              </a:rPr>
              <a:t>Deep dive into PICU data and information underway to support a system wide business case to meet demand more locally within HNY</a:t>
            </a:r>
          </a:p>
          <a:p>
            <a:pPr marL="171450" indent="-171450" eaLnBrk="1" hangingPunct="1">
              <a:spcAft>
                <a:spcPts val="600"/>
              </a:spcAft>
              <a:buFont typeface="Arial" panose="020B0604020202020204" pitchFamily="34" charset="0"/>
              <a:buChar char="•"/>
            </a:pPr>
            <a:r>
              <a:rPr lang="en-GB" sz="1100">
                <a:effectLst/>
                <a:latin typeface="Arial" panose="020B0604020202020204" pitchFamily="34" charset="0"/>
                <a:ea typeface="Calibri" panose="020F0502020204030204" pitchFamily="34" charset="0"/>
                <a:cs typeface="Arial" panose="020B0604020202020204" pitchFamily="34" charset="0"/>
              </a:rPr>
              <a:t>Recruitment to extend </a:t>
            </a:r>
            <a:r>
              <a:rPr lang="en-GB" sz="1100">
                <a:latin typeface="Arial" panose="020B0604020202020204" pitchFamily="34" charset="0"/>
                <a:ea typeface="Calibri" panose="020F0502020204030204" pitchFamily="34" charset="0"/>
                <a:cs typeface="Arial" panose="020B0604020202020204" pitchFamily="34" charset="0"/>
              </a:rPr>
              <a:t>Hull/ER’s older adults community and crisis teams underway </a:t>
            </a:r>
          </a:p>
          <a:p>
            <a:pPr marL="171450" indent="-171450" eaLnBrk="1" hangingPunct="1">
              <a:spcAft>
                <a:spcPts val="600"/>
              </a:spcAft>
              <a:buFont typeface="Arial" panose="020B0604020202020204" pitchFamily="34" charset="0"/>
              <a:buChar char="•"/>
            </a:pPr>
            <a:r>
              <a:rPr lang="en-GB" sz="1100">
                <a:effectLst/>
                <a:latin typeface="Arial" panose="020B0604020202020204" pitchFamily="34" charset="0"/>
                <a:ea typeface="Calibri" panose="020F0502020204030204" pitchFamily="34" charset="0"/>
                <a:cs typeface="Arial" panose="020B0604020202020204" pitchFamily="34" charset="0"/>
              </a:rPr>
              <a:t>National capital funding been made available to systems to support OOA reduction – currently gathering options from providers </a:t>
            </a:r>
          </a:p>
          <a:p>
            <a:pPr marL="171450" indent="-171450" eaLnBrk="1" hangingPunct="1">
              <a:spcAft>
                <a:spcPts val="600"/>
              </a:spcAft>
              <a:buFont typeface="Arial" panose="020B0604020202020204" pitchFamily="34" charset="0"/>
              <a:buChar char="•"/>
            </a:pPr>
            <a:r>
              <a:rPr lang="en-GB" sz="1100">
                <a:latin typeface="Arial" panose="020B0604020202020204" pitchFamily="34" charset="0"/>
                <a:cs typeface="Arial" panose="020B0604020202020204" pitchFamily="34" charset="0"/>
              </a:rPr>
              <a:t>Inpatient oversight &amp; assurance meeting to take place 3</a:t>
            </a:r>
            <a:r>
              <a:rPr lang="en-GB" sz="1100" baseline="30000">
                <a:latin typeface="Arial" panose="020B0604020202020204" pitchFamily="34" charset="0"/>
                <a:cs typeface="Arial" panose="020B0604020202020204" pitchFamily="34" charset="0"/>
              </a:rPr>
              <a:t>rd</a:t>
            </a:r>
            <a:r>
              <a:rPr lang="en-GB" sz="1100">
                <a:latin typeface="Arial" panose="020B0604020202020204" pitchFamily="34" charset="0"/>
                <a:cs typeface="Arial" panose="020B0604020202020204" pitchFamily="34" charset="0"/>
              </a:rPr>
              <a:t> March 2025</a:t>
            </a:r>
          </a:p>
          <a:p>
            <a:pPr marL="171450" indent="-171450" algn="l">
              <a:spcAft>
                <a:spcPts val="600"/>
              </a:spcAft>
              <a:buFont typeface="Arial" panose="020B0604020202020204" pitchFamily="34" charset="0"/>
              <a:buChar char="•"/>
            </a:pPr>
            <a:r>
              <a:rPr lang="en-GB" sz="1100" b="0" i="0">
                <a:effectLst/>
                <a:latin typeface="Arial" panose="020B0604020202020204" pitchFamily="34" charset="0"/>
                <a:cs typeface="Arial" panose="020B0604020202020204" pitchFamily="34" charset="0"/>
              </a:rPr>
              <a:t>The HNY OOA dashboard is updated with data from providers and </a:t>
            </a:r>
            <a:r>
              <a:rPr lang="en-GB" sz="1100">
                <a:latin typeface="Arial" panose="020B0604020202020204" pitchFamily="34" charset="0"/>
                <a:cs typeface="Arial" panose="020B0604020202020204" pitchFamily="34" charset="0"/>
              </a:rPr>
              <a:t>Place </a:t>
            </a:r>
            <a:r>
              <a:rPr lang="en-GB" sz="1100" b="0" i="0">
                <a:effectLst/>
                <a:latin typeface="Arial" panose="020B0604020202020204" pitchFamily="34" charset="0"/>
                <a:cs typeface="Arial" panose="020B0604020202020204" pitchFamily="34" charset="0"/>
              </a:rPr>
              <a:t>and shows the monthly updated position for our OOA placements of all types including older adult acute, adult acute, PICU, and rehabilitation. </a:t>
            </a:r>
          </a:p>
          <a:p>
            <a:pPr marL="171450" indent="-171450" algn="l">
              <a:spcAft>
                <a:spcPts val="600"/>
              </a:spcAft>
              <a:buFont typeface="Arial" panose="020B0604020202020204" pitchFamily="34" charset="0"/>
              <a:buChar char="•"/>
            </a:pPr>
            <a:r>
              <a:rPr lang="en-GB" sz="1100">
                <a:latin typeface="Arial" panose="020B0604020202020204" pitchFamily="34" charset="0"/>
                <a:cs typeface="Arial" panose="020B0604020202020204" pitchFamily="34" charset="0"/>
              </a:rPr>
              <a:t>System wide rehabilitation referral panel continues to prevent further inappropriate OOA placements </a:t>
            </a:r>
          </a:p>
          <a:p>
            <a:pPr marL="171450" indent="-171450" algn="l">
              <a:spcAft>
                <a:spcPts val="600"/>
              </a:spcAft>
              <a:buFont typeface="Arial" panose="020B0604020202020204" pitchFamily="34" charset="0"/>
              <a:buChar char="•"/>
            </a:pPr>
            <a:r>
              <a:rPr lang="en-GB" sz="1100">
                <a:latin typeface="Arial" panose="020B0604020202020204" pitchFamily="34" charset="0"/>
                <a:cs typeface="Arial" panose="020B0604020202020204" pitchFamily="34" charset="0"/>
              </a:rPr>
              <a:t>Newly introduced clinical case discussion forums across HNY to drive facilitation of discharge plans. </a:t>
            </a:r>
          </a:p>
          <a:p>
            <a:pPr marL="171450" indent="-171450">
              <a:spcAft>
                <a:spcPts val="600"/>
              </a:spcAft>
              <a:buFont typeface="Arial" panose="020B0604020202020204" pitchFamily="34" charset="0"/>
              <a:buChar char="•"/>
            </a:pPr>
            <a:r>
              <a:rPr lang="en-GB" sz="1100">
                <a:latin typeface="Arial" panose="020B0604020202020204" pitchFamily="34" charset="0"/>
                <a:ea typeface="Times New Roman" panose="02020603050405020304" pitchFamily="18" charset="0"/>
                <a:cs typeface="Arial" panose="020B0604020202020204" pitchFamily="34" charset="0"/>
              </a:rPr>
              <a:t>Introductory meeting with independent sector taking place 25</a:t>
            </a:r>
            <a:r>
              <a:rPr lang="en-GB" sz="1100" baseline="30000">
                <a:latin typeface="Arial" panose="020B0604020202020204" pitchFamily="34" charset="0"/>
                <a:ea typeface="Times New Roman" panose="02020603050405020304" pitchFamily="18" charset="0"/>
                <a:cs typeface="Arial" panose="020B0604020202020204" pitchFamily="34" charset="0"/>
              </a:rPr>
              <a:t>th</a:t>
            </a:r>
            <a:r>
              <a:rPr lang="en-GB" sz="1100">
                <a:latin typeface="Arial" panose="020B0604020202020204" pitchFamily="34" charset="0"/>
                <a:ea typeface="Times New Roman" panose="02020603050405020304" pitchFamily="18" charset="0"/>
                <a:cs typeface="Arial" panose="020B0604020202020204" pitchFamily="34" charset="0"/>
              </a:rPr>
              <a:t> February to commence market development work </a:t>
            </a:r>
            <a:endParaRPr lang="en-GB" sz="1100">
              <a:effectLst/>
              <a:latin typeface="Arial" panose="020B0604020202020204" pitchFamily="34" charset="0"/>
              <a:ea typeface="Times New Roman" panose="02020603050405020304" pitchFamily="18" charset="0"/>
              <a:cs typeface="Arial" panose="020B0604020202020204" pitchFamily="34" charset="0"/>
            </a:endParaRPr>
          </a:p>
          <a:p>
            <a:pPr marL="171450" indent="-171450">
              <a:spcAft>
                <a:spcPts val="600"/>
              </a:spcAft>
              <a:buFont typeface="Arial" panose="020B0604020202020204" pitchFamily="34" charset="0"/>
              <a:buChar char="•"/>
            </a:pPr>
            <a:r>
              <a:rPr lang="en-GB" sz="1100">
                <a:effectLst/>
                <a:latin typeface="Arial" panose="020B0604020202020204" pitchFamily="34" charset="0"/>
                <a:ea typeface="Times New Roman" panose="02020603050405020304" pitchFamily="18" charset="0"/>
                <a:cs typeface="Arial" panose="020B0604020202020204" pitchFamily="34" charset="0"/>
              </a:rPr>
              <a:t>Reflection and future planning event taking place 6</a:t>
            </a:r>
            <a:r>
              <a:rPr lang="en-GB" sz="1100" baseline="30000">
                <a:effectLst/>
                <a:latin typeface="Arial" panose="020B0604020202020204" pitchFamily="34" charset="0"/>
                <a:ea typeface="Times New Roman" panose="02020603050405020304" pitchFamily="18" charset="0"/>
                <a:cs typeface="Arial" panose="020B0604020202020204" pitchFamily="34" charset="0"/>
              </a:rPr>
              <a:t>th</a:t>
            </a:r>
            <a:r>
              <a:rPr lang="en-GB" sz="1100">
                <a:effectLst/>
                <a:latin typeface="Arial" panose="020B0604020202020204" pitchFamily="34" charset="0"/>
                <a:ea typeface="Times New Roman" panose="02020603050405020304" pitchFamily="18" charset="0"/>
                <a:cs typeface="Arial" panose="020B0604020202020204" pitchFamily="34" charset="0"/>
              </a:rPr>
              <a:t> May with all stakeholders </a:t>
            </a:r>
          </a:p>
        </p:txBody>
      </p:sp>
      <p:pic>
        <p:nvPicPr>
          <p:cNvPr id="14" name="Picture 13">
            <a:extLst>
              <a:ext uri="{FF2B5EF4-FFF2-40B4-BE49-F238E27FC236}">
                <a16:creationId xmlns:a16="http://schemas.microsoft.com/office/drawing/2014/main" id="{1AD86063-A662-C00D-FE99-7B0D025A54B8}"/>
              </a:ext>
            </a:extLst>
          </p:cNvPr>
          <p:cNvPicPr>
            <a:picLocks noChangeAspect="1"/>
          </p:cNvPicPr>
          <p:nvPr/>
        </p:nvPicPr>
        <p:blipFill>
          <a:blip r:embed="rId5"/>
          <a:stretch>
            <a:fillRect/>
          </a:stretch>
        </p:blipFill>
        <p:spPr>
          <a:xfrm>
            <a:off x="383339" y="1059985"/>
            <a:ext cx="4100172" cy="3927735"/>
          </a:xfrm>
          <a:prstGeom prst="rect">
            <a:avLst/>
          </a:prstGeom>
        </p:spPr>
      </p:pic>
    </p:spTree>
    <p:extLst>
      <p:ext uri="{BB962C8B-B14F-4D97-AF65-F5344CB8AC3E}">
        <p14:creationId xmlns:p14="http://schemas.microsoft.com/office/powerpoint/2010/main" val="17555846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BD7E539-3BA9-D8A9-714C-792E5B1F44A3}"/>
              </a:ext>
            </a:extLst>
          </p:cNvPr>
          <p:cNvPicPr>
            <a:picLocks noChangeAspect="1"/>
          </p:cNvPicPr>
          <p:nvPr/>
        </p:nvPicPr>
        <p:blipFill>
          <a:blip r:embed="rId3"/>
          <a:stretch>
            <a:fillRect/>
          </a:stretch>
        </p:blipFill>
        <p:spPr>
          <a:xfrm>
            <a:off x="1" y="-1809"/>
            <a:ext cx="3204516" cy="578654"/>
          </a:xfrm>
          <a:prstGeom prst="rect">
            <a:avLst/>
          </a:prstGeom>
        </p:spPr>
      </p:pic>
      <p:sp>
        <p:nvSpPr>
          <p:cNvPr id="2" name="TextBox 1">
            <a:extLst>
              <a:ext uri="{FF2B5EF4-FFF2-40B4-BE49-F238E27FC236}">
                <a16:creationId xmlns:a16="http://schemas.microsoft.com/office/drawing/2014/main" id="{59F086C6-A6B0-AE41-88B8-CE2D838ED1F3}"/>
              </a:ext>
            </a:extLst>
          </p:cNvPr>
          <p:cNvSpPr txBox="1"/>
          <p:nvPr/>
        </p:nvSpPr>
        <p:spPr>
          <a:xfrm>
            <a:off x="220414" y="577346"/>
            <a:ext cx="5151944" cy="400110"/>
          </a:xfrm>
          <a:prstGeom prst="rect">
            <a:avLst/>
          </a:prstGeom>
          <a:noFill/>
        </p:spPr>
        <p:txBody>
          <a:bodyPr wrap="square" rtlCol="0">
            <a:spAutoFit/>
          </a:bodyPr>
          <a:lstStyle/>
          <a:p>
            <a:pPr algn="ctr"/>
            <a:r>
              <a:rPr lang="en-GB" sz="2000" b="1"/>
              <a:t>Key Indicator: CYP MH Services</a:t>
            </a:r>
          </a:p>
        </p:txBody>
      </p:sp>
      <p:sp>
        <p:nvSpPr>
          <p:cNvPr id="12" name="Rectangle 11">
            <a:extLst>
              <a:ext uri="{FF2B5EF4-FFF2-40B4-BE49-F238E27FC236}">
                <a16:creationId xmlns:a16="http://schemas.microsoft.com/office/drawing/2014/main" id="{12261ADA-D4D2-AF61-3652-90301B5A4A0D}"/>
              </a:ext>
            </a:extLst>
          </p:cNvPr>
          <p:cNvSpPr/>
          <p:nvPr/>
        </p:nvSpPr>
        <p:spPr>
          <a:xfrm>
            <a:off x="4782963" y="800484"/>
            <a:ext cx="7241687" cy="5947550"/>
          </a:xfrm>
          <a:prstGeom prst="rect">
            <a:avLst/>
          </a:prstGeom>
          <a:solidFill>
            <a:srgbClr val="EBBCA7"/>
          </a:solidFill>
          <a:ln>
            <a:solidFill>
              <a:srgbClr val="DEEBF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9F2EF3CC-A572-1B31-478C-A1395D9E5CA0}"/>
              </a:ext>
            </a:extLst>
          </p:cNvPr>
          <p:cNvSpPr txBox="1"/>
          <p:nvPr/>
        </p:nvSpPr>
        <p:spPr>
          <a:xfrm>
            <a:off x="106498" y="5041721"/>
            <a:ext cx="4621619" cy="1672253"/>
          </a:xfrm>
          <a:prstGeom prst="rect">
            <a:avLst/>
          </a:prstGeom>
          <a:noFill/>
          <a:ln w="19050">
            <a:noFill/>
          </a:ln>
        </p:spPr>
        <p:txBody>
          <a:bodyPr wrap="square" rtlCol="0">
            <a:spAutoFit/>
          </a:bodyPr>
          <a:lstStyle/>
          <a:p>
            <a:pPr>
              <a:spcAft>
                <a:spcPts val="400"/>
              </a:spcAft>
            </a:pPr>
            <a:r>
              <a:rPr lang="en-GB" sz="1200" b="1">
                <a:solidFill>
                  <a:srgbClr val="243774"/>
                </a:solidFill>
                <a:latin typeface="Arial" panose="020B0604020202020204" pitchFamily="34" charset="0"/>
                <a:cs typeface="Arial" panose="020B0604020202020204" pitchFamily="34" charset="0"/>
              </a:rPr>
              <a:t>How does indicator link to long term priorities:</a:t>
            </a:r>
          </a:p>
          <a:p>
            <a:pPr>
              <a:spcAft>
                <a:spcPts val="400"/>
              </a:spcAft>
            </a:pPr>
            <a:r>
              <a:rPr lang="en-GB" sz="1050">
                <a:latin typeface="Arial" panose="020B0604020202020204" pitchFamily="34" charset="0"/>
                <a:cs typeface="Arial" panose="020B0604020202020204" pitchFamily="34" charset="0"/>
              </a:rPr>
              <a:t>Improved access to CYP Mental Health Services supports one of the ICB four big outcomes - e</a:t>
            </a:r>
            <a:r>
              <a:rPr lang="en-GB" sz="1050" b="0">
                <a:latin typeface="Arial" panose="020B0604020202020204" pitchFamily="34" charset="0"/>
                <a:cs typeface="Arial" panose="020B0604020202020204" pitchFamily="34" charset="0"/>
              </a:rPr>
              <a:t>nabling mental health resilience, as well as the golden ambition of radically improving the health and wellbeing of children and young people, which in turn helps improve healthy life expectancy.</a:t>
            </a:r>
          </a:p>
          <a:p>
            <a:pPr>
              <a:spcAft>
                <a:spcPts val="400"/>
              </a:spcAft>
            </a:pPr>
            <a:r>
              <a:rPr lang="en-GB" sz="1050">
                <a:latin typeface="Arial" panose="020B0604020202020204" pitchFamily="34" charset="0"/>
                <a:cs typeface="Arial" panose="020B0604020202020204" pitchFamily="34" charset="0"/>
              </a:rPr>
              <a:t>All national data and evidence suggests that mental health and wellbeing is worsening across all age groups and communities; and that poor mental health can impact on physical health.  Improved access to MH services at an early age is vital for the ICB to meet its long-term strategic ambitions.</a:t>
            </a:r>
          </a:p>
        </p:txBody>
      </p:sp>
      <p:sp>
        <p:nvSpPr>
          <p:cNvPr id="5" name="TextBox 4">
            <a:extLst>
              <a:ext uri="{FF2B5EF4-FFF2-40B4-BE49-F238E27FC236}">
                <a16:creationId xmlns:a16="http://schemas.microsoft.com/office/drawing/2014/main" id="{258E92B3-C8E7-8434-6393-684AF03ADE18}"/>
              </a:ext>
            </a:extLst>
          </p:cNvPr>
          <p:cNvSpPr txBox="1"/>
          <p:nvPr/>
        </p:nvSpPr>
        <p:spPr>
          <a:xfrm>
            <a:off x="5950022" y="180682"/>
            <a:ext cx="5315386" cy="523220"/>
          </a:xfrm>
          <a:prstGeom prst="rect">
            <a:avLst/>
          </a:prstGeom>
          <a:noFill/>
        </p:spPr>
        <p:txBody>
          <a:bodyPr wrap="square" rtlCol="0">
            <a:spAutoFit/>
          </a:bodyPr>
          <a:lstStyle/>
          <a:p>
            <a:pPr algn="r"/>
            <a:r>
              <a:rPr lang="en-GB" sz="2800" b="1">
                <a:solidFill>
                  <a:srgbClr val="243774"/>
                </a:solidFill>
                <a:latin typeface="Arial" panose="020B0604020202020204" pitchFamily="34" charset="0"/>
                <a:cs typeface="Arial" panose="020B0604020202020204" pitchFamily="34" charset="0"/>
              </a:rPr>
              <a:t>CYP Mental Health Services</a:t>
            </a:r>
          </a:p>
        </p:txBody>
      </p:sp>
      <p:grpSp>
        <p:nvGrpSpPr>
          <p:cNvPr id="6" name="Group 5">
            <a:extLst>
              <a:ext uri="{FF2B5EF4-FFF2-40B4-BE49-F238E27FC236}">
                <a16:creationId xmlns:a16="http://schemas.microsoft.com/office/drawing/2014/main" id="{2AD3CC9E-C776-E24D-90AC-D9FB7FA6821F}"/>
              </a:ext>
            </a:extLst>
          </p:cNvPr>
          <p:cNvGrpSpPr/>
          <p:nvPr/>
        </p:nvGrpSpPr>
        <p:grpSpPr>
          <a:xfrm>
            <a:off x="11431449" y="90431"/>
            <a:ext cx="678358" cy="673761"/>
            <a:chOff x="9726482" y="4196885"/>
            <a:chExt cx="678358" cy="673761"/>
          </a:xfrm>
        </p:grpSpPr>
        <p:sp>
          <p:nvSpPr>
            <p:cNvPr id="7" name="Flowchart: Connector 6">
              <a:extLst>
                <a:ext uri="{FF2B5EF4-FFF2-40B4-BE49-F238E27FC236}">
                  <a16:creationId xmlns:a16="http://schemas.microsoft.com/office/drawing/2014/main" id="{3B52CC2C-2F9E-72D2-F482-8EA9DD11DF9B}"/>
                </a:ext>
              </a:extLst>
            </p:cNvPr>
            <p:cNvSpPr/>
            <p:nvPr/>
          </p:nvSpPr>
          <p:spPr>
            <a:xfrm>
              <a:off x="9726482" y="4196885"/>
              <a:ext cx="678358" cy="673761"/>
            </a:xfrm>
            <a:prstGeom prst="flowChartConnector">
              <a:avLst/>
            </a:prstGeom>
            <a:solidFill>
              <a:srgbClr val="EBBCA7"/>
            </a:solidFill>
            <a:ln w="285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black background with a black square&#10;&#10;Description automatically generated with medium confidence">
              <a:extLst>
                <a:ext uri="{FF2B5EF4-FFF2-40B4-BE49-F238E27FC236}">
                  <a16:creationId xmlns:a16="http://schemas.microsoft.com/office/drawing/2014/main" id="{76607973-7B57-CF84-FEB9-07A068E84E0E}"/>
                </a:ext>
              </a:extLst>
            </p:cNvPr>
            <p:cNvPicPr>
              <a:picLocks noChangeAspect="1"/>
            </p:cNvPicPr>
            <p:nvPr/>
          </p:nvPicPr>
          <p:blipFill>
            <a:blip r:embed="rId4">
              <a:alphaModFix amt="50000"/>
              <a:extLst>
                <a:ext uri="{28A0092B-C50C-407E-A947-70E740481C1C}">
                  <a14:useLocalDpi xmlns:a14="http://schemas.microsoft.com/office/drawing/2010/main" val="0"/>
                </a:ext>
              </a:extLst>
            </a:blip>
            <a:stretch>
              <a:fillRect/>
            </a:stretch>
          </p:blipFill>
          <p:spPr>
            <a:xfrm>
              <a:off x="9809982" y="4279091"/>
              <a:ext cx="511356" cy="511356"/>
            </a:xfrm>
            <a:prstGeom prst="rect">
              <a:avLst/>
            </a:prstGeom>
          </p:spPr>
        </p:pic>
      </p:grpSp>
      <p:sp>
        <p:nvSpPr>
          <p:cNvPr id="4" name="TextBox 3">
            <a:extLst>
              <a:ext uri="{FF2B5EF4-FFF2-40B4-BE49-F238E27FC236}">
                <a16:creationId xmlns:a16="http://schemas.microsoft.com/office/drawing/2014/main" id="{73B280CA-4EE0-440F-F727-B76759834483}"/>
              </a:ext>
            </a:extLst>
          </p:cNvPr>
          <p:cNvSpPr txBox="1"/>
          <p:nvPr/>
        </p:nvSpPr>
        <p:spPr>
          <a:xfrm>
            <a:off x="4803080" y="758203"/>
            <a:ext cx="7168506" cy="5873403"/>
          </a:xfrm>
          <a:prstGeom prst="rect">
            <a:avLst/>
          </a:prstGeom>
          <a:noFill/>
        </p:spPr>
        <p:txBody>
          <a:bodyPr wrap="square" rtlCol="0">
            <a:spAutoFit/>
          </a:bodyPr>
          <a:lstStyle/>
          <a:p>
            <a:pPr>
              <a:spcAft>
                <a:spcPts val="600"/>
              </a:spcAft>
            </a:pPr>
            <a:r>
              <a:rPr lang="en-GB" b="1">
                <a:solidFill>
                  <a:srgbClr val="243774"/>
                </a:solidFill>
                <a:latin typeface="Arial" panose="020B0604020202020204" pitchFamily="34" charset="0"/>
                <a:cs typeface="Arial" panose="020B0604020202020204" pitchFamily="34" charset="0"/>
              </a:rPr>
              <a:t>Access to Children’s &amp; Young People’s MH Services</a:t>
            </a:r>
          </a:p>
          <a:p>
            <a:pPr>
              <a:spcAft>
                <a:spcPts val="400"/>
              </a:spcAft>
            </a:pPr>
            <a:r>
              <a:rPr lang="en-GB" sz="1050" b="0" i="0">
                <a:effectLst/>
                <a:latin typeface="Arial" panose="020B0604020202020204" pitchFamily="34" charset="0"/>
                <a:cs typeface="Arial" panose="020B0604020202020204" pitchFamily="34" charset="0"/>
              </a:rPr>
              <a:t>ICB actual performance </a:t>
            </a:r>
            <a:r>
              <a:rPr lang="en-GB" sz="1050">
                <a:latin typeface="Arial" panose="020B0604020202020204" pitchFamily="34" charset="0"/>
                <a:cs typeface="Arial" panose="020B0604020202020204" pitchFamily="34" charset="0"/>
              </a:rPr>
              <a:t>for the number of CYP contacts in </a:t>
            </a:r>
            <a:r>
              <a:rPr lang="en-GB" sz="1050" b="1">
                <a:latin typeface="Arial" panose="020B0604020202020204" pitchFamily="34" charset="0"/>
                <a:cs typeface="Arial" panose="020B0604020202020204" pitchFamily="34" charset="0"/>
              </a:rPr>
              <a:t>December was 20,060</a:t>
            </a:r>
            <a:r>
              <a:rPr lang="en-GB" sz="1050" b="1" i="0">
                <a:effectLst/>
                <a:latin typeface="Arial" panose="020B0604020202020204" pitchFamily="34" charset="0"/>
                <a:cs typeface="Arial" panose="020B0604020202020204" pitchFamily="34" charset="0"/>
              </a:rPr>
              <a:t> against a </a:t>
            </a:r>
            <a:r>
              <a:rPr lang="en-GB" sz="1050" b="1">
                <a:latin typeface="Arial" panose="020B0604020202020204" pitchFamily="34" charset="0"/>
                <a:cs typeface="Arial" panose="020B0604020202020204" pitchFamily="34" charset="0"/>
              </a:rPr>
              <a:t>plan of 21,690</a:t>
            </a:r>
            <a:r>
              <a:rPr lang="en-GB" sz="1050">
                <a:latin typeface="Arial" panose="020B0604020202020204" pitchFamily="34" charset="0"/>
                <a:cs typeface="Arial" panose="020B0604020202020204" pitchFamily="34" charset="0"/>
              </a:rPr>
              <a:t>, and therefore </a:t>
            </a:r>
            <a:r>
              <a:rPr lang="en-GB" sz="1050" b="1">
                <a:latin typeface="Arial" panose="020B0604020202020204" pitchFamily="34" charset="0"/>
                <a:cs typeface="Arial" panose="020B0604020202020204" pitchFamily="34" charset="0"/>
              </a:rPr>
              <a:t>below target</a:t>
            </a:r>
            <a:r>
              <a:rPr lang="en-GB" sz="1050">
                <a:latin typeface="Arial" panose="020B0604020202020204" pitchFamily="34" charset="0"/>
                <a:cs typeface="Arial" panose="020B0604020202020204" pitchFamily="34" charset="0"/>
              </a:rPr>
              <a:t>. The provision made available has shown </a:t>
            </a:r>
            <a:r>
              <a:rPr lang="en-GB" sz="1050" b="1">
                <a:latin typeface="Arial" panose="020B0604020202020204" pitchFamily="34" charset="0"/>
                <a:cs typeface="Arial" panose="020B0604020202020204" pitchFamily="34" charset="0"/>
              </a:rPr>
              <a:t>special cause variation of a concerning nature; </a:t>
            </a:r>
            <a:r>
              <a:rPr lang="en-GB" sz="1050">
                <a:latin typeface="Arial" panose="020B0604020202020204" pitchFamily="34" charset="0"/>
                <a:cs typeface="Arial" panose="020B0604020202020204" pitchFamily="34" charset="0"/>
              </a:rPr>
              <a:t>CYP access is below the increased plan for 2024/25 and has seen consecutive monthly reductions in activity since May. It is recognised this indicator is only measuring activity, and there are other key measures that are not covered by the operating plan metrics, in particular waiting times and patients waiting over 12 weeks and outcomes e.g. the impact of the interventions. Work is underway to improve outcomes recording.</a:t>
            </a:r>
            <a:endParaRPr lang="en-GB" sz="1050">
              <a:solidFill>
                <a:srgbClr val="FF0000"/>
              </a:solidFill>
              <a:latin typeface="Arial" panose="020B0604020202020204" pitchFamily="34" charset="0"/>
              <a:cs typeface="Arial" panose="020B0604020202020204" pitchFamily="34" charset="0"/>
            </a:endParaRPr>
          </a:p>
          <a:p>
            <a:pPr>
              <a:spcAft>
                <a:spcPts val="400"/>
              </a:spcAft>
            </a:pPr>
            <a:r>
              <a:rPr lang="en-US" altLang="en-US" sz="1050" b="1">
                <a:latin typeface="Arial" panose="020B0604020202020204" pitchFamily="34" charset="0"/>
                <a:cs typeface="Arial" panose="020B0604020202020204" pitchFamily="34" charset="0"/>
              </a:rPr>
              <a:t>Key Actions</a:t>
            </a:r>
          </a:p>
          <a:p>
            <a:pPr>
              <a:spcAft>
                <a:spcPts val="400"/>
              </a:spcAft>
            </a:pPr>
            <a:r>
              <a:rPr lang="en-GB" altLang="en-US" sz="1050" b="1">
                <a:latin typeface="Arial" panose="020B0604020202020204" pitchFamily="34" charset="0"/>
                <a:cs typeface="Arial" panose="020B0604020202020204" pitchFamily="34" charset="0"/>
              </a:rPr>
              <a:t>Deep dive into data </a:t>
            </a:r>
            <a:r>
              <a:rPr lang="en-GB" altLang="en-US" sz="1050">
                <a:latin typeface="Arial" panose="020B0604020202020204" pitchFamily="34" charset="0"/>
                <a:cs typeface="Arial" panose="020B0604020202020204" pitchFamily="34" charset="0"/>
              </a:rPr>
              <a:t>- Work is underway with CYP MH place leads and provider BI leads/managers to undertake a deep dive into the data as in a number of areas there are concerns about accuracy of the data flowing to MHSDS. In Hull/East Riding this is due to transfer from Lorenzo to System one. Also, there are still  some providers not yet flowing data correctly.</a:t>
            </a:r>
            <a:endParaRPr lang="en-US" altLang="en-US" sz="1050" b="1">
              <a:latin typeface="Arial" panose="020B0604020202020204" pitchFamily="34" charset="0"/>
              <a:cs typeface="Arial" panose="020B0604020202020204" pitchFamily="34" charset="0"/>
            </a:endParaRPr>
          </a:p>
          <a:p>
            <a:pPr>
              <a:spcAft>
                <a:spcPts val="400"/>
              </a:spcAft>
            </a:pPr>
            <a:r>
              <a:rPr lang="en-GB" altLang="en-US" sz="1050" b="1">
                <a:latin typeface="Arial" panose="020B0604020202020204" pitchFamily="34" charset="0"/>
                <a:cs typeface="Arial" panose="020B0604020202020204" pitchFamily="34" charset="0"/>
              </a:rPr>
              <a:t>Develop the new HNY CYP MH strategic plan by April 2025 </a:t>
            </a:r>
            <a:r>
              <a:rPr lang="en-GB" altLang="en-US" sz="1050">
                <a:latin typeface="Arial" panose="020B0604020202020204" pitchFamily="34" charset="0"/>
                <a:cs typeface="Arial" panose="020B0604020202020204" pitchFamily="34" charset="0"/>
              </a:rPr>
              <a:t>with improved emphasis on early intervention to increase access, reducing waiting times and improving wellbeing while waiting initiatives (which will contribute to the CYP MH access target),reducing DNA’s, improving outcomes and addressing inequalities, which prevent early access for those most at risk of poor mental health. The plan will also deliver against the Core20plus5 for CYP. This work is currently underway with partners from health, LA and VCS. The plan will also be in line with the new NHSE CYP  intensive MH support guidance to review &amp; reconfigure community provision to reduce crisis/inpatient admissions. </a:t>
            </a:r>
          </a:p>
          <a:p>
            <a:pPr>
              <a:spcAft>
                <a:spcPts val="400"/>
              </a:spcAft>
            </a:pPr>
            <a:r>
              <a:rPr lang="en-GB" altLang="en-US" sz="1050">
                <a:latin typeface="Arial" panose="020B0604020202020204" pitchFamily="34" charset="0"/>
                <a:cs typeface="Arial" panose="020B0604020202020204" pitchFamily="34" charset="0"/>
              </a:rPr>
              <a:t>Mapping of capacity in services to meet need/achieve access target is underway as part of the forward plan development. However, even if the access target is achieved it will only meet the needs of approximately 1/3 of those CYP needing a mental health intervention. Lack of funding for/access to early intervention services means when CYP do access there is higher level of acuity, so CYP stay in services longer. Most services report being at capacity and numbers of CYP waiting for first contact (over 2,500) and those waiting more than 12 weeks to be seen (over 900) are increasing. Also, numbers presenting at A&amp;E remain high with many not already accessing mental health services. </a:t>
            </a:r>
          </a:p>
          <a:p>
            <a:pPr>
              <a:spcAft>
                <a:spcPts val="400"/>
              </a:spcAft>
            </a:pPr>
            <a:r>
              <a:rPr lang="en-GB" altLang="en-US" sz="1050" b="1">
                <a:latin typeface="Arial" panose="020B0604020202020204" pitchFamily="34" charset="0"/>
                <a:cs typeface="Arial" panose="020B0604020202020204" pitchFamily="34" charset="0"/>
              </a:rPr>
              <a:t>Sign off on the increased investment in SDF for CYP MH to enable increased capacity in the system to return to the upward trend.  </a:t>
            </a:r>
            <a:r>
              <a:rPr lang="en-GB" altLang="en-US" sz="1050">
                <a:latin typeface="Arial" panose="020B0604020202020204" pitchFamily="34" charset="0"/>
                <a:cs typeface="Arial" panose="020B0604020202020204" pitchFamily="34" charset="0"/>
              </a:rPr>
              <a:t>This has now been signed off however the delay has impacted on access. The funding was due to commence in September 2024 but will now commence in January 2025 for some projects and April 2025 for others where additional recruitment is needed so access data from this increased capacity in the system is unlikely to flow until April 2025 – June 2025. The increased activity ambition for 2024/25 Operational Planning relates to national increases in CYP MH funding which has not been realised. The new forward plan will include a costed plan for improved access with a focus on early intervention so when additional funding becomes available or though revising focus of current funding, we can improve access for CYP at the earliest opportunity with the aspiration that no CYP should wait more than 4 weeks for an intervention.</a:t>
            </a:r>
          </a:p>
        </p:txBody>
      </p:sp>
      <p:pic>
        <p:nvPicPr>
          <p:cNvPr id="10" name="Picture 9">
            <a:extLst>
              <a:ext uri="{FF2B5EF4-FFF2-40B4-BE49-F238E27FC236}">
                <a16:creationId xmlns:a16="http://schemas.microsoft.com/office/drawing/2014/main" id="{2C09E9C1-AD03-6B40-AA90-66A8F6F8150F}"/>
              </a:ext>
            </a:extLst>
          </p:cNvPr>
          <p:cNvPicPr>
            <a:picLocks noChangeAspect="1"/>
          </p:cNvPicPr>
          <p:nvPr/>
        </p:nvPicPr>
        <p:blipFill>
          <a:blip r:embed="rId5"/>
          <a:stretch>
            <a:fillRect/>
          </a:stretch>
        </p:blipFill>
        <p:spPr>
          <a:xfrm>
            <a:off x="165568" y="966846"/>
            <a:ext cx="4217612" cy="4046271"/>
          </a:xfrm>
          <a:prstGeom prst="rect">
            <a:avLst/>
          </a:prstGeom>
        </p:spPr>
      </p:pic>
    </p:spTree>
    <p:extLst>
      <p:ext uri="{BB962C8B-B14F-4D97-AF65-F5344CB8AC3E}">
        <p14:creationId xmlns:p14="http://schemas.microsoft.com/office/powerpoint/2010/main" val="864115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4" name="Title" hidden="1"/>
          <p:cNvSpPr>
            <a:spLocks noGrp="1"/>
          </p:cNvSpPr>
          <p:nvPr>
            <p:ph type="title"/>
          </p:nvPr>
        </p:nvSpPr>
        <p:spPr/>
        <p:txBody>
          <a:bodyPr/>
          <a:lstStyle/>
          <a:p>
            <a:r>
              <a:t>Executive Summary</a:t>
            </a:r>
          </a:p>
        </p:txBody>
      </p:sp>
      <p:sp>
        <p:nvSpPr>
          <p:cNvPr id="3" name="TextBox 2">
            <a:extLst>
              <a:ext uri="{FF2B5EF4-FFF2-40B4-BE49-F238E27FC236}">
                <a16:creationId xmlns:a16="http://schemas.microsoft.com/office/drawing/2014/main" id="{DD077E31-E12F-004D-A4B4-0A47024C99DB}"/>
              </a:ext>
            </a:extLst>
          </p:cNvPr>
          <p:cNvSpPr txBox="1"/>
          <p:nvPr/>
        </p:nvSpPr>
        <p:spPr>
          <a:xfrm>
            <a:off x="9876824" y="6503361"/>
            <a:ext cx="1379255" cy="215444"/>
          </a:xfrm>
          <a:prstGeom prst="rect">
            <a:avLst/>
          </a:prstGeom>
          <a:noFill/>
        </p:spPr>
        <p:txBody>
          <a:bodyPr wrap="square" rtlCol="0">
            <a:spAutoFit/>
          </a:bodyPr>
          <a:lstStyle/>
          <a:p>
            <a:r>
              <a:rPr lang="en-GB" sz="800" i="1">
                <a:solidFill>
                  <a:schemeClr val="bg1"/>
                </a:solidFill>
              </a:rPr>
              <a:t>Ms </a:t>
            </a:r>
            <a:r>
              <a:rPr lang="en-GB" sz="800" i="1" err="1">
                <a:solidFill>
                  <a:schemeClr val="bg1"/>
                </a:solidFill>
              </a:rPr>
              <a:t>Powerpoint</a:t>
            </a:r>
            <a:r>
              <a:rPr lang="en-GB" sz="800" i="1">
                <a:solidFill>
                  <a:schemeClr val="bg1"/>
                </a:solidFill>
              </a:rPr>
              <a:t> Stock Images</a:t>
            </a:r>
          </a:p>
        </p:txBody>
      </p:sp>
      <p:pic>
        <p:nvPicPr>
          <p:cNvPr id="6" name="Picture 5" descr="Nurse holding patient's hand">
            <a:extLst>
              <a:ext uri="{FF2B5EF4-FFF2-40B4-BE49-F238E27FC236}">
                <a16:creationId xmlns:a16="http://schemas.microsoft.com/office/drawing/2014/main" id="{911568A8-31C9-DFCA-37E8-E8DEFAC4E7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500" y="0"/>
            <a:ext cx="10287000" cy="6858000"/>
          </a:xfrm>
          <a:prstGeom prst="rect">
            <a:avLst/>
          </a:prstGeom>
        </p:spPr>
      </p:pic>
      <p:sp>
        <p:nvSpPr>
          <p:cNvPr id="7" name="TextBox 6">
            <a:extLst>
              <a:ext uri="{FF2B5EF4-FFF2-40B4-BE49-F238E27FC236}">
                <a16:creationId xmlns:a16="http://schemas.microsoft.com/office/drawing/2014/main" id="{9F044F7C-8E4B-BD3A-A920-E2171C8B3247}"/>
              </a:ext>
            </a:extLst>
          </p:cNvPr>
          <p:cNvSpPr txBox="1"/>
          <p:nvPr/>
        </p:nvSpPr>
        <p:spPr>
          <a:xfrm>
            <a:off x="3291840" y="101600"/>
            <a:ext cx="6461760" cy="4770537"/>
          </a:xfrm>
          <a:prstGeom prst="rect">
            <a:avLst/>
          </a:prstGeom>
          <a:noFill/>
        </p:spPr>
        <p:txBody>
          <a:bodyPr wrap="square" rtlCol="0">
            <a:spAutoFit/>
          </a:bodyPr>
          <a:lstStyle/>
          <a:p>
            <a:r>
              <a:rPr lang="en-GB" sz="4000" b="1">
                <a:solidFill>
                  <a:schemeClr val="bg1"/>
                </a:solidFill>
              </a:rPr>
              <a:t>Appendices with further information relating to:</a:t>
            </a:r>
          </a:p>
          <a:p>
            <a:endParaRPr lang="en-GB" sz="3200" b="1">
              <a:solidFill>
                <a:schemeClr val="bg1"/>
              </a:solidFill>
            </a:endParaRPr>
          </a:p>
          <a:p>
            <a:pPr marL="457200" indent="-457200">
              <a:buFont typeface="Arial" panose="020B0604020202020204" pitchFamily="34" charset="0"/>
              <a:buChar char="•"/>
            </a:pPr>
            <a:r>
              <a:rPr lang="en-GB" sz="3200" b="1">
                <a:solidFill>
                  <a:schemeClr val="bg1"/>
                </a:solidFill>
              </a:rPr>
              <a:t>Non Access Indicators</a:t>
            </a:r>
          </a:p>
          <a:p>
            <a:endParaRPr lang="en-GB" sz="3200" b="1">
              <a:solidFill>
                <a:schemeClr val="bg1"/>
              </a:solidFill>
            </a:endParaRPr>
          </a:p>
          <a:p>
            <a:pPr marL="457200" indent="-457200">
              <a:buFont typeface="Arial" panose="020B0604020202020204" pitchFamily="34" charset="0"/>
              <a:buChar char="•"/>
            </a:pPr>
            <a:r>
              <a:rPr lang="en-GB" sz="3200" b="1">
                <a:solidFill>
                  <a:schemeClr val="bg1"/>
                </a:solidFill>
              </a:rPr>
              <a:t>NEY System Heatmap</a:t>
            </a:r>
          </a:p>
          <a:p>
            <a:pPr marL="457200" indent="-457200">
              <a:buFont typeface="Arial" panose="020B0604020202020204" pitchFamily="34" charset="0"/>
              <a:buChar char="•"/>
            </a:pPr>
            <a:endParaRPr lang="en-GB" sz="3200" b="1">
              <a:solidFill>
                <a:schemeClr val="bg1"/>
              </a:solidFill>
            </a:endParaRPr>
          </a:p>
          <a:p>
            <a:pPr marL="457200" indent="-457200">
              <a:buFont typeface="Arial" panose="020B0604020202020204" pitchFamily="34" charset="0"/>
              <a:buChar char="•"/>
            </a:pPr>
            <a:r>
              <a:rPr lang="en-GB" sz="3200" b="1">
                <a:solidFill>
                  <a:schemeClr val="bg1"/>
                </a:solidFill>
              </a:rPr>
              <a:t>Full list of operating Plan metrics</a:t>
            </a:r>
          </a:p>
          <a:p>
            <a:pPr marL="457200" indent="-457200">
              <a:buFont typeface="Arial" panose="020B0604020202020204" pitchFamily="34" charset="0"/>
              <a:buChar char="•"/>
            </a:pPr>
            <a:endParaRPr lang="en-GB" sz="3200" b="1">
              <a:solidFill>
                <a:schemeClr val="bg1"/>
              </a:solidFill>
            </a:endParaRPr>
          </a:p>
        </p:txBody>
      </p:sp>
    </p:spTree>
    <p:extLst>
      <p:ext uri="{BB962C8B-B14F-4D97-AF65-F5344CB8AC3E}">
        <p14:creationId xmlns:p14="http://schemas.microsoft.com/office/powerpoint/2010/main" val="10532262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4">
            <a:extLst>
              <a:ext uri="{FF2B5EF4-FFF2-40B4-BE49-F238E27FC236}">
                <a16:creationId xmlns:a16="http://schemas.microsoft.com/office/drawing/2014/main" id="{7212B976-7735-48FE-BB42-6B64A6882B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16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4" descr="Text&#10;&#10;Description automatically generated with medium confidence">
            <a:extLst>
              <a:ext uri="{FF2B5EF4-FFF2-40B4-BE49-F238E27FC236}">
                <a16:creationId xmlns:a16="http://schemas.microsoft.com/office/drawing/2014/main" id="{A97E7027-5984-483B-B112-1DAABFCC1F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5505" y="240754"/>
            <a:ext cx="1862138"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2">
            <a:extLst>
              <a:ext uri="{FF2B5EF4-FFF2-40B4-BE49-F238E27FC236}">
                <a16:creationId xmlns:a16="http://schemas.microsoft.com/office/drawing/2014/main" id="{37EE0635-9389-93B4-B197-CB94E0172F23}"/>
              </a:ext>
            </a:extLst>
          </p:cNvPr>
          <p:cNvGraphicFramePr>
            <a:graphicFrameLocks noGrp="1"/>
          </p:cNvGraphicFramePr>
          <p:nvPr/>
        </p:nvGraphicFramePr>
        <p:xfrm>
          <a:off x="391160" y="1005840"/>
          <a:ext cx="11409680" cy="5679440"/>
        </p:xfrm>
        <a:graphic>
          <a:graphicData uri="http://schemas.openxmlformats.org/drawingml/2006/table">
            <a:tbl>
              <a:tblPr firstRow="1" bandRow="1">
                <a:tableStyleId>{5C22544A-7EE6-4342-B048-85BDC9FD1C3A}</a:tableStyleId>
              </a:tblPr>
              <a:tblGrid>
                <a:gridCol w="5704840">
                  <a:extLst>
                    <a:ext uri="{9D8B030D-6E8A-4147-A177-3AD203B41FA5}">
                      <a16:colId xmlns:a16="http://schemas.microsoft.com/office/drawing/2014/main" val="3574660134"/>
                    </a:ext>
                  </a:extLst>
                </a:gridCol>
                <a:gridCol w="5704840">
                  <a:extLst>
                    <a:ext uri="{9D8B030D-6E8A-4147-A177-3AD203B41FA5}">
                      <a16:colId xmlns:a16="http://schemas.microsoft.com/office/drawing/2014/main" val="2199132929"/>
                    </a:ext>
                  </a:extLst>
                </a:gridCol>
              </a:tblGrid>
              <a:tr h="2814320">
                <a:tc>
                  <a:txBody>
                    <a:bodyPr/>
                    <a:lstStyle/>
                    <a:p>
                      <a:pPr>
                        <a:spcAft>
                          <a:spcPts val="600"/>
                        </a:spcAft>
                      </a:pPr>
                      <a:r>
                        <a:rPr lang="en-GB">
                          <a:solidFill>
                            <a:schemeClr val="tx1"/>
                          </a:solidFill>
                        </a:rPr>
                        <a:t>Finance</a:t>
                      </a:r>
                      <a:endParaRPr lang="en-GB" sz="1400" b="0">
                        <a:solidFill>
                          <a:schemeClr val="tx1"/>
                        </a:solidFill>
                      </a:endParaRPr>
                    </a:p>
                    <a:p>
                      <a:pPr marL="0" indent="0">
                        <a:spcAft>
                          <a:spcPts val="600"/>
                        </a:spcAft>
                        <a:buFont typeface="Arial" panose="020B0604020202020204" pitchFamily="34" charset="0"/>
                        <a:buNone/>
                      </a:pPr>
                      <a:r>
                        <a:rPr lang="en-GB" sz="1400" b="0">
                          <a:solidFill>
                            <a:schemeClr val="tx1"/>
                          </a:solidFill>
                        </a:rPr>
                        <a:t>The following indicators are discussed at the Finance and Performance Committee, and escalated to the ICB Board via the Chief Finance Officer paper</a:t>
                      </a:r>
                    </a:p>
                    <a:p>
                      <a:pPr marL="285750" indent="-285750">
                        <a:spcAft>
                          <a:spcPts val="0"/>
                        </a:spcAft>
                        <a:buFont typeface="Arial" panose="020B0604020202020204" pitchFamily="34" charset="0"/>
                        <a:buChar char="•"/>
                      </a:pPr>
                      <a:r>
                        <a:rPr lang="en-GB" sz="1400" b="0">
                          <a:solidFill>
                            <a:schemeClr val="tx1"/>
                          </a:solidFill>
                        </a:rPr>
                        <a:t>Deliver net system balanced position</a:t>
                      </a:r>
                    </a:p>
                    <a:p>
                      <a:pPr marL="285750" indent="-285750">
                        <a:spcAft>
                          <a:spcPts val="0"/>
                        </a:spcAft>
                        <a:buFont typeface="Arial" panose="020B0604020202020204" pitchFamily="34" charset="0"/>
                        <a:buChar char="•"/>
                      </a:pPr>
                      <a:r>
                        <a:rPr lang="en-GB" sz="1400" b="0">
                          <a:solidFill>
                            <a:schemeClr val="tx1"/>
                          </a:solidFill>
                        </a:rPr>
                        <a:t>Reduce agency spend </a:t>
                      </a:r>
                    </a:p>
                    <a:p>
                      <a:pPr marL="285750" indent="-285750">
                        <a:spcAft>
                          <a:spcPts val="0"/>
                        </a:spcAft>
                        <a:buFont typeface="Arial" panose="020B0604020202020204" pitchFamily="34" charset="0"/>
                        <a:buChar char="•"/>
                      </a:pPr>
                      <a:r>
                        <a:rPr lang="en-GB" sz="1400" b="0">
                          <a:solidFill>
                            <a:schemeClr val="tx1"/>
                          </a:solidFill>
                        </a:rPr>
                        <a:t>Deliver VWA activity total – Income Target</a:t>
                      </a:r>
                    </a:p>
                    <a:p>
                      <a:endParaRPr lang="en-GB" sz="140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a:solidFill>
                            <a:schemeClr val="tx1"/>
                          </a:solidFill>
                        </a:rPr>
                        <a:t>The Board already receives a finance paper and so to avoid duplication, risks to delivery will be made direct to the Board through the finance paper and updates and escalations from the Finance and Performance Committee.</a:t>
                      </a:r>
                      <a:endParaRPr lang="en-GB" sz="1400">
                        <a:solidFill>
                          <a:schemeClr val="tx1"/>
                        </a:solidFill>
                      </a:endParaRPr>
                    </a:p>
                  </a:txBody>
                  <a:tcPr>
                    <a:solidFill>
                      <a:schemeClr val="accent2">
                        <a:lumMod val="40000"/>
                        <a:lumOff val="60000"/>
                      </a:schemeClr>
                    </a:solidFill>
                  </a:tcPr>
                </a:tc>
                <a:tc>
                  <a:txBody>
                    <a:bodyPr/>
                    <a:lstStyle/>
                    <a:p>
                      <a:pPr>
                        <a:spcAft>
                          <a:spcPts val="600"/>
                        </a:spcAft>
                      </a:pPr>
                      <a:r>
                        <a:rPr lang="en-GB">
                          <a:solidFill>
                            <a:schemeClr val="tx1"/>
                          </a:solidFill>
                        </a:rPr>
                        <a:t>Workforce</a:t>
                      </a:r>
                      <a:endParaRPr lang="en-GB" sz="1400" b="0">
                        <a:solidFill>
                          <a:schemeClr val="tx1"/>
                        </a:solidFill>
                      </a:endParaRPr>
                    </a:p>
                    <a:p>
                      <a:pPr marL="0" indent="0">
                        <a:spcAft>
                          <a:spcPts val="600"/>
                        </a:spcAft>
                        <a:buFont typeface="+mj-lt"/>
                        <a:buNone/>
                      </a:pPr>
                      <a:r>
                        <a:rPr lang="en-GB" sz="1400" b="0">
                          <a:solidFill>
                            <a:schemeClr val="tx1"/>
                          </a:solidFill>
                        </a:rPr>
                        <a:t>The following indicators will form part of the update to Finance and Performance Committee along with any necessary escalations to ICB Board from the Director of HR. Key indicators are described below, with further information on the following slides.</a:t>
                      </a:r>
                    </a:p>
                    <a:p>
                      <a:pPr marL="285750" indent="-285750">
                        <a:spcAft>
                          <a:spcPts val="0"/>
                        </a:spcAft>
                        <a:buFont typeface="Arial" panose="020B0604020202020204" pitchFamily="34" charset="0"/>
                        <a:buChar char="•"/>
                      </a:pPr>
                      <a:r>
                        <a:rPr lang="en-GB" sz="1400" b="0">
                          <a:solidFill>
                            <a:schemeClr val="tx1"/>
                          </a:solidFill>
                        </a:rPr>
                        <a:t>Reduce workforce turnover – </a:t>
                      </a:r>
                      <a:r>
                        <a:rPr lang="en-GB" sz="1400" b="1">
                          <a:solidFill>
                            <a:schemeClr val="tx1"/>
                          </a:solidFill>
                        </a:rPr>
                        <a:t>January 12.8% against target of 12.2%</a:t>
                      </a:r>
                    </a:p>
                    <a:p>
                      <a:pPr marL="285750" indent="-285750">
                        <a:spcAft>
                          <a:spcPts val="0"/>
                        </a:spcAft>
                        <a:buFont typeface="Arial" panose="020B0604020202020204" pitchFamily="34" charset="0"/>
                        <a:buChar char="•"/>
                      </a:pPr>
                      <a:r>
                        <a:rPr lang="en-GB" sz="1400" b="0">
                          <a:solidFill>
                            <a:schemeClr val="tx1"/>
                          </a:solidFill>
                        </a:rPr>
                        <a:t>Reduce staff absence –  </a:t>
                      </a:r>
                      <a:r>
                        <a:rPr lang="en-GB" sz="1400" b="1">
                          <a:solidFill>
                            <a:schemeClr val="tx1"/>
                          </a:solidFill>
                        </a:rPr>
                        <a:t>January 5.2% against a plan of 4.8%</a:t>
                      </a:r>
                    </a:p>
                    <a:p>
                      <a:pPr marL="285750" indent="-285750" rtl="0">
                        <a:buFont typeface="Arial" panose="020B0604020202020204" pitchFamily="34" charset="0"/>
                        <a:buChar char="•"/>
                      </a:pPr>
                      <a:r>
                        <a:rPr lang="en-GB" sz="1400" b="0">
                          <a:solidFill>
                            <a:schemeClr val="tx1"/>
                          </a:solidFill>
                        </a:rPr>
                        <a:t>WTE staff in post plan – </a:t>
                      </a:r>
                      <a:r>
                        <a:rPr lang="en-GB" sz="1400" b="1">
                          <a:solidFill>
                            <a:schemeClr val="tx1"/>
                          </a:solidFill>
                        </a:rPr>
                        <a:t>January 34,300 against a plan of 33,484</a:t>
                      </a:r>
                    </a:p>
                    <a:p>
                      <a:pPr rtl="0"/>
                      <a:r>
                        <a:rPr lang="en-GB" sz="1400" b="0">
                          <a:solidFill>
                            <a:schemeClr val="tx1"/>
                          </a:solidFill>
                        </a:rPr>
                        <a:t>Other measures:</a:t>
                      </a:r>
                    </a:p>
                    <a:p>
                      <a:pPr marL="285750" indent="-285750">
                        <a:spcAft>
                          <a:spcPts val="0"/>
                        </a:spcAft>
                        <a:buFont typeface="Arial" panose="020B0604020202020204" pitchFamily="34" charset="0"/>
                        <a:buChar char="•"/>
                      </a:pPr>
                      <a:r>
                        <a:rPr lang="en-GB" sz="1400" b="0">
                          <a:solidFill>
                            <a:schemeClr val="tx1"/>
                          </a:solidFill>
                        </a:rPr>
                        <a:t>Improve working lives of doctors</a:t>
                      </a:r>
                    </a:p>
                    <a:p>
                      <a:pPr marL="285750" indent="-285750">
                        <a:spcAft>
                          <a:spcPts val="0"/>
                        </a:spcAft>
                        <a:buFont typeface="Arial" panose="020B0604020202020204" pitchFamily="34" charset="0"/>
                        <a:buChar char="•"/>
                      </a:pPr>
                      <a:r>
                        <a:rPr lang="en-GB" sz="1400" b="0">
                          <a:solidFill>
                            <a:schemeClr val="tx1"/>
                          </a:solidFill>
                        </a:rPr>
                        <a:t>Provide sufficient clinical placements and apprenticeships</a:t>
                      </a:r>
                      <a:endParaRPr lang="en-GB" sz="14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solidFill>
                      <a:schemeClr val="accent2">
                        <a:lumMod val="60000"/>
                        <a:lumOff val="40000"/>
                      </a:schemeClr>
                    </a:solidFill>
                  </a:tcPr>
                </a:tc>
                <a:extLst>
                  <a:ext uri="{0D108BD9-81ED-4DB2-BD59-A6C34878D82A}">
                    <a16:rowId xmlns:a16="http://schemas.microsoft.com/office/drawing/2014/main" val="1258183609"/>
                  </a:ext>
                </a:extLst>
              </a:tr>
              <a:tr h="2814320">
                <a:tc>
                  <a:txBody>
                    <a:bodyPr/>
                    <a:lstStyle/>
                    <a:p>
                      <a:pPr>
                        <a:spcAft>
                          <a:spcPts val="600"/>
                        </a:spcAft>
                      </a:pPr>
                      <a:r>
                        <a:rPr lang="en-GB" b="1">
                          <a:solidFill>
                            <a:schemeClr val="tx1"/>
                          </a:solidFill>
                        </a:rPr>
                        <a:t>Prevention and Health Inequalities</a:t>
                      </a:r>
                      <a:endParaRPr lang="en-GB" sz="1400" b="0" strike="noStrike" baseline="0">
                        <a:solidFill>
                          <a:schemeClr val="tx1"/>
                        </a:solidFill>
                      </a:endParaRPr>
                    </a:p>
                    <a:p>
                      <a:pPr marL="0" indent="0">
                        <a:spcBef>
                          <a:spcPts val="0"/>
                        </a:spcBef>
                        <a:spcAft>
                          <a:spcPts val="600"/>
                        </a:spcAft>
                        <a:buFont typeface="+mj-lt"/>
                        <a:buNone/>
                      </a:pPr>
                      <a:r>
                        <a:rPr lang="en-GB" sz="1400" b="0" strike="noStrike" baseline="0">
                          <a:solidFill>
                            <a:schemeClr val="tx1"/>
                          </a:solidFill>
                        </a:rPr>
                        <a:t>The following indicators are discussed at the Population Health and Prevention Committee along with a wider number of metrics.  The Board will be updated via papers agreed at certain times in the year.</a:t>
                      </a:r>
                    </a:p>
                    <a:p>
                      <a:pPr marL="285750" indent="-285750">
                        <a:spcBef>
                          <a:spcPts val="0"/>
                        </a:spcBef>
                        <a:spcAft>
                          <a:spcPts val="0"/>
                        </a:spcAft>
                        <a:buFont typeface="Arial" panose="020B0604020202020204" pitchFamily="34" charset="0"/>
                        <a:buChar char="•"/>
                      </a:pPr>
                      <a:r>
                        <a:rPr lang="en-GB" sz="1400" b="0" strike="noStrike" baseline="0">
                          <a:solidFill>
                            <a:schemeClr val="tx1"/>
                          </a:solidFill>
                        </a:rPr>
                        <a:t>Improve vaccination uptake for CYP (WHO)</a:t>
                      </a:r>
                    </a:p>
                    <a:p>
                      <a:pPr marL="285750" indent="-285750">
                        <a:spcBef>
                          <a:spcPts val="0"/>
                        </a:spcBef>
                        <a:spcAft>
                          <a:spcPts val="0"/>
                        </a:spcAft>
                        <a:buFont typeface="Arial" panose="020B0604020202020204" pitchFamily="34" charset="0"/>
                        <a:buChar char="•"/>
                      </a:pPr>
                      <a:r>
                        <a:rPr lang="en-GB" sz="1400" b="0">
                          <a:solidFill>
                            <a:schemeClr val="tx1"/>
                          </a:solidFill>
                        </a:rPr>
                        <a:t>Deliver on the Core20Plus5 approach for adults, CYP </a:t>
                      </a:r>
                    </a:p>
                    <a:p>
                      <a:endParaRPr lang="en-GB">
                        <a:solidFill>
                          <a:schemeClr val="tx1"/>
                        </a:solidFill>
                      </a:endParaRPr>
                    </a:p>
                  </a:txBody>
                  <a:tcPr>
                    <a:solidFill>
                      <a:schemeClr val="accent1">
                        <a:lumMod val="40000"/>
                        <a:lumOff val="60000"/>
                      </a:schemeClr>
                    </a:solidFill>
                  </a:tcPr>
                </a:tc>
                <a:tc>
                  <a:txBody>
                    <a:bodyPr/>
                    <a:lstStyle/>
                    <a:p>
                      <a:pPr>
                        <a:spcAft>
                          <a:spcPts val="600"/>
                        </a:spcAft>
                      </a:pPr>
                      <a:r>
                        <a:rPr lang="en-GB" b="1">
                          <a:solidFill>
                            <a:schemeClr val="tx1"/>
                          </a:solidFill>
                        </a:rPr>
                        <a:t>Quality</a:t>
                      </a:r>
                    </a:p>
                    <a:p>
                      <a:pPr marL="0" marR="0" lvl="0" indent="0" algn="l" defTabSz="914400" rtl="0" eaLnBrk="1" fontAlgn="auto" latinLnBrk="0" hangingPunct="1">
                        <a:lnSpc>
                          <a:spcPct val="100000"/>
                        </a:lnSpc>
                        <a:spcBef>
                          <a:spcPts val="0"/>
                        </a:spcBef>
                        <a:spcAft>
                          <a:spcPts val="600"/>
                        </a:spcAft>
                        <a:buClrTx/>
                        <a:buSzTx/>
                        <a:buFont typeface="+mj-lt"/>
                        <a:buNone/>
                        <a:tabLst/>
                        <a:defRPr/>
                      </a:pPr>
                      <a:r>
                        <a:rPr lang="en-GB" sz="1400" b="0">
                          <a:solidFill>
                            <a:schemeClr val="tx1"/>
                          </a:solidFill>
                        </a:rPr>
                        <a:t>The following indicators are discussed at the Quality Committee along with a wider number of other quality metrics.  Updates on the quality agenda and these three operating plan metrics will be escalated to the Board direct from the Quality Committee.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a:solidFill>
                            <a:schemeClr val="tx1"/>
                          </a:solidFill>
                        </a:rPr>
                        <a:t>Implement 3 year plan for maternity and neonates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a:solidFill>
                            <a:schemeClr val="tx1"/>
                          </a:solidFill>
                        </a:rPr>
                        <a:t>Develop at least one women’s Health Hub</a:t>
                      </a:r>
                    </a:p>
                    <a:p>
                      <a:pPr marL="285750" indent="-285750">
                        <a:buFont typeface="Arial" panose="020B0604020202020204" pitchFamily="34" charset="0"/>
                        <a:buChar char="•"/>
                      </a:pPr>
                      <a:r>
                        <a:rPr lang="en-GB" sz="1400" b="0">
                          <a:solidFill>
                            <a:schemeClr val="tx1"/>
                          </a:solidFill>
                        </a:rPr>
                        <a:t>Implement the patient safety incident response framework</a:t>
                      </a:r>
                    </a:p>
                    <a:p>
                      <a:pPr marL="0" indent="0">
                        <a:buFont typeface="Arial" panose="020B0604020202020204" pitchFamily="34" charset="0"/>
                        <a:buNone/>
                      </a:pPr>
                      <a:endParaRPr lang="en-GB" sz="1400" b="0">
                        <a:solidFill>
                          <a:schemeClr val="tx1"/>
                        </a:solidFill>
                      </a:endParaRPr>
                    </a:p>
                    <a:p>
                      <a:pPr marL="0" indent="0">
                        <a:buFont typeface="Arial" panose="020B0604020202020204" pitchFamily="34" charset="0"/>
                        <a:buNone/>
                      </a:pPr>
                      <a:r>
                        <a:rPr lang="en-GB" sz="1400" b="0">
                          <a:solidFill>
                            <a:schemeClr val="tx1"/>
                          </a:solidFill>
                        </a:rPr>
                        <a:t>Papers and updates have been shared direct from Quality Committee and therefore to avoid duplication, risks to delivery will be made direct to Board from the Quality Committee.</a:t>
                      </a:r>
                      <a:endParaRPr lang="en-GB">
                        <a:solidFill>
                          <a:schemeClr val="tx1"/>
                        </a:solidFill>
                      </a:endParaRPr>
                    </a:p>
                  </a:txBody>
                  <a:tcPr>
                    <a:solidFill>
                      <a:schemeClr val="accent1">
                        <a:lumMod val="60000"/>
                        <a:lumOff val="40000"/>
                      </a:schemeClr>
                    </a:solidFill>
                  </a:tcPr>
                </a:tc>
                <a:extLst>
                  <a:ext uri="{0D108BD9-81ED-4DB2-BD59-A6C34878D82A}">
                    <a16:rowId xmlns:a16="http://schemas.microsoft.com/office/drawing/2014/main" val="762106857"/>
                  </a:ext>
                </a:extLst>
              </a:tr>
            </a:tbl>
          </a:graphicData>
        </a:graphic>
      </p:graphicFrame>
      <p:sp>
        <p:nvSpPr>
          <p:cNvPr id="3" name="TextBox 2">
            <a:extLst>
              <a:ext uri="{FF2B5EF4-FFF2-40B4-BE49-F238E27FC236}">
                <a16:creationId xmlns:a16="http://schemas.microsoft.com/office/drawing/2014/main" id="{BED35979-4107-85EA-71D2-6B145A13BDB7}"/>
              </a:ext>
            </a:extLst>
          </p:cNvPr>
          <p:cNvSpPr txBox="1"/>
          <p:nvPr/>
        </p:nvSpPr>
        <p:spPr>
          <a:xfrm>
            <a:off x="391159" y="356423"/>
            <a:ext cx="9558383" cy="615553"/>
          </a:xfrm>
          <a:prstGeom prst="rect">
            <a:avLst/>
          </a:prstGeom>
          <a:noFill/>
        </p:spPr>
        <p:txBody>
          <a:bodyPr wrap="square" rtlCol="0">
            <a:spAutoFit/>
          </a:bodyPr>
          <a:lstStyle/>
          <a:p>
            <a:r>
              <a:rPr lang="en-GB" sz="1700"/>
              <a:t>The Indicators described in the quadrants below form part of the annual operating plan guidance but are picked up through other reporting routes. A high-level overview is provided on the following slides</a:t>
            </a:r>
          </a:p>
        </p:txBody>
      </p:sp>
    </p:spTree>
    <p:extLst>
      <p:ext uri="{BB962C8B-B14F-4D97-AF65-F5344CB8AC3E}">
        <p14:creationId xmlns:p14="http://schemas.microsoft.com/office/powerpoint/2010/main" val="7367485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4">
            <a:extLst>
              <a:ext uri="{FF2B5EF4-FFF2-40B4-BE49-F238E27FC236}">
                <a16:creationId xmlns:a16="http://schemas.microsoft.com/office/drawing/2014/main" id="{7212B976-7735-48FE-BB42-6B64A6882B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16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4" descr="Text&#10;&#10;Description automatically generated with medium confidence">
            <a:extLst>
              <a:ext uri="{FF2B5EF4-FFF2-40B4-BE49-F238E27FC236}">
                <a16:creationId xmlns:a16="http://schemas.microsoft.com/office/drawing/2014/main" id="{A97E7027-5984-483B-B112-1DAABFCC1F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5505" y="240754"/>
            <a:ext cx="1862138"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e 2">
            <a:extLst>
              <a:ext uri="{FF2B5EF4-FFF2-40B4-BE49-F238E27FC236}">
                <a16:creationId xmlns:a16="http://schemas.microsoft.com/office/drawing/2014/main" id="{79050C4E-02BF-360E-61F8-E5CA0B494EC1}"/>
              </a:ext>
            </a:extLst>
          </p:cNvPr>
          <p:cNvGraphicFramePr>
            <a:graphicFrameLocks noGrp="1"/>
          </p:cNvGraphicFramePr>
          <p:nvPr/>
        </p:nvGraphicFramePr>
        <p:xfrm>
          <a:off x="391159" y="711925"/>
          <a:ext cx="11474269" cy="5761643"/>
        </p:xfrm>
        <a:graphic>
          <a:graphicData uri="http://schemas.openxmlformats.org/drawingml/2006/table">
            <a:tbl>
              <a:tblPr firstRow="1" bandRow="1">
                <a:tableStyleId>{5C22544A-7EE6-4342-B048-85BDC9FD1C3A}</a:tableStyleId>
              </a:tblPr>
              <a:tblGrid>
                <a:gridCol w="11474269">
                  <a:extLst>
                    <a:ext uri="{9D8B030D-6E8A-4147-A177-3AD203B41FA5}">
                      <a16:colId xmlns:a16="http://schemas.microsoft.com/office/drawing/2014/main" val="2199132929"/>
                    </a:ext>
                  </a:extLst>
                </a:gridCol>
              </a:tblGrid>
              <a:tr h="5761643">
                <a:tc>
                  <a:txBody>
                    <a:bodyPr/>
                    <a:lstStyle/>
                    <a:p>
                      <a:endParaRPr lang="en-GB">
                        <a:solidFill>
                          <a:schemeClr val="tx1"/>
                        </a:solidFill>
                      </a:endParaRPr>
                    </a:p>
                  </a:txBody>
                  <a:tcPr>
                    <a:solidFill>
                      <a:schemeClr val="accent2">
                        <a:lumMod val="60000"/>
                        <a:lumOff val="40000"/>
                      </a:schemeClr>
                    </a:solidFill>
                  </a:tcPr>
                </a:tc>
                <a:extLst>
                  <a:ext uri="{0D108BD9-81ED-4DB2-BD59-A6C34878D82A}">
                    <a16:rowId xmlns:a16="http://schemas.microsoft.com/office/drawing/2014/main" val="1258183609"/>
                  </a:ext>
                </a:extLst>
              </a:tr>
            </a:tbl>
          </a:graphicData>
        </a:graphic>
      </p:graphicFrame>
      <p:sp>
        <p:nvSpPr>
          <p:cNvPr id="2" name="TextBox 1">
            <a:extLst>
              <a:ext uri="{FF2B5EF4-FFF2-40B4-BE49-F238E27FC236}">
                <a16:creationId xmlns:a16="http://schemas.microsoft.com/office/drawing/2014/main" id="{6D84F97E-DF13-BBC7-1311-D988052C0ECF}"/>
              </a:ext>
            </a:extLst>
          </p:cNvPr>
          <p:cNvSpPr txBox="1"/>
          <p:nvPr/>
        </p:nvSpPr>
        <p:spPr>
          <a:xfrm>
            <a:off x="391159" y="707936"/>
            <a:ext cx="11409682" cy="5293757"/>
          </a:xfrm>
          <a:prstGeom prst="rect">
            <a:avLst/>
          </a:prstGeom>
          <a:noFill/>
        </p:spPr>
        <p:txBody>
          <a:bodyPr wrap="square" lIns="91440" tIns="45720" rIns="91440" bIns="45720" rtlCol="0" anchor="t">
            <a:spAutoFit/>
          </a:bodyPr>
          <a:lstStyle/>
          <a:p>
            <a:r>
              <a:rPr lang="en-GB" sz="1300" b="1">
                <a:effectLst/>
                <a:latin typeface="Arial" panose="020B0604020202020204" pitchFamily="34" charset="0"/>
                <a:ea typeface="Calibri" panose="020F0502020204030204" pitchFamily="34" charset="0"/>
                <a:cs typeface="Arial" panose="020B0604020202020204" pitchFamily="34" charset="0"/>
              </a:rPr>
              <a:t>Workforce</a:t>
            </a:r>
            <a:endParaRPr lang="en-GB" sz="1300">
              <a:effectLst/>
              <a:latin typeface="Arial" panose="020B0604020202020204" pitchFamily="34" charset="0"/>
              <a:ea typeface="Calibri" panose="020F0502020204030204" pitchFamily="34" charset="0"/>
              <a:cs typeface="Arial" panose="020B0604020202020204" pitchFamily="34" charset="0"/>
            </a:endParaRPr>
          </a:p>
          <a:p>
            <a:r>
              <a:rPr lang="en-US" sz="1300">
                <a:effectLst/>
                <a:latin typeface="Arial" panose="020B0604020202020204" pitchFamily="34" charset="0"/>
                <a:ea typeface="Calibri" panose="020F0502020204030204" pitchFamily="34" charset="0"/>
                <a:cs typeface="Arial" panose="020B0604020202020204" pitchFamily="34" charset="0"/>
              </a:rPr>
              <a:t>An assurance update on</a:t>
            </a:r>
            <a:r>
              <a:rPr lang="en-US" sz="1300">
                <a:latin typeface="Arial" panose="020B0604020202020204" pitchFamily="34" charset="0"/>
                <a:ea typeface="Calibri" panose="020F0502020204030204" pitchFamily="34" charset="0"/>
                <a:cs typeface="Arial" panose="020B0604020202020204" pitchFamily="34" charset="0"/>
              </a:rPr>
              <a:t> the Breakthrough HNY system workforce transformation programme is brought forward separately to ICB Board on a regular basis. </a:t>
            </a:r>
            <a:r>
              <a:rPr lang="en-US" sz="1300">
                <a:effectLst/>
                <a:latin typeface="Arial" panose="020B0604020202020204" pitchFamily="34" charset="0"/>
                <a:ea typeface="Calibri" panose="020F0502020204030204" pitchFamily="34" charset="0"/>
                <a:cs typeface="Arial" panose="020B0604020202020204" pitchFamily="34" charset="0"/>
              </a:rPr>
              <a:t> In terms of workforce numbers, slides 37-39 provide an overview.  Key messages and risks based on </a:t>
            </a:r>
            <a:r>
              <a:rPr lang="en-US" sz="1300" b="1">
                <a:effectLst/>
                <a:latin typeface="Arial" panose="020B0604020202020204" pitchFamily="34" charset="0"/>
                <a:ea typeface="Calibri" panose="020F0502020204030204" pitchFamily="34" charset="0"/>
                <a:cs typeface="Arial" panose="020B0604020202020204" pitchFamily="34" charset="0"/>
              </a:rPr>
              <a:t>January</a:t>
            </a:r>
            <a:r>
              <a:rPr lang="en-US" sz="1300">
                <a:effectLst/>
                <a:latin typeface="Arial" panose="020B0604020202020204" pitchFamily="34" charset="0"/>
                <a:ea typeface="Calibri" panose="020F0502020204030204" pitchFamily="34" charset="0"/>
                <a:cs typeface="Arial" panose="020B0604020202020204" pitchFamily="34" charset="0"/>
              </a:rPr>
              <a:t> intelligence are as follows:</a:t>
            </a:r>
            <a:endParaRPr lang="en-GB" sz="1300">
              <a:effectLst/>
              <a:latin typeface="Arial" panose="020B0604020202020204" pitchFamily="34" charset="0"/>
              <a:ea typeface="Calibri" panose="020F0502020204030204" pitchFamily="34" charset="0"/>
              <a:cs typeface="Arial" panose="020B0604020202020204" pitchFamily="34" charset="0"/>
            </a:endParaRPr>
          </a:p>
          <a:p>
            <a:endParaRPr lang="en-GB" sz="1300">
              <a:effectLst/>
              <a:highlight>
                <a:srgbClr val="FFFF00"/>
              </a:highlight>
              <a:latin typeface="Arial" panose="020B0604020202020204" pitchFamily="34" charset="0"/>
              <a:ea typeface="Calibri" panose="020F0502020204030204" pitchFamily="34" charset="0"/>
              <a:cs typeface="Arial" panose="020B0604020202020204" pitchFamily="34" charset="0"/>
            </a:endParaRPr>
          </a:p>
          <a:p>
            <a:r>
              <a:rPr lang="en-US" sz="1300" b="1">
                <a:effectLst/>
                <a:latin typeface="Arial"/>
                <a:ea typeface="Calibri"/>
                <a:cs typeface="Arial"/>
              </a:rPr>
              <a:t>Agency</a:t>
            </a:r>
            <a:r>
              <a:rPr lang="en-US" sz="1300">
                <a:effectLst/>
                <a:latin typeface="Arial"/>
                <a:ea typeface="Calibri"/>
                <a:cs typeface="Arial"/>
              </a:rPr>
              <a:t> use </a:t>
            </a:r>
            <a:r>
              <a:rPr lang="en-US" sz="1300">
                <a:latin typeface="Arial"/>
                <a:ea typeface="Calibri"/>
                <a:cs typeface="Arial"/>
              </a:rPr>
              <a:t>continues to </a:t>
            </a:r>
            <a:r>
              <a:rPr lang="en-US" sz="1300">
                <a:effectLst/>
                <a:latin typeface="Arial"/>
                <a:ea typeface="Calibri"/>
                <a:cs typeface="Arial"/>
              </a:rPr>
              <a:t>run well below plan for WTE (</a:t>
            </a:r>
            <a:r>
              <a:rPr lang="en-US" sz="1300" b="1">
                <a:effectLst/>
                <a:latin typeface="Arial"/>
                <a:ea typeface="Calibri"/>
                <a:cs typeface="Arial"/>
              </a:rPr>
              <a:t>74.9WTE / 18.9% under plan</a:t>
            </a:r>
            <a:r>
              <a:rPr lang="en-US" sz="1300">
                <a:effectLst/>
                <a:latin typeface="Arial"/>
                <a:ea typeface="Calibri"/>
                <a:cs typeface="Arial"/>
              </a:rPr>
              <a:t>)</a:t>
            </a:r>
            <a:r>
              <a:rPr lang="en-US" sz="1300" b="1">
                <a:effectLst/>
                <a:latin typeface="Arial"/>
                <a:ea typeface="Calibri"/>
                <a:cs typeface="Arial"/>
              </a:rPr>
              <a:t> </a:t>
            </a:r>
            <a:r>
              <a:rPr lang="en-US" sz="1300">
                <a:effectLst/>
                <a:latin typeface="Arial"/>
                <a:ea typeface="Calibri"/>
                <a:cs typeface="Arial"/>
              </a:rPr>
              <a:t>and showing a reduced position compared to last month (December was 110wte under plan). Cost of agency has fallen below plan from December into January producing an in-month position </a:t>
            </a:r>
            <a:r>
              <a:rPr lang="en-US" sz="1300" b="1">
                <a:effectLst/>
                <a:latin typeface="Arial"/>
                <a:ea typeface="Calibri"/>
                <a:cs typeface="Arial"/>
              </a:rPr>
              <a:t>of £0.3m or 0.1% </a:t>
            </a:r>
            <a:r>
              <a:rPr lang="en-US" sz="1300">
                <a:effectLst/>
                <a:latin typeface="Arial"/>
                <a:ea typeface="Calibri"/>
                <a:cs typeface="Arial"/>
              </a:rPr>
              <a:t>under plan. Year-to-date spend is </a:t>
            </a:r>
            <a:r>
              <a:rPr lang="en-US" sz="1300">
                <a:latin typeface="Arial"/>
                <a:ea typeface="Calibri"/>
                <a:cs typeface="Arial"/>
              </a:rPr>
              <a:t>remains above plan but with the gap reducing to </a:t>
            </a:r>
            <a:r>
              <a:rPr lang="en-US" sz="1300" b="1">
                <a:latin typeface="Arial"/>
                <a:ea typeface="Calibri"/>
                <a:cs typeface="Arial"/>
              </a:rPr>
              <a:t>£2.4m </a:t>
            </a:r>
            <a:r>
              <a:rPr lang="en-US" sz="1300" b="1">
                <a:effectLst/>
                <a:latin typeface="Arial"/>
                <a:ea typeface="Calibri"/>
                <a:cs typeface="Arial"/>
              </a:rPr>
              <a:t>/ 5.5% over plan</a:t>
            </a:r>
            <a:r>
              <a:rPr lang="en-US" sz="1300">
                <a:effectLst/>
                <a:latin typeface="Arial"/>
                <a:ea typeface="Calibri"/>
                <a:cs typeface="Arial"/>
              </a:rPr>
              <a:t>;</a:t>
            </a:r>
            <a:r>
              <a:rPr lang="en-US" sz="1300" b="1">
                <a:effectLst/>
                <a:latin typeface="Arial"/>
                <a:ea typeface="Calibri"/>
                <a:cs typeface="Arial"/>
              </a:rPr>
              <a:t> </a:t>
            </a:r>
            <a:r>
              <a:rPr lang="en-US" sz="1300">
                <a:latin typeface="Arial"/>
                <a:ea typeface="Calibri"/>
                <a:cs typeface="Arial"/>
              </a:rPr>
              <a:t>this continues to be driven by </a:t>
            </a:r>
            <a:r>
              <a:rPr lang="en-US" sz="1300">
                <a:effectLst/>
                <a:latin typeface="Arial"/>
                <a:ea typeface="Calibri"/>
                <a:cs typeface="Arial"/>
              </a:rPr>
              <a:t>market rates for medical agency running significantly above plan assumptions, </a:t>
            </a:r>
            <a:r>
              <a:rPr lang="en-US" sz="1300">
                <a:latin typeface="Arial"/>
                <a:ea typeface="Calibri"/>
                <a:cs typeface="Arial"/>
              </a:rPr>
              <a:t>showing an increased pressure to </a:t>
            </a:r>
            <a:r>
              <a:rPr lang="en-US" sz="1300">
                <a:effectLst/>
                <a:latin typeface="Arial"/>
                <a:ea typeface="Calibri"/>
                <a:cs typeface="Arial"/>
              </a:rPr>
              <a:t>£6m for M10, partially offset by a £3m year to date underspend in nursing, </a:t>
            </a:r>
            <a:r>
              <a:rPr lang="en-US" sz="1300">
                <a:latin typeface="Arial"/>
                <a:ea typeface="Calibri"/>
                <a:cs typeface="Arial"/>
              </a:rPr>
              <a:t>midwifery and health visiting staff</a:t>
            </a:r>
            <a:r>
              <a:rPr lang="en-US" sz="1300">
                <a:effectLst/>
                <a:latin typeface="Arial"/>
                <a:ea typeface="Calibri"/>
                <a:cs typeface="Arial"/>
              </a:rPr>
              <a:t>.  Priority work on this issue is ongoing.</a:t>
            </a:r>
            <a:endParaRPr lang="en-GB" sz="1300">
              <a:effectLst/>
              <a:latin typeface="Arial"/>
              <a:ea typeface="Calibri"/>
              <a:cs typeface="Arial"/>
            </a:endParaRPr>
          </a:p>
          <a:p>
            <a:endParaRPr lang="en-GB" sz="1300">
              <a:effectLst/>
              <a:latin typeface="Arial" panose="020B0604020202020204" pitchFamily="34" charset="0"/>
              <a:ea typeface="Calibri" panose="020F0502020204030204" pitchFamily="34" charset="0"/>
              <a:cs typeface="Arial" panose="020B0604020202020204" pitchFamily="34" charset="0"/>
            </a:endParaRPr>
          </a:p>
          <a:p>
            <a:r>
              <a:rPr lang="en-US" sz="1300" b="1">
                <a:effectLst/>
                <a:latin typeface="Arial" panose="020B0604020202020204" pitchFamily="34" charset="0"/>
                <a:ea typeface="Calibri" panose="020F0502020204030204" pitchFamily="34" charset="0"/>
                <a:cs typeface="Arial" panose="020B0604020202020204" pitchFamily="34" charset="0"/>
              </a:rPr>
              <a:t>Bank</a:t>
            </a:r>
            <a:r>
              <a:rPr lang="en-US" sz="1300">
                <a:effectLst/>
                <a:latin typeface="Arial" panose="020B0604020202020204" pitchFamily="34" charset="0"/>
                <a:ea typeface="Calibri" panose="020F0502020204030204" pitchFamily="34" charset="0"/>
                <a:cs typeface="Arial" panose="020B0604020202020204" pitchFamily="34" charset="0"/>
              </a:rPr>
              <a:t> use continues to run above plan for WTE with a increased use from December (175wte above plan) into January, M10 (306wte/19.8% above plan. </a:t>
            </a:r>
            <a:r>
              <a:rPr lang="en-US" sz="1300">
                <a:latin typeface="Arial" panose="020B0604020202020204" pitchFamily="34" charset="0"/>
                <a:ea typeface="Calibri" panose="020F0502020204030204" pitchFamily="34" charset="0"/>
                <a:cs typeface="Arial" panose="020B0604020202020204" pitchFamily="34" charset="0"/>
              </a:rPr>
              <a:t>The increase in in-month spend in October due to pay award has </a:t>
            </a:r>
            <a:r>
              <a:rPr lang="en-US" sz="1300" err="1">
                <a:latin typeface="Arial" panose="020B0604020202020204" pitchFamily="34" charset="0"/>
                <a:ea typeface="Calibri" panose="020F0502020204030204" pitchFamily="34" charset="0"/>
                <a:cs typeface="Arial" panose="020B0604020202020204" pitchFamily="34" charset="0"/>
              </a:rPr>
              <a:t>stabilised</a:t>
            </a:r>
            <a:r>
              <a:rPr lang="en-US" sz="1300">
                <a:latin typeface="Arial" panose="020B0604020202020204" pitchFamily="34" charset="0"/>
                <a:ea typeface="Calibri" panose="020F0502020204030204" pitchFamily="34" charset="0"/>
                <a:cs typeface="Arial" panose="020B0604020202020204" pitchFamily="34" charset="0"/>
              </a:rPr>
              <a:t>, but reducing plan profile means spend is still £0.46m over plan in month. M10 costs for both Registered Nursing and Medical Staff bank have increased in month from £0.24m to £0.31m, and £0.13m to £0.32m receptively. </a:t>
            </a:r>
            <a:r>
              <a:rPr lang="en-US" sz="1300" b="1">
                <a:latin typeface="Arial" panose="020B0604020202020204" pitchFamily="34" charset="0"/>
                <a:ea typeface="Calibri" panose="020F0502020204030204" pitchFamily="34" charset="0"/>
                <a:cs typeface="Arial" panose="020B0604020202020204" pitchFamily="34" charset="0"/>
              </a:rPr>
              <a:t>Overall Total bank spend is £0.22m or 2.6% above plan. </a:t>
            </a:r>
            <a:r>
              <a:rPr lang="en-US" sz="1300">
                <a:latin typeface="Arial" panose="020B0604020202020204" pitchFamily="34" charset="0"/>
                <a:ea typeface="Calibri" panose="020F0502020204030204" pitchFamily="34" charset="0"/>
                <a:cs typeface="Arial" panose="020B0604020202020204" pitchFamily="34" charset="0"/>
              </a:rPr>
              <a:t>This is driven by overspends in medical (£2m), STT (£1.1m) and nursing, midwifery and health visiting (£1m) staff groups, partially offset by underspend in support to clinical staff. Plan profile for bank over Q4 remains exceptionally challenging and further risks remain on both WTE use and spend across the winter period and as we see an increase in staff sickness.</a:t>
            </a:r>
            <a:endParaRPr lang="en-US" sz="1300">
              <a:effectLst/>
              <a:latin typeface="Arial" panose="020B0604020202020204" pitchFamily="34" charset="0"/>
              <a:ea typeface="Calibri" panose="020F0502020204030204" pitchFamily="34" charset="0"/>
              <a:cs typeface="Arial" panose="020B0604020202020204" pitchFamily="34" charset="0"/>
            </a:endParaRPr>
          </a:p>
          <a:p>
            <a:endParaRPr lang="en-US" sz="1300">
              <a:latin typeface="Arial" panose="020B0604020202020204" pitchFamily="34" charset="0"/>
              <a:ea typeface="Calibri" panose="020F0502020204030204" pitchFamily="34" charset="0"/>
              <a:cs typeface="Arial" panose="020B0604020202020204" pitchFamily="34" charset="0"/>
            </a:endParaRPr>
          </a:p>
          <a:p>
            <a:r>
              <a:rPr lang="en-US" sz="1300">
                <a:effectLst/>
                <a:latin typeface="Arial"/>
                <a:ea typeface="Calibri"/>
                <a:cs typeface="Arial"/>
              </a:rPr>
              <a:t>As previously reported, availability of the PAM dashboard has identified</a:t>
            </a:r>
            <a:r>
              <a:rPr lang="en-US" sz="1300">
                <a:latin typeface="Arial"/>
                <a:ea typeface="Calibri"/>
                <a:cs typeface="Arial"/>
              </a:rPr>
              <a:t> the need for two technical adjustments to planned </a:t>
            </a:r>
            <a:r>
              <a:rPr lang="en-US" sz="1300">
                <a:effectLst/>
                <a:latin typeface="Arial"/>
                <a:ea typeface="Calibri"/>
                <a:cs typeface="Arial"/>
              </a:rPr>
              <a:t>substantive staff in post.  One of the issues has now been resolved  Taking into account the remaining issue the starting plan position needs to be uplifted by a total of 212WTE (NLAG). Using this adjuste</a:t>
            </a:r>
            <a:r>
              <a:rPr lang="en-US" sz="1300">
                <a:latin typeface="Arial"/>
                <a:ea typeface="Calibri"/>
                <a:cs typeface="Arial"/>
              </a:rPr>
              <a:t>d baseline, </a:t>
            </a:r>
            <a:r>
              <a:rPr lang="en-US" sz="1300" b="1">
                <a:latin typeface="Arial"/>
                <a:ea typeface="Calibri"/>
                <a:cs typeface="Arial"/>
              </a:rPr>
              <a:t>substantive</a:t>
            </a:r>
            <a:r>
              <a:rPr lang="en-US" sz="1300">
                <a:latin typeface="Arial"/>
                <a:ea typeface="Calibri"/>
                <a:cs typeface="Arial"/>
              </a:rPr>
              <a:t> staff in post are </a:t>
            </a:r>
            <a:r>
              <a:rPr lang="en-US" sz="1300" b="1">
                <a:latin typeface="Arial"/>
                <a:ea typeface="Calibri"/>
                <a:cs typeface="Arial"/>
              </a:rPr>
              <a:t>372.5.4WTE / 1.2% over plan </a:t>
            </a:r>
            <a:r>
              <a:rPr lang="en-US" sz="1300">
                <a:latin typeface="Arial"/>
                <a:ea typeface="Calibri"/>
                <a:cs typeface="Arial"/>
              </a:rPr>
              <a:t>as at January.  However, s</a:t>
            </a:r>
            <a:r>
              <a:rPr lang="en-US" sz="1300">
                <a:effectLst/>
                <a:latin typeface="Arial"/>
                <a:ea typeface="Calibri"/>
                <a:cs typeface="Arial"/>
              </a:rPr>
              <a:t>ubstantive </a:t>
            </a:r>
            <a:r>
              <a:rPr lang="en-US" sz="1300" err="1">
                <a:effectLst/>
                <a:latin typeface="Arial"/>
                <a:ea typeface="Calibri"/>
                <a:cs typeface="Arial"/>
              </a:rPr>
              <a:t>paybill</a:t>
            </a:r>
            <a:r>
              <a:rPr lang="en-US" sz="1300">
                <a:effectLst/>
                <a:latin typeface="Arial"/>
                <a:ea typeface="Calibri"/>
                <a:cs typeface="Arial"/>
              </a:rPr>
              <a:t> spend in M10, although still above plan, has seen a deteriorating position to £7.8m overspent (as opposed to Decembers £6.7m overspend). Substantive </a:t>
            </a:r>
            <a:r>
              <a:rPr lang="en-US" sz="1300" err="1">
                <a:effectLst/>
                <a:latin typeface="Arial"/>
                <a:ea typeface="Calibri"/>
                <a:cs typeface="Arial"/>
              </a:rPr>
              <a:t>paybill</a:t>
            </a:r>
            <a:r>
              <a:rPr lang="en-US" sz="1300">
                <a:effectLst/>
                <a:latin typeface="Arial"/>
                <a:ea typeface="Calibri"/>
                <a:cs typeface="Arial"/>
              </a:rPr>
              <a:t> in year to January is </a:t>
            </a:r>
            <a:r>
              <a:rPr lang="en-US" sz="1300" b="1">
                <a:effectLst/>
                <a:latin typeface="Arial"/>
                <a:ea typeface="Calibri"/>
                <a:cs typeface="Arial"/>
              </a:rPr>
              <a:t>£57.5m or 3.8% above plan</a:t>
            </a:r>
            <a:r>
              <a:rPr lang="en-US" sz="1300">
                <a:effectLst/>
                <a:latin typeface="Arial"/>
                <a:ea typeface="Calibri"/>
                <a:cs typeface="Arial"/>
              </a:rPr>
              <a:t>.</a:t>
            </a:r>
          </a:p>
          <a:p>
            <a:endParaRPr lang="en-GB" sz="1300">
              <a:effectLst/>
              <a:latin typeface="Arial" panose="020B0604020202020204" pitchFamily="34" charset="0"/>
              <a:ea typeface="Calibri" panose="020F0502020204030204" pitchFamily="34" charset="0"/>
              <a:cs typeface="Arial" panose="020B0604020202020204" pitchFamily="34" charset="0"/>
            </a:endParaRPr>
          </a:p>
          <a:p>
            <a:r>
              <a:rPr lang="en-US" sz="1300">
                <a:effectLst/>
                <a:latin typeface="Arial" panose="020B0604020202020204" pitchFamily="34" charset="0"/>
                <a:ea typeface="Aptos" panose="020B0004020202020204" pitchFamily="34" charset="0"/>
                <a:cs typeface="Arial" panose="020B0604020202020204" pitchFamily="34" charset="0"/>
              </a:rPr>
              <a:t>Across all staff groups, </a:t>
            </a:r>
            <a:r>
              <a:rPr lang="en-US" sz="1300" b="1">
                <a:effectLst/>
                <a:latin typeface="Arial" panose="020B0604020202020204" pitchFamily="34" charset="0"/>
                <a:ea typeface="Aptos" panose="020B0004020202020204" pitchFamily="34" charset="0"/>
                <a:cs typeface="Arial" panose="020B0604020202020204" pitchFamily="34" charset="0"/>
              </a:rPr>
              <a:t>WTE staff in post as at January are 816.1WTE or 2.3% over plan</a:t>
            </a:r>
            <a:r>
              <a:rPr lang="en-US" sz="1300">
                <a:effectLst/>
                <a:latin typeface="Arial" panose="020B0604020202020204" pitchFamily="34" charset="0"/>
                <a:ea typeface="Aptos" panose="020B0004020202020204" pitchFamily="34" charset="0"/>
                <a:cs typeface="Arial" panose="020B0604020202020204" pitchFamily="34" charset="0"/>
              </a:rPr>
              <a:t>, which reduces</a:t>
            </a:r>
            <a:r>
              <a:rPr lang="en-US" sz="1300" b="1">
                <a:effectLst/>
                <a:latin typeface="Arial" panose="020B0604020202020204" pitchFamily="34" charset="0"/>
                <a:ea typeface="Aptos" panose="020B0004020202020204" pitchFamily="34" charset="0"/>
                <a:cs typeface="Arial" panose="020B0604020202020204" pitchFamily="34" charset="0"/>
              </a:rPr>
              <a:t> to 504.1WTE or 1.8% over plan </a:t>
            </a:r>
            <a:r>
              <a:rPr lang="en-US" sz="1300">
                <a:effectLst/>
                <a:latin typeface="Arial" panose="020B0604020202020204" pitchFamily="34" charset="0"/>
                <a:ea typeface="Aptos" panose="020B0004020202020204" pitchFamily="34" charset="0"/>
                <a:cs typeface="Arial" panose="020B0604020202020204" pitchFamily="34" charset="0"/>
              </a:rPr>
              <a:t>when adjusted for the issue with the baseline for NLAG. The </a:t>
            </a:r>
            <a:r>
              <a:rPr lang="en-US" sz="1300" b="1" err="1">
                <a:effectLst/>
                <a:latin typeface="Arial" panose="020B0604020202020204" pitchFamily="34" charset="0"/>
                <a:ea typeface="Aptos" panose="020B0004020202020204" pitchFamily="34" charset="0"/>
                <a:cs typeface="Arial" panose="020B0604020202020204" pitchFamily="34" charset="0"/>
              </a:rPr>
              <a:t>paybill</a:t>
            </a:r>
            <a:r>
              <a:rPr lang="en-US" sz="1300" b="1">
                <a:effectLst/>
                <a:latin typeface="Arial" panose="020B0604020202020204" pitchFamily="34" charset="0"/>
                <a:ea typeface="Aptos" panose="020B0004020202020204" pitchFamily="34" charset="0"/>
                <a:cs typeface="Arial" panose="020B0604020202020204" pitchFamily="34" charset="0"/>
              </a:rPr>
              <a:t> in year to January is £62.7m or 3.8% over plan.</a:t>
            </a:r>
            <a:endParaRPr lang="en-GB" sz="130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835326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extbox ,image ,image ,shape ,shape. Please refer to the notes on this slide for details">
            <a:hlinkClick r:id="rId3"/>
          </p:cNvPr>
          <p:cNvPicPr>
            <a:picLocks noChangeAspect="1"/>
          </p:cNvPicPr>
          <p:nvPr/>
        </p:nvPicPr>
        <p:blipFill>
          <a:blip r:embed="rId4"/>
          <a:stretch>
            <a:fillRect/>
          </a:stretch>
        </p:blipFill>
        <p:spPr>
          <a:xfrm>
            <a:off x="0" y="0"/>
            <a:ext cx="12182475" cy="6858000"/>
          </a:xfrm>
          <a:prstGeom prst="rect">
            <a:avLst/>
          </a:prstGeom>
          <a:noFill/>
        </p:spPr>
      </p:pic>
      <p:sp>
        <p:nvSpPr>
          <p:cNvPr id="4" name="Title" hidden="1"/>
          <p:cNvSpPr>
            <a:spLocks noGrp="1"/>
          </p:cNvSpPr>
          <p:nvPr>
            <p:ph type="title"/>
          </p:nvPr>
        </p:nvSpPr>
        <p:spPr/>
        <p:txBody>
          <a:bodyPr/>
          <a:lstStyle/>
          <a:p>
            <a:r>
              <a:t>Executive Summary</a:t>
            </a:r>
          </a:p>
        </p:txBody>
      </p:sp>
      <p:graphicFrame>
        <p:nvGraphicFramePr>
          <p:cNvPr id="2" name="Table 4">
            <a:extLst>
              <a:ext uri="{FF2B5EF4-FFF2-40B4-BE49-F238E27FC236}">
                <a16:creationId xmlns:a16="http://schemas.microsoft.com/office/drawing/2014/main" id="{FB3D4802-4BE6-6F73-7C3D-B7F210CC3BA2}"/>
              </a:ext>
            </a:extLst>
          </p:cNvPr>
          <p:cNvGraphicFramePr>
            <a:graphicFrameLocks noGrp="1"/>
          </p:cNvGraphicFramePr>
          <p:nvPr/>
        </p:nvGraphicFramePr>
        <p:xfrm>
          <a:off x="46300" y="27457"/>
          <a:ext cx="12083970" cy="6871841"/>
        </p:xfrm>
        <a:graphic>
          <a:graphicData uri="http://schemas.openxmlformats.org/drawingml/2006/table">
            <a:tbl>
              <a:tblPr firstRow="1" bandRow="1">
                <a:tableStyleId>{FABFCF23-3B69-468F-B69F-88F6DE6A72F2}</a:tableStyleId>
              </a:tblPr>
              <a:tblGrid>
                <a:gridCol w="12083970">
                  <a:extLst>
                    <a:ext uri="{9D8B030D-6E8A-4147-A177-3AD203B41FA5}">
                      <a16:colId xmlns:a16="http://schemas.microsoft.com/office/drawing/2014/main" val="1814103434"/>
                    </a:ext>
                  </a:extLst>
                </a:gridCol>
              </a:tblGrid>
              <a:tr h="476862">
                <a:tc>
                  <a:txBody>
                    <a:bodyPr/>
                    <a:lstStyle/>
                    <a:p>
                      <a:pPr marL="0" algn="ctr" defTabSz="914400" rtl="0" eaLnBrk="1" latinLnBrk="0" hangingPunct="1"/>
                      <a:r>
                        <a:rPr lang="en-GB" sz="2800" b="1" kern="1200">
                          <a:solidFill>
                            <a:schemeClr val="lt1"/>
                          </a:solidFill>
                          <a:latin typeface="Segoe UI" panose="020B0502040204020203" pitchFamily="34" charset="0"/>
                          <a:ea typeface="+mn-ea"/>
                          <a:cs typeface="Segoe UI" panose="020B0502040204020203" pitchFamily="34" charset="0"/>
                        </a:rPr>
                        <a:t>Introduction</a:t>
                      </a:r>
                    </a:p>
                  </a:txBody>
                  <a:tcPr>
                    <a:solidFill>
                      <a:srgbClr val="005EB8"/>
                    </a:solidFill>
                  </a:tcPr>
                </a:tc>
                <a:extLst>
                  <a:ext uri="{0D108BD9-81ED-4DB2-BD59-A6C34878D82A}">
                    <a16:rowId xmlns:a16="http://schemas.microsoft.com/office/drawing/2014/main" val="848616898"/>
                  </a:ext>
                </a:extLst>
              </a:tr>
              <a:tr h="6353681">
                <a:tc>
                  <a:txBody>
                    <a:bodyPr/>
                    <a:lstStyle/>
                    <a:p>
                      <a:r>
                        <a:rPr lang="en-GB" sz="1800" b="1" i="0">
                          <a:effectLst/>
                          <a:latin typeface="Arial" panose="020B0604020202020204" pitchFamily="34" charset="0"/>
                          <a:ea typeface="Calibri" panose="020F0502020204030204" pitchFamily="34" charset="0"/>
                          <a:cs typeface="Arial" panose="020B0604020202020204" pitchFamily="34" charset="0"/>
                        </a:rPr>
                        <a:t>The monthly ICB operating plan </a:t>
                      </a:r>
                      <a:r>
                        <a:rPr lang="en-GB" sz="1800" b="1" i="0">
                          <a:solidFill>
                            <a:schemeClr val="tx1"/>
                          </a:solidFill>
                          <a:effectLst/>
                          <a:latin typeface="Arial" panose="020B0604020202020204" pitchFamily="34" charset="0"/>
                          <a:ea typeface="Calibri" panose="020F0502020204030204" pitchFamily="34" charset="0"/>
                          <a:cs typeface="Arial" panose="020B0604020202020204" pitchFamily="34" charset="0"/>
                        </a:rPr>
                        <a:t>performance report is specifically concerned with the short term annual objectives related to the HNY ICBs Annual Operating Plan 2024/25. </a:t>
                      </a:r>
                      <a:r>
                        <a:rPr lang="en-GB" sz="1800" i="0">
                          <a:solidFill>
                            <a:schemeClr val="tx1"/>
                          </a:solidFill>
                          <a:latin typeface="Arial" panose="020B0604020202020204" pitchFamily="34" charset="0"/>
                          <a:cs typeface="Arial" panose="020B0604020202020204" pitchFamily="34" charset="0"/>
                        </a:rPr>
                        <a:t>The report is a single part of a wider performance management framework across the ICB. </a:t>
                      </a:r>
                    </a:p>
                    <a:p>
                      <a:endParaRPr lang="en-GB" sz="1800" i="0">
                        <a:solidFill>
                          <a:schemeClr val="tx1"/>
                        </a:solidFill>
                        <a:latin typeface="Arial" panose="020B0604020202020204" pitchFamily="34" charset="0"/>
                        <a:cs typeface="Arial" panose="020B0604020202020204" pitchFamily="34" charset="0"/>
                      </a:endParaRPr>
                    </a:p>
                    <a:p>
                      <a:r>
                        <a:rPr lang="en-GB" sz="1800" i="0">
                          <a:solidFill>
                            <a:schemeClr val="tx1"/>
                          </a:solidFill>
                          <a:latin typeface="Arial" panose="020B0604020202020204" pitchFamily="34" charset="0"/>
                          <a:cs typeface="Arial" panose="020B0604020202020204" pitchFamily="34" charset="0"/>
                        </a:rPr>
                        <a:t>The overall framework has width and covers a wide range of aspects of performance relating to themes such as quality of care, patient experience, operating plan access metrics, public health statistics, and health prevention data.  It also has depth in that any of these themes are being considered at provider, place, in some cases condition level.  The framework also considers time frames in that some performance expectations are measured daily, weekly, monthly whereas others are to be reviewed annually.</a:t>
                      </a:r>
                    </a:p>
                    <a:p>
                      <a:endParaRPr lang="en-GB" sz="1800" i="0">
                        <a:solidFill>
                          <a:schemeClr val="tx1"/>
                        </a:solidFill>
                        <a:latin typeface="Arial" panose="020B0604020202020204" pitchFamily="34" charset="0"/>
                        <a:cs typeface="Arial" panose="020B0604020202020204" pitchFamily="34" charset="0"/>
                      </a:endParaRPr>
                    </a:p>
                    <a:p>
                      <a:pPr algn="just">
                        <a:lnSpc>
                          <a:spcPct val="107000"/>
                        </a:lnSpc>
                        <a:spcAft>
                          <a:spcPts val="800"/>
                        </a:spcAft>
                      </a:pPr>
                      <a:r>
                        <a:rPr lang="en-GB" sz="1800" i="0">
                          <a:solidFill>
                            <a:schemeClr val="tx1"/>
                          </a:solidFill>
                          <a:effectLst/>
                          <a:latin typeface="Arial" panose="020B0604020202020204" pitchFamily="34" charset="0"/>
                          <a:ea typeface="Calibri" panose="020F0502020204030204" pitchFamily="34" charset="0"/>
                          <a:cs typeface="Arial" panose="020B0604020202020204" pitchFamily="34" charset="0"/>
                        </a:rPr>
                        <a:t>These different aspects of performance do not sit in isolation; improving access to cancer services this year, goes hand in hand with ICB mid-term ambitions to increase engagement of vulnerable populations with cancer screening programmes, and reduce harm from cancer.  Both support the long term aim of increasing healthy life expectancy.</a:t>
                      </a:r>
                    </a:p>
                    <a:p>
                      <a:pPr algn="just">
                        <a:lnSpc>
                          <a:spcPct val="107000"/>
                        </a:lnSpc>
                        <a:spcAft>
                          <a:spcPts val="800"/>
                        </a:spcAft>
                      </a:pPr>
                      <a:r>
                        <a:rPr lang="en-GB" sz="1800" i="0">
                          <a:solidFill>
                            <a:schemeClr val="tx1"/>
                          </a:solidFill>
                          <a:effectLst/>
                          <a:latin typeface="Arial" panose="020B0604020202020204" pitchFamily="34" charset="0"/>
                          <a:ea typeface="Calibri" panose="020F0502020204030204" pitchFamily="34" charset="0"/>
                          <a:cs typeface="Arial" panose="020B0604020202020204" pitchFamily="34" charset="0"/>
                        </a:rPr>
                        <a:t>The report will demonstrate how these short term annual operating plan indicators support long term aims and ambitions of the ICB.  It will describe the full list of indicators in the 2024/25 planning guidance but will focus on areas that have been identified as priorities by NHSE.  </a:t>
                      </a:r>
                    </a:p>
                    <a:p>
                      <a:pPr algn="just">
                        <a:lnSpc>
                          <a:spcPct val="107000"/>
                        </a:lnSpc>
                        <a:spcAft>
                          <a:spcPts val="800"/>
                        </a:spcAft>
                      </a:pPr>
                      <a:r>
                        <a:rPr lang="en-GB" sz="1800" i="0">
                          <a:solidFill>
                            <a:schemeClr val="tx1"/>
                          </a:solidFill>
                          <a:effectLst/>
                          <a:latin typeface="Arial" panose="020B0604020202020204" pitchFamily="34" charset="0"/>
                          <a:ea typeface="Calibri" panose="020F0502020204030204" pitchFamily="34" charset="0"/>
                          <a:cs typeface="Arial" panose="020B0604020202020204" pitchFamily="34" charset="0"/>
                        </a:rPr>
                        <a:t>A small number of indicators are better performance managed through other reporting mechanisms and these are identified in the report also.</a:t>
                      </a:r>
                    </a:p>
                    <a:p>
                      <a:pPr algn="just">
                        <a:lnSpc>
                          <a:spcPct val="107000"/>
                        </a:lnSpc>
                        <a:spcAft>
                          <a:spcPts val="800"/>
                        </a:spcAft>
                      </a:pPr>
                      <a:r>
                        <a:rPr lang="en-GB" sz="1800" i="0">
                          <a:solidFill>
                            <a:schemeClr val="tx1"/>
                          </a:solidFill>
                          <a:effectLst/>
                          <a:latin typeface="Arial" panose="020B0604020202020204" pitchFamily="34" charset="0"/>
                          <a:cs typeface="Arial" panose="020B0604020202020204" pitchFamily="34" charset="0"/>
                        </a:rPr>
                        <a:t>The report is supported each month with a deep dive into a theme along with</a:t>
                      </a:r>
                      <a:r>
                        <a:rPr lang="en-GB" sz="1800" i="0">
                          <a:effectLst/>
                          <a:latin typeface="Arial" panose="020B0604020202020204" pitchFamily="34" charset="0"/>
                          <a:cs typeface="Arial" panose="020B0604020202020204" pitchFamily="34" charset="0"/>
                        </a:rPr>
                        <a:t> Executive Director updates that will describe any escalations from sub committees.</a:t>
                      </a:r>
                      <a:endParaRPr lang="en-GB" sz="1800" i="0">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3450215681"/>
                  </a:ext>
                </a:extLst>
              </a:tr>
            </a:tbl>
          </a:graphicData>
        </a:graphic>
      </p:graphicFrame>
    </p:spTree>
    <p:extLst>
      <p:ext uri="{BB962C8B-B14F-4D97-AF65-F5344CB8AC3E}">
        <p14:creationId xmlns:p14="http://schemas.microsoft.com/office/powerpoint/2010/main" val="27702962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4">
            <a:extLst>
              <a:ext uri="{FF2B5EF4-FFF2-40B4-BE49-F238E27FC236}">
                <a16:creationId xmlns:a16="http://schemas.microsoft.com/office/drawing/2014/main" id="{7212B976-7735-48FE-BB42-6B64A6882B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16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4" descr="Text&#10;&#10;Description automatically generated with medium confidence">
            <a:extLst>
              <a:ext uri="{FF2B5EF4-FFF2-40B4-BE49-F238E27FC236}">
                <a16:creationId xmlns:a16="http://schemas.microsoft.com/office/drawing/2014/main" id="{A97E7027-5984-483B-B112-1DAABFCC1F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55505" y="240754"/>
            <a:ext cx="1862138"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e 2">
            <a:extLst>
              <a:ext uri="{FF2B5EF4-FFF2-40B4-BE49-F238E27FC236}">
                <a16:creationId xmlns:a16="http://schemas.microsoft.com/office/drawing/2014/main" id="{79050C4E-02BF-360E-61F8-E5CA0B494EC1}"/>
              </a:ext>
            </a:extLst>
          </p:cNvPr>
          <p:cNvGraphicFramePr>
            <a:graphicFrameLocks noGrp="1"/>
          </p:cNvGraphicFramePr>
          <p:nvPr/>
        </p:nvGraphicFramePr>
        <p:xfrm>
          <a:off x="391159" y="711925"/>
          <a:ext cx="11474269" cy="6037218"/>
        </p:xfrm>
        <a:graphic>
          <a:graphicData uri="http://schemas.openxmlformats.org/drawingml/2006/table">
            <a:tbl>
              <a:tblPr firstRow="1" bandRow="1">
                <a:tableStyleId>{5C22544A-7EE6-4342-B048-85BDC9FD1C3A}</a:tableStyleId>
              </a:tblPr>
              <a:tblGrid>
                <a:gridCol w="11474269">
                  <a:extLst>
                    <a:ext uri="{9D8B030D-6E8A-4147-A177-3AD203B41FA5}">
                      <a16:colId xmlns:a16="http://schemas.microsoft.com/office/drawing/2014/main" val="2199132929"/>
                    </a:ext>
                  </a:extLst>
                </a:gridCol>
              </a:tblGrid>
              <a:tr h="6037218">
                <a:tc>
                  <a:txBody>
                    <a:bodyPr/>
                    <a:lstStyle/>
                    <a:p>
                      <a:pPr>
                        <a:spcAft>
                          <a:spcPts val="600"/>
                        </a:spcAft>
                      </a:pPr>
                      <a:r>
                        <a:rPr lang="en-GB">
                          <a:solidFill>
                            <a:schemeClr val="tx1"/>
                          </a:solidFill>
                        </a:rPr>
                        <a:t>Workforce Summary</a:t>
                      </a:r>
                      <a:endParaRPr lang="en-GB" sz="1400" b="0">
                        <a:solidFill>
                          <a:schemeClr val="tx1"/>
                        </a:solidFill>
                      </a:endParaRPr>
                    </a:p>
                    <a:p>
                      <a:endParaRPr lang="en-GB">
                        <a:solidFill>
                          <a:schemeClr val="tx1"/>
                        </a:solidFill>
                      </a:endParaRPr>
                    </a:p>
                    <a:p>
                      <a:endParaRPr lang="en-GB">
                        <a:solidFill>
                          <a:schemeClr val="tx1"/>
                        </a:solidFill>
                      </a:endParaRPr>
                    </a:p>
                  </a:txBody>
                  <a:tcPr>
                    <a:solidFill>
                      <a:schemeClr val="accent2">
                        <a:lumMod val="60000"/>
                        <a:lumOff val="40000"/>
                      </a:schemeClr>
                    </a:solidFill>
                  </a:tcPr>
                </a:tc>
                <a:extLst>
                  <a:ext uri="{0D108BD9-81ED-4DB2-BD59-A6C34878D82A}">
                    <a16:rowId xmlns:a16="http://schemas.microsoft.com/office/drawing/2014/main" val="1258183609"/>
                  </a:ext>
                </a:extLst>
              </a:tr>
            </a:tbl>
          </a:graphicData>
        </a:graphic>
      </p:graphicFrame>
      <p:pic>
        <p:nvPicPr>
          <p:cNvPr id="5" name="Picture 4">
            <a:extLst>
              <a:ext uri="{FF2B5EF4-FFF2-40B4-BE49-F238E27FC236}">
                <a16:creationId xmlns:a16="http://schemas.microsoft.com/office/drawing/2014/main" id="{B2F4DA84-8228-CE2E-3929-4B499378B1F6}"/>
              </a:ext>
            </a:extLst>
          </p:cNvPr>
          <p:cNvPicPr>
            <a:picLocks noChangeAspect="1"/>
          </p:cNvPicPr>
          <p:nvPr/>
        </p:nvPicPr>
        <p:blipFill>
          <a:blip r:embed="rId5"/>
          <a:stretch>
            <a:fillRect/>
          </a:stretch>
        </p:blipFill>
        <p:spPr>
          <a:xfrm>
            <a:off x="947602" y="1101605"/>
            <a:ext cx="10225614" cy="5404019"/>
          </a:xfrm>
          <a:prstGeom prst="rect">
            <a:avLst/>
          </a:prstGeom>
        </p:spPr>
      </p:pic>
    </p:spTree>
    <p:extLst>
      <p:ext uri="{BB962C8B-B14F-4D97-AF65-F5344CB8AC3E}">
        <p14:creationId xmlns:p14="http://schemas.microsoft.com/office/powerpoint/2010/main" val="6169558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4">
            <a:extLst>
              <a:ext uri="{FF2B5EF4-FFF2-40B4-BE49-F238E27FC236}">
                <a16:creationId xmlns:a16="http://schemas.microsoft.com/office/drawing/2014/main" id="{7212B976-7735-48FE-BB42-6B64A6882B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16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4" descr="Text&#10;&#10;Description automatically generated with medium confidence">
            <a:extLst>
              <a:ext uri="{FF2B5EF4-FFF2-40B4-BE49-F238E27FC236}">
                <a16:creationId xmlns:a16="http://schemas.microsoft.com/office/drawing/2014/main" id="{A97E7027-5984-483B-B112-1DAABFCC1F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5505" y="240754"/>
            <a:ext cx="1862138"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e 2">
            <a:extLst>
              <a:ext uri="{FF2B5EF4-FFF2-40B4-BE49-F238E27FC236}">
                <a16:creationId xmlns:a16="http://schemas.microsoft.com/office/drawing/2014/main" id="{79050C4E-02BF-360E-61F8-E5CA0B494EC1}"/>
              </a:ext>
            </a:extLst>
          </p:cNvPr>
          <p:cNvGraphicFramePr>
            <a:graphicFrameLocks noGrp="1"/>
          </p:cNvGraphicFramePr>
          <p:nvPr/>
        </p:nvGraphicFramePr>
        <p:xfrm>
          <a:off x="391159" y="711925"/>
          <a:ext cx="11474269" cy="6037218"/>
        </p:xfrm>
        <a:graphic>
          <a:graphicData uri="http://schemas.openxmlformats.org/drawingml/2006/table">
            <a:tbl>
              <a:tblPr firstRow="1" bandRow="1">
                <a:tableStyleId>{5C22544A-7EE6-4342-B048-85BDC9FD1C3A}</a:tableStyleId>
              </a:tblPr>
              <a:tblGrid>
                <a:gridCol w="11474269">
                  <a:extLst>
                    <a:ext uri="{9D8B030D-6E8A-4147-A177-3AD203B41FA5}">
                      <a16:colId xmlns:a16="http://schemas.microsoft.com/office/drawing/2014/main" val="2199132929"/>
                    </a:ext>
                  </a:extLst>
                </a:gridCol>
              </a:tblGrid>
              <a:tr h="6037218">
                <a:tc>
                  <a:txBody>
                    <a:bodyPr/>
                    <a:lstStyle/>
                    <a:p>
                      <a:pPr>
                        <a:spcAft>
                          <a:spcPts val="600"/>
                        </a:spcAft>
                      </a:pPr>
                      <a:r>
                        <a:rPr lang="en-GB">
                          <a:solidFill>
                            <a:schemeClr val="tx1"/>
                          </a:solidFill>
                        </a:rPr>
                        <a:t>Workforce Summary (</a:t>
                      </a:r>
                      <a:r>
                        <a:rPr lang="en-GB" err="1">
                          <a:solidFill>
                            <a:schemeClr val="tx1"/>
                          </a:solidFill>
                        </a:rPr>
                        <a:t>Cont</a:t>
                      </a:r>
                      <a:r>
                        <a:rPr lang="en-GB">
                          <a:solidFill>
                            <a:schemeClr val="tx1"/>
                          </a:solidFill>
                        </a:rPr>
                        <a:t>)</a:t>
                      </a:r>
                      <a:endParaRPr lang="en-GB" sz="1400" b="0">
                        <a:solidFill>
                          <a:schemeClr val="tx1"/>
                        </a:solidFill>
                      </a:endParaRPr>
                    </a:p>
                    <a:p>
                      <a:endParaRPr lang="en-GB">
                        <a:solidFill>
                          <a:schemeClr val="tx1"/>
                        </a:solidFill>
                        <a:highlight>
                          <a:srgbClr val="FFFF00"/>
                        </a:highlight>
                      </a:endParaRPr>
                    </a:p>
                    <a:p>
                      <a:endParaRPr lang="en-GB">
                        <a:solidFill>
                          <a:schemeClr val="tx1"/>
                        </a:solidFill>
                      </a:endParaRPr>
                    </a:p>
                  </a:txBody>
                  <a:tcPr>
                    <a:solidFill>
                      <a:schemeClr val="accent2">
                        <a:lumMod val="60000"/>
                        <a:lumOff val="40000"/>
                      </a:schemeClr>
                    </a:solidFill>
                  </a:tcPr>
                </a:tc>
                <a:extLst>
                  <a:ext uri="{0D108BD9-81ED-4DB2-BD59-A6C34878D82A}">
                    <a16:rowId xmlns:a16="http://schemas.microsoft.com/office/drawing/2014/main" val="1258183609"/>
                  </a:ext>
                </a:extLst>
              </a:tr>
            </a:tbl>
          </a:graphicData>
        </a:graphic>
      </p:graphicFrame>
      <p:pic>
        <p:nvPicPr>
          <p:cNvPr id="4" name="Picture 3">
            <a:extLst>
              <a:ext uri="{FF2B5EF4-FFF2-40B4-BE49-F238E27FC236}">
                <a16:creationId xmlns:a16="http://schemas.microsoft.com/office/drawing/2014/main" id="{5E0D7E9B-6A66-E691-3E48-9CA65AEFC412}"/>
              </a:ext>
            </a:extLst>
          </p:cNvPr>
          <p:cNvPicPr>
            <a:picLocks noChangeAspect="1"/>
          </p:cNvPicPr>
          <p:nvPr/>
        </p:nvPicPr>
        <p:blipFill>
          <a:blip r:embed="rId4"/>
          <a:stretch>
            <a:fillRect/>
          </a:stretch>
        </p:blipFill>
        <p:spPr>
          <a:xfrm>
            <a:off x="1131378" y="1189287"/>
            <a:ext cx="9891526" cy="5216178"/>
          </a:xfrm>
          <a:prstGeom prst="rect">
            <a:avLst/>
          </a:prstGeom>
        </p:spPr>
      </p:pic>
    </p:spTree>
    <p:extLst>
      <p:ext uri="{BB962C8B-B14F-4D97-AF65-F5344CB8AC3E}">
        <p14:creationId xmlns:p14="http://schemas.microsoft.com/office/powerpoint/2010/main" val="4939607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4">
            <a:extLst>
              <a:ext uri="{FF2B5EF4-FFF2-40B4-BE49-F238E27FC236}">
                <a16:creationId xmlns:a16="http://schemas.microsoft.com/office/drawing/2014/main" id="{7212B976-7735-48FE-BB42-6B64A6882B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16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4" descr="Text&#10;&#10;Description automatically generated with medium confidence">
            <a:extLst>
              <a:ext uri="{FF2B5EF4-FFF2-40B4-BE49-F238E27FC236}">
                <a16:creationId xmlns:a16="http://schemas.microsoft.com/office/drawing/2014/main" id="{A97E7027-5984-483B-B112-1DAABFCC1F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5505" y="240754"/>
            <a:ext cx="1862138"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e 2">
            <a:extLst>
              <a:ext uri="{FF2B5EF4-FFF2-40B4-BE49-F238E27FC236}">
                <a16:creationId xmlns:a16="http://schemas.microsoft.com/office/drawing/2014/main" id="{79050C4E-02BF-360E-61F8-E5CA0B494EC1}"/>
              </a:ext>
            </a:extLst>
          </p:cNvPr>
          <p:cNvGraphicFramePr>
            <a:graphicFrameLocks noGrp="1"/>
          </p:cNvGraphicFramePr>
          <p:nvPr>
            <p:extLst>
              <p:ext uri="{D42A27DB-BD31-4B8C-83A1-F6EECF244321}">
                <p14:modId xmlns:p14="http://schemas.microsoft.com/office/powerpoint/2010/main" val="2025566483"/>
              </p:ext>
            </p:extLst>
          </p:nvPr>
        </p:nvGraphicFramePr>
        <p:xfrm>
          <a:off x="391159" y="711925"/>
          <a:ext cx="11474269" cy="6037218"/>
        </p:xfrm>
        <a:graphic>
          <a:graphicData uri="http://schemas.openxmlformats.org/drawingml/2006/table">
            <a:tbl>
              <a:tblPr firstRow="1" bandRow="1">
                <a:tableStyleId>{5C22544A-7EE6-4342-B048-85BDC9FD1C3A}</a:tableStyleId>
              </a:tblPr>
              <a:tblGrid>
                <a:gridCol w="11474269">
                  <a:extLst>
                    <a:ext uri="{9D8B030D-6E8A-4147-A177-3AD203B41FA5}">
                      <a16:colId xmlns:a16="http://schemas.microsoft.com/office/drawing/2014/main" val="2199132929"/>
                    </a:ext>
                  </a:extLst>
                </a:gridCol>
              </a:tblGrid>
              <a:tr h="6037218">
                <a:tc>
                  <a:txBody>
                    <a:bodyPr/>
                    <a:lstStyle/>
                    <a:p>
                      <a:pPr>
                        <a:spcAft>
                          <a:spcPts val="600"/>
                        </a:spcAft>
                      </a:pPr>
                      <a:r>
                        <a:rPr lang="en-GB">
                          <a:solidFill>
                            <a:schemeClr val="tx1"/>
                          </a:solidFill>
                        </a:rPr>
                        <a:t>Workforce Summary</a:t>
                      </a:r>
                      <a:endParaRPr lang="en-GB" sz="1400" b="0">
                        <a:solidFill>
                          <a:schemeClr val="tx1"/>
                        </a:solidFill>
                      </a:endParaRPr>
                    </a:p>
                    <a:p>
                      <a:endParaRPr lang="en-GB">
                        <a:solidFill>
                          <a:schemeClr val="tx1"/>
                        </a:solidFill>
                        <a:highlight>
                          <a:srgbClr val="FFFF00"/>
                        </a:highlight>
                      </a:endParaRPr>
                    </a:p>
                    <a:p>
                      <a:endParaRPr lang="en-GB">
                        <a:solidFill>
                          <a:schemeClr val="tx1"/>
                        </a:solidFill>
                      </a:endParaRPr>
                    </a:p>
                  </a:txBody>
                  <a:tcPr>
                    <a:solidFill>
                      <a:schemeClr val="accent2">
                        <a:lumMod val="60000"/>
                        <a:lumOff val="40000"/>
                      </a:schemeClr>
                    </a:solidFill>
                  </a:tcPr>
                </a:tc>
                <a:extLst>
                  <a:ext uri="{0D108BD9-81ED-4DB2-BD59-A6C34878D82A}">
                    <a16:rowId xmlns:a16="http://schemas.microsoft.com/office/drawing/2014/main" val="1258183609"/>
                  </a:ext>
                </a:extLst>
              </a:tr>
            </a:tbl>
          </a:graphicData>
        </a:graphic>
      </p:graphicFrame>
      <p:pic>
        <p:nvPicPr>
          <p:cNvPr id="4" name="Picture 3">
            <a:extLst>
              <a:ext uri="{FF2B5EF4-FFF2-40B4-BE49-F238E27FC236}">
                <a16:creationId xmlns:a16="http://schemas.microsoft.com/office/drawing/2014/main" id="{3E992335-E5EB-9237-756C-41E71C736C66}"/>
              </a:ext>
            </a:extLst>
          </p:cNvPr>
          <p:cNvPicPr>
            <a:picLocks noChangeAspect="1"/>
          </p:cNvPicPr>
          <p:nvPr/>
        </p:nvPicPr>
        <p:blipFill>
          <a:blip r:embed="rId4"/>
          <a:srcRect l="1410" t="41497" r="45983" b="8843"/>
          <a:stretch/>
        </p:blipFill>
        <p:spPr>
          <a:xfrm>
            <a:off x="1268051" y="1318439"/>
            <a:ext cx="9991646" cy="4951732"/>
          </a:xfrm>
          <a:prstGeom prst="rect">
            <a:avLst/>
          </a:prstGeom>
        </p:spPr>
      </p:pic>
    </p:spTree>
    <p:extLst>
      <p:ext uri="{BB962C8B-B14F-4D97-AF65-F5344CB8AC3E}">
        <p14:creationId xmlns:p14="http://schemas.microsoft.com/office/powerpoint/2010/main" val="9485053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E0FCB2-B16B-21BA-15CE-76E8DB518539}"/>
              </a:ext>
            </a:extLst>
          </p:cNvPr>
          <p:cNvSpPr txBox="1"/>
          <p:nvPr/>
        </p:nvSpPr>
        <p:spPr>
          <a:xfrm>
            <a:off x="3631679" y="0"/>
            <a:ext cx="8560321" cy="523220"/>
          </a:xfrm>
          <a:prstGeom prst="rect">
            <a:avLst/>
          </a:prstGeom>
          <a:noFill/>
        </p:spPr>
        <p:txBody>
          <a:bodyPr wrap="square" rtlCol="0">
            <a:spAutoFit/>
          </a:bodyPr>
          <a:lstStyle/>
          <a:p>
            <a:r>
              <a:rPr lang="en-GB" sz="2800" b="1">
                <a:solidFill>
                  <a:srgbClr val="243774"/>
                </a:solidFill>
                <a:latin typeface="Trebuchet MS" panose="020B0603020202020204" pitchFamily="34" charset="0"/>
              </a:rPr>
              <a:t>View by Month – Other Operating Plan Indicators</a:t>
            </a:r>
          </a:p>
        </p:txBody>
      </p:sp>
      <p:sp>
        <p:nvSpPr>
          <p:cNvPr id="3" name="TextBox 2">
            <a:extLst>
              <a:ext uri="{FF2B5EF4-FFF2-40B4-BE49-F238E27FC236}">
                <a16:creationId xmlns:a16="http://schemas.microsoft.com/office/drawing/2014/main" id="{CA44F6EA-3418-4AA2-F55F-B1EBF6309801}"/>
              </a:ext>
            </a:extLst>
          </p:cNvPr>
          <p:cNvSpPr txBox="1"/>
          <p:nvPr/>
        </p:nvSpPr>
        <p:spPr>
          <a:xfrm>
            <a:off x="6782458" y="815405"/>
            <a:ext cx="5242560" cy="584775"/>
          </a:xfrm>
          <a:prstGeom prst="rect">
            <a:avLst/>
          </a:prstGeom>
          <a:noFill/>
        </p:spPr>
        <p:txBody>
          <a:bodyPr wrap="square" rtlCol="0">
            <a:spAutoFit/>
          </a:bodyPr>
          <a:lstStyle/>
          <a:p>
            <a:r>
              <a:rPr lang="en-GB" sz="1600"/>
              <a:t>In line with Making Data Count recommendations, blue equals achieving, orange equals failing to achieve.</a:t>
            </a:r>
          </a:p>
        </p:txBody>
      </p:sp>
      <p:pic>
        <p:nvPicPr>
          <p:cNvPr id="5" name="Picture 4">
            <a:extLst>
              <a:ext uri="{FF2B5EF4-FFF2-40B4-BE49-F238E27FC236}">
                <a16:creationId xmlns:a16="http://schemas.microsoft.com/office/drawing/2014/main" id="{0758A766-2D4C-0B75-1BB3-ED90E7C18CC5}"/>
              </a:ext>
            </a:extLst>
          </p:cNvPr>
          <p:cNvPicPr>
            <a:picLocks noChangeAspect="1"/>
          </p:cNvPicPr>
          <p:nvPr/>
        </p:nvPicPr>
        <p:blipFill>
          <a:blip r:embed="rId2"/>
          <a:stretch>
            <a:fillRect/>
          </a:stretch>
        </p:blipFill>
        <p:spPr>
          <a:xfrm>
            <a:off x="1" y="8824"/>
            <a:ext cx="3204516" cy="578654"/>
          </a:xfrm>
          <a:prstGeom prst="rect">
            <a:avLst/>
          </a:prstGeom>
        </p:spPr>
      </p:pic>
      <p:pic>
        <p:nvPicPr>
          <p:cNvPr id="7" name="Picture 6">
            <a:extLst>
              <a:ext uri="{FF2B5EF4-FFF2-40B4-BE49-F238E27FC236}">
                <a16:creationId xmlns:a16="http://schemas.microsoft.com/office/drawing/2014/main" id="{ADE792B5-DFDF-10E4-5308-3B84FC24B542}"/>
              </a:ext>
            </a:extLst>
          </p:cNvPr>
          <p:cNvPicPr>
            <a:picLocks noChangeAspect="1"/>
          </p:cNvPicPr>
          <p:nvPr/>
        </p:nvPicPr>
        <p:blipFill>
          <a:blip r:embed="rId3"/>
          <a:stretch>
            <a:fillRect/>
          </a:stretch>
        </p:blipFill>
        <p:spPr>
          <a:xfrm>
            <a:off x="0" y="1391720"/>
            <a:ext cx="12192000" cy="5173014"/>
          </a:xfrm>
          <a:prstGeom prst="rect">
            <a:avLst/>
          </a:prstGeom>
        </p:spPr>
      </p:pic>
    </p:spTree>
    <p:extLst>
      <p:ext uri="{BB962C8B-B14F-4D97-AF65-F5344CB8AC3E}">
        <p14:creationId xmlns:p14="http://schemas.microsoft.com/office/powerpoint/2010/main" val="8409176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E0FCB2-B16B-21BA-15CE-76E8DB518539}"/>
              </a:ext>
            </a:extLst>
          </p:cNvPr>
          <p:cNvSpPr txBox="1"/>
          <p:nvPr/>
        </p:nvSpPr>
        <p:spPr>
          <a:xfrm>
            <a:off x="3631679" y="0"/>
            <a:ext cx="8560321" cy="523220"/>
          </a:xfrm>
          <a:prstGeom prst="rect">
            <a:avLst/>
          </a:prstGeom>
          <a:noFill/>
        </p:spPr>
        <p:txBody>
          <a:bodyPr wrap="square" rtlCol="0">
            <a:spAutoFit/>
          </a:bodyPr>
          <a:lstStyle/>
          <a:p>
            <a:r>
              <a:rPr lang="en-GB" sz="2800" b="1">
                <a:solidFill>
                  <a:srgbClr val="243774"/>
                </a:solidFill>
                <a:latin typeface="Trebuchet MS" panose="020B0603020202020204" pitchFamily="34" charset="0"/>
              </a:rPr>
              <a:t>View by Month – Other Operating Plan Indicators</a:t>
            </a:r>
          </a:p>
        </p:txBody>
      </p:sp>
      <p:sp>
        <p:nvSpPr>
          <p:cNvPr id="3" name="TextBox 2">
            <a:extLst>
              <a:ext uri="{FF2B5EF4-FFF2-40B4-BE49-F238E27FC236}">
                <a16:creationId xmlns:a16="http://schemas.microsoft.com/office/drawing/2014/main" id="{CA44F6EA-3418-4AA2-F55F-B1EBF6309801}"/>
              </a:ext>
            </a:extLst>
          </p:cNvPr>
          <p:cNvSpPr txBox="1"/>
          <p:nvPr/>
        </p:nvSpPr>
        <p:spPr>
          <a:xfrm>
            <a:off x="6746947" y="549927"/>
            <a:ext cx="5242560" cy="584775"/>
          </a:xfrm>
          <a:prstGeom prst="rect">
            <a:avLst/>
          </a:prstGeom>
          <a:noFill/>
        </p:spPr>
        <p:txBody>
          <a:bodyPr wrap="square" rtlCol="0">
            <a:spAutoFit/>
          </a:bodyPr>
          <a:lstStyle/>
          <a:p>
            <a:r>
              <a:rPr lang="en-GB" sz="1600"/>
              <a:t>In line with Making Data Count recommendations, blue equals achieving, orange equals failing to achieve.</a:t>
            </a:r>
          </a:p>
        </p:txBody>
      </p:sp>
      <p:pic>
        <p:nvPicPr>
          <p:cNvPr id="5" name="Picture 4">
            <a:extLst>
              <a:ext uri="{FF2B5EF4-FFF2-40B4-BE49-F238E27FC236}">
                <a16:creationId xmlns:a16="http://schemas.microsoft.com/office/drawing/2014/main" id="{0758A766-2D4C-0B75-1BB3-ED90E7C18CC5}"/>
              </a:ext>
            </a:extLst>
          </p:cNvPr>
          <p:cNvPicPr>
            <a:picLocks noChangeAspect="1"/>
          </p:cNvPicPr>
          <p:nvPr/>
        </p:nvPicPr>
        <p:blipFill>
          <a:blip r:embed="rId2"/>
          <a:stretch>
            <a:fillRect/>
          </a:stretch>
        </p:blipFill>
        <p:spPr>
          <a:xfrm>
            <a:off x="1" y="8824"/>
            <a:ext cx="3204516" cy="578654"/>
          </a:xfrm>
          <a:prstGeom prst="rect">
            <a:avLst/>
          </a:prstGeom>
        </p:spPr>
      </p:pic>
      <p:pic>
        <p:nvPicPr>
          <p:cNvPr id="7" name="Picture 6">
            <a:extLst>
              <a:ext uri="{FF2B5EF4-FFF2-40B4-BE49-F238E27FC236}">
                <a16:creationId xmlns:a16="http://schemas.microsoft.com/office/drawing/2014/main" id="{D18752E9-97B2-3780-2CFE-ECC2FD6F5A7C}"/>
              </a:ext>
            </a:extLst>
          </p:cNvPr>
          <p:cNvPicPr>
            <a:picLocks noChangeAspect="1"/>
          </p:cNvPicPr>
          <p:nvPr/>
        </p:nvPicPr>
        <p:blipFill>
          <a:blip r:embed="rId3"/>
          <a:stretch>
            <a:fillRect/>
          </a:stretch>
        </p:blipFill>
        <p:spPr>
          <a:xfrm>
            <a:off x="223024" y="1341946"/>
            <a:ext cx="11766483" cy="4330719"/>
          </a:xfrm>
          <a:prstGeom prst="rect">
            <a:avLst/>
          </a:prstGeom>
        </p:spPr>
      </p:pic>
    </p:spTree>
    <p:extLst>
      <p:ext uri="{BB962C8B-B14F-4D97-AF65-F5344CB8AC3E}">
        <p14:creationId xmlns:p14="http://schemas.microsoft.com/office/powerpoint/2010/main" val="10049783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A08A22-BEAA-2092-A4C0-C073C488D80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7270DB0-AC2E-33AD-3E80-04B1EB143A00}"/>
              </a:ext>
            </a:extLst>
          </p:cNvPr>
          <p:cNvSpPr txBox="1"/>
          <p:nvPr/>
        </p:nvSpPr>
        <p:spPr>
          <a:xfrm>
            <a:off x="3631679" y="0"/>
            <a:ext cx="8560321" cy="523220"/>
          </a:xfrm>
          <a:prstGeom prst="rect">
            <a:avLst/>
          </a:prstGeom>
          <a:noFill/>
        </p:spPr>
        <p:txBody>
          <a:bodyPr wrap="square" rtlCol="0">
            <a:spAutoFit/>
          </a:bodyPr>
          <a:lstStyle/>
          <a:p>
            <a:r>
              <a:rPr lang="en-GB" sz="2800" b="1">
                <a:solidFill>
                  <a:srgbClr val="243774"/>
                </a:solidFill>
                <a:latin typeface="Trebuchet MS" panose="020B0603020202020204" pitchFamily="34" charset="0"/>
              </a:rPr>
              <a:t>View by Month – Other Operating Plan Indicators</a:t>
            </a:r>
          </a:p>
        </p:txBody>
      </p:sp>
      <p:sp>
        <p:nvSpPr>
          <p:cNvPr id="3" name="TextBox 2">
            <a:extLst>
              <a:ext uri="{FF2B5EF4-FFF2-40B4-BE49-F238E27FC236}">
                <a16:creationId xmlns:a16="http://schemas.microsoft.com/office/drawing/2014/main" id="{D751F939-BE92-B0F9-795C-D014C5D3A25F}"/>
              </a:ext>
            </a:extLst>
          </p:cNvPr>
          <p:cNvSpPr txBox="1"/>
          <p:nvPr/>
        </p:nvSpPr>
        <p:spPr>
          <a:xfrm>
            <a:off x="6782458" y="815405"/>
            <a:ext cx="5242560" cy="584775"/>
          </a:xfrm>
          <a:prstGeom prst="rect">
            <a:avLst/>
          </a:prstGeom>
          <a:noFill/>
        </p:spPr>
        <p:txBody>
          <a:bodyPr wrap="square" rtlCol="0">
            <a:spAutoFit/>
          </a:bodyPr>
          <a:lstStyle/>
          <a:p>
            <a:r>
              <a:rPr lang="en-GB" sz="1600"/>
              <a:t>In line with Making Data Count recommendations, blue equals achieving, orange equals failing to achieve.</a:t>
            </a:r>
          </a:p>
        </p:txBody>
      </p:sp>
      <p:pic>
        <p:nvPicPr>
          <p:cNvPr id="5" name="Picture 4">
            <a:extLst>
              <a:ext uri="{FF2B5EF4-FFF2-40B4-BE49-F238E27FC236}">
                <a16:creationId xmlns:a16="http://schemas.microsoft.com/office/drawing/2014/main" id="{87F9B5AB-91C7-3C9B-BF12-131BC3C03D09}"/>
              </a:ext>
            </a:extLst>
          </p:cNvPr>
          <p:cNvPicPr>
            <a:picLocks noChangeAspect="1"/>
          </p:cNvPicPr>
          <p:nvPr/>
        </p:nvPicPr>
        <p:blipFill>
          <a:blip r:embed="rId3"/>
          <a:stretch>
            <a:fillRect/>
          </a:stretch>
        </p:blipFill>
        <p:spPr>
          <a:xfrm>
            <a:off x="1" y="8824"/>
            <a:ext cx="3204516" cy="578654"/>
          </a:xfrm>
          <a:prstGeom prst="rect">
            <a:avLst/>
          </a:prstGeom>
        </p:spPr>
      </p:pic>
      <p:pic>
        <p:nvPicPr>
          <p:cNvPr id="7" name="Picture 6">
            <a:extLst>
              <a:ext uri="{FF2B5EF4-FFF2-40B4-BE49-F238E27FC236}">
                <a16:creationId xmlns:a16="http://schemas.microsoft.com/office/drawing/2014/main" id="{774769C4-9D62-1B07-C27C-5E834DCCDC67}"/>
              </a:ext>
            </a:extLst>
          </p:cNvPr>
          <p:cNvPicPr>
            <a:picLocks noChangeAspect="1"/>
          </p:cNvPicPr>
          <p:nvPr/>
        </p:nvPicPr>
        <p:blipFill>
          <a:blip r:embed="rId4"/>
          <a:stretch>
            <a:fillRect/>
          </a:stretch>
        </p:blipFill>
        <p:spPr>
          <a:xfrm>
            <a:off x="63971" y="5954148"/>
            <a:ext cx="3076575" cy="361950"/>
          </a:xfrm>
          <a:prstGeom prst="rect">
            <a:avLst/>
          </a:prstGeom>
        </p:spPr>
      </p:pic>
      <p:pic>
        <p:nvPicPr>
          <p:cNvPr id="8" name="Picture 7">
            <a:extLst>
              <a:ext uri="{FF2B5EF4-FFF2-40B4-BE49-F238E27FC236}">
                <a16:creationId xmlns:a16="http://schemas.microsoft.com/office/drawing/2014/main" id="{6E6E382F-CFC4-D767-2FA8-A44C540C5EA8}"/>
              </a:ext>
            </a:extLst>
          </p:cNvPr>
          <p:cNvPicPr>
            <a:picLocks noChangeAspect="1"/>
          </p:cNvPicPr>
          <p:nvPr/>
        </p:nvPicPr>
        <p:blipFill>
          <a:blip r:embed="rId5"/>
          <a:stretch>
            <a:fillRect/>
          </a:stretch>
        </p:blipFill>
        <p:spPr>
          <a:xfrm>
            <a:off x="0" y="1400180"/>
            <a:ext cx="12192000" cy="5274148"/>
          </a:xfrm>
          <a:prstGeom prst="rect">
            <a:avLst/>
          </a:prstGeom>
        </p:spPr>
      </p:pic>
    </p:spTree>
    <p:extLst>
      <p:ext uri="{BB962C8B-B14F-4D97-AF65-F5344CB8AC3E}">
        <p14:creationId xmlns:p14="http://schemas.microsoft.com/office/powerpoint/2010/main" val="5108903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4F75492-4AFF-9441-2AE4-363D5E6E6817}"/>
              </a:ext>
            </a:extLst>
          </p:cNvPr>
          <p:cNvPicPr>
            <a:picLocks noChangeAspect="1"/>
          </p:cNvPicPr>
          <p:nvPr/>
        </p:nvPicPr>
        <p:blipFill>
          <a:blip r:embed="rId2"/>
          <a:stretch>
            <a:fillRect/>
          </a:stretch>
        </p:blipFill>
        <p:spPr>
          <a:xfrm>
            <a:off x="445449" y="763696"/>
            <a:ext cx="5489943" cy="1441023"/>
          </a:xfrm>
          <a:prstGeom prst="rect">
            <a:avLst/>
          </a:prstGeom>
        </p:spPr>
      </p:pic>
      <p:pic>
        <p:nvPicPr>
          <p:cNvPr id="2" name="Picture 1">
            <a:extLst>
              <a:ext uri="{FF2B5EF4-FFF2-40B4-BE49-F238E27FC236}">
                <a16:creationId xmlns:a16="http://schemas.microsoft.com/office/drawing/2014/main" id="{2AB0295D-8254-0EAB-AE8F-9E53CBB996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5448" y="2302509"/>
            <a:ext cx="5489943" cy="1352723"/>
          </a:xfrm>
          <a:prstGeom prst="rect">
            <a:avLst/>
          </a:prstGeom>
          <a:noFill/>
          <a:ln>
            <a:noFill/>
          </a:ln>
        </p:spPr>
      </p:pic>
    </p:spTree>
    <p:extLst>
      <p:ext uri="{BB962C8B-B14F-4D97-AF65-F5344CB8AC3E}">
        <p14:creationId xmlns:p14="http://schemas.microsoft.com/office/powerpoint/2010/main" val="3619194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82F018F-0862-764C-5F86-1B4F08E3E737}"/>
              </a:ext>
            </a:extLst>
          </p:cNvPr>
          <p:cNvSpPr txBox="1"/>
          <p:nvPr/>
        </p:nvSpPr>
        <p:spPr>
          <a:xfrm>
            <a:off x="2456120" y="-37174"/>
            <a:ext cx="9165265" cy="523220"/>
          </a:xfrm>
          <a:prstGeom prst="rect">
            <a:avLst/>
          </a:prstGeom>
          <a:noFill/>
        </p:spPr>
        <p:txBody>
          <a:bodyPr wrap="square" rtlCol="0">
            <a:spAutoFit/>
          </a:bodyPr>
          <a:lstStyle/>
          <a:p>
            <a:r>
              <a:rPr lang="en-GB" sz="2800" b="1">
                <a:latin typeface="Calibri" panose="020F0502020204030204" pitchFamily="34" charset="0"/>
                <a:cs typeface="Calibri" panose="020F0502020204030204" pitchFamily="34" charset="0"/>
              </a:rPr>
              <a:t>HNY ICB Strategy, Planning and Reporting Framework</a:t>
            </a:r>
          </a:p>
        </p:txBody>
      </p:sp>
      <p:pic>
        <p:nvPicPr>
          <p:cNvPr id="4" name="Picture 3">
            <a:extLst>
              <a:ext uri="{FF2B5EF4-FFF2-40B4-BE49-F238E27FC236}">
                <a16:creationId xmlns:a16="http://schemas.microsoft.com/office/drawing/2014/main" id="{5E5E4E3C-AF8B-6F43-8DF9-B8AEFD0D3130}"/>
              </a:ext>
            </a:extLst>
          </p:cNvPr>
          <p:cNvPicPr>
            <a:picLocks noChangeAspect="1"/>
          </p:cNvPicPr>
          <p:nvPr/>
        </p:nvPicPr>
        <p:blipFill>
          <a:blip r:embed="rId2"/>
          <a:stretch>
            <a:fillRect/>
          </a:stretch>
        </p:blipFill>
        <p:spPr>
          <a:xfrm>
            <a:off x="944242" y="568959"/>
            <a:ext cx="10303515" cy="6215383"/>
          </a:xfrm>
          <a:prstGeom prst="rect">
            <a:avLst/>
          </a:prstGeom>
        </p:spPr>
      </p:pic>
    </p:spTree>
    <p:extLst>
      <p:ext uri="{BB962C8B-B14F-4D97-AF65-F5344CB8AC3E}">
        <p14:creationId xmlns:p14="http://schemas.microsoft.com/office/powerpoint/2010/main" val="111399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82F018F-0862-764C-5F86-1B4F08E3E737}"/>
              </a:ext>
            </a:extLst>
          </p:cNvPr>
          <p:cNvSpPr txBox="1"/>
          <p:nvPr/>
        </p:nvSpPr>
        <p:spPr>
          <a:xfrm>
            <a:off x="223520" y="-37174"/>
            <a:ext cx="11866880" cy="523220"/>
          </a:xfrm>
          <a:prstGeom prst="rect">
            <a:avLst/>
          </a:prstGeom>
          <a:noFill/>
        </p:spPr>
        <p:txBody>
          <a:bodyPr wrap="square" rtlCol="0">
            <a:spAutoFit/>
          </a:bodyPr>
          <a:lstStyle/>
          <a:p>
            <a:r>
              <a:rPr lang="en-GB" sz="2800" b="1">
                <a:latin typeface="Calibri" panose="020F0502020204030204" pitchFamily="34" charset="0"/>
                <a:cs typeface="Calibri" panose="020F0502020204030204" pitchFamily="34" charset="0"/>
              </a:rPr>
              <a:t>HNY ICB Strategy, Planning and Reporting Framework – Priority Indicators</a:t>
            </a:r>
          </a:p>
        </p:txBody>
      </p:sp>
      <p:pic>
        <p:nvPicPr>
          <p:cNvPr id="3" name="Picture 2">
            <a:extLst>
              <a:ext uri="{FF2B5EF4-FFF2-40B4-BE49-F238E27FC236}">
                <a16:creationId xmlns:a16="http://schemas.microsoft.com/office/drawing/2014/main" id="{018C9774-9B35-2E26-5AD3-A36B71A64E04}"/>
              </a:ext>
            </a:extLst>
          </p:cNvPr>
          <p:cNvPicPr>
            <a:picLocks noChangeAspect="1"/>
          </p:cNvPicPr>
          <p:nvPr/>
        </p:nvPicPr>
        <p:blipFill>
          <a:blip r:embed="rId2"/>
          <a:stretch>
            <a:fillRect/>
          </a:stretch>
        </p:blipFill>
        <p:spPr>
          <a:xfrm>
            <a:off x="812060" y="529954"/>
            <a:ext cx="10374100" cy="6328046"/>
          </a:xfrm>
          <a:prstGeom prst="rect">
            <a:avLst/>
          </a:prstGeom>
        </p:spPr>
      </p:pic>
    </p:spTree>
    <p:extLst>
      <p:ext uri="{BB962C8B-B14F-4D97-AF65-F5344CB8AC3E}">
        <p14:creationId xmlns:p14="http://schemas.microsoft.com/office/powerpoint/2010/main" val="3250916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B9CACB-8F46-73A4-1347-8426EA494F7B}"/>
              </a:ext>
            </a:extLst>
          </p:cNvPr>
          <p:cNvPicPr>
            <a:picLocks noChangeAspect="1"/>
          </p:cNvPicPr>
          <p:nvPr/>
        </p:nvPicPr>
        <p:blipFill>
          <a:blip r:embed="rId2"/>
          <a:stretch>
            <a:fillRect/>
          </a:stretch>
        </p:blipFill>
        <p:spPr>
          <a:xfrm>
            <a:off x="1" y="8824"/>
            <a:ext cx="3204516" cy="578654"/>
          </a:xfrm>
          <a:prstGeom prst="rect">
            <a:avLst/>
          </a:prstGeom>
        </p:spPr>
      </p:pic>
      <p:sp>
        <p:nvSpPr>
          <p:cNvPr id="4" name="TextBox 3">
            <a:extLst>
              <a:ext uri="{FF2B5EF4-FFF2-40B4-BE49-F238E27FC236}">
                <a16:creationId xmlns:a16="http://schemas.microsoft.com/office/drawing/2014/main" id="{98629D55-16A1-368E-1900-5C5462AB5A3E}"/>
              </a:ext>
            </a:extLst>
          </p:cNvPr>
          <p:cNvSpPr txBox="1"/>
          <p:nvPr/>
        </p:nvSpPr>
        <p:spPr>
          <a:xfrm>
            <a:off x="8462676" y="100281"/>
            <a:ext cx="3443571" cy="523220"/>
          </a:xfrm>
          <a:prstGeom prst="rect">
            <a:avLst/>
          </a:prstGeom>
          <a:noFill/>
        </p:spPr>
        <p:txBody>
          <a:bodyPr wrap="none" rtlCol="0">
            <a:spAutoFit/>
          </a:bodyPr>
          <a:lstStyle/>
          <a:p>
            <a:r>
              <a:rPr lang="en-GB" sz="2800" b="1">
                <a:solidFill>
                  <a:srgbClr val="243774"/>
                </a:solidFill>
                <a:latin typeface="Trebuchet MS" panose="020B0603020202020204" pitchFamily="34" charset="0"/>
              </a:rPr>
              <a:t>Summary Overview</a:t>
            </a:r>
          </a:p>
        </p:txBody>
      </p:sp>
      <p:pic>
        <p:nvPicPr>
          <p:cNvPr id="5" name="Picture 4">
            <a:extLst>
              <a:ext uri="{FF2B5EF4-FFF2-40B4-BE49-F238E27FC236}">
                <a16:creationId xmlns:a16="http://schemas.microsoft.com/office/drawing/2014/main" id="{11CD042A-838F-2CFE-AD76-E3F6ED3CB70A}"/>
              </a:ext>
            </a:extLst>
          </p:cNvPr>
          <p:cNvPicPr>
            <a:picLocks noChangeAspect="1"/>
          </p:cNvPicPr>
          <p:nvPr/>
        </p:nvPicPr>
        <p:blipFill>
          <a:blip r:embed="rId3"/>
          <a:stretch>
            <a:fillRect/>
          </a:stretch>
        </p:blipFill>
        <p:spPr>
          <a:xfrm>
            <a:off x="-1" y="623501"/>
            <a:ext cx="12192000" cy="5614832"/>
          </a:xfrm>
          <a:prstGeom prst="rect">
            <a:avLst/>
          </a:prstGeom>
        </p:spPr>
      </p:pic>
    </p:spTree>
    <p:extLst>
      <p:ext uri="{BB962C8B-B14F-4D97-AF65-F5344CB8AC3E}">
        <p14:creationId xmlns:p14="http://schemas.microsoft.com/office/powerpoint/2010/main" val="2026594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E0FCB2-B16B-21BA-15CE-76E8DB518539}"/>
              </a:ext>
            </a:extLst>
          </p:cNvPr>
          <p:cNvSpPr txBox="1"/>
          <p:nvPr/>
        </p:nvSpPr>
        <p:spPr>
          <a:xfrm>
            <a:off x="9403738" y="153818"/>
            <a:ext cx="2651623" cy="523220"/>
          </a:xfrm>
          <a:prstGeom prst="rect">
            <a:avLst/>
          </a:prstGeom>
          <a:noFill/>
        </p:spPr>
        <p:txBody>
          <a:bodyPr wrap="none" rtlCol="0">
            <a:spAutoFit/>
          </a:bodyPr>
          <a:lstStyle/>
          <a:p>
            <a:r>
              <a:rPr lang="en-GB" sz="2800" b="1">
                <a:solidFill>
                  <a:srgbClr val="243774"/>
                </a:solidFill>
                <a:latin typeface="Trebuchet MS" panose="020B0603020202020204" pitchFamily="34" charset="0"/>
              </a:rPr>
              <a:t>View by Month</a:t>
            </a:r>
          </a:p>
        </p:txBody>
      </p:sp>
      <p:sp>
        <p:nvSpPr>
          <p:cNvPr id="3" name="TextBox 2">
            <a:extLst>
              <a:ext uri="{FF2B5EF4-FFF2-40B4-BE49-F238E27FC236}">
                <a16:creationId xmlns:a16="http://schemas.microsoft.com/office/drawing/2014/main" id="{CA44F6EA-3418-4AA2-F55F-B1EBF6309801}"/>
              </a:ext>
            </a:extLst>
          </p:cNvPr>
          <p:cNvSpPr txBox="1"/>
          <p:nvPr/>
        </p:nvSpPr>
        <p:spPr>
          <a:xfrm>
            <a:off x="6782458" y="815405"/>
            <a:ext cx="5242560" cy="584775"/>
          </a:xfrm>
          <a:prstGeom prst="rect">
            <a:avLst/>
          </a:prstGeom>
          <a:noFill/>
        </p:spPr>
        <p:txBody>
          <a:bodyPr wrap="square" rtlCol="0">
            <a:spAutoFit/>
          </a:bodyPr>
          <a:lstStyle/>
          <a:p>
            <a:r>
              <a:rPr lang="en-GB" sz="1600"/>
              <a:t>In line with Making Data Count recommendations, blue equals achieving, orange equals failing to achieve.</a:t>
            </a:r>
          </a:p>
        </p:txBody>
      </p:sp>
      <p:pic>
        <p:nvPicPr>
          <p:cNvPr id="5" name="Picture 4">
            <a:extLst>
              <a:ext uri="{FF2B5EF4-FFF2-40B4-BE49-F238E27FC236}">
                <a16:creationId xmlns:a16="http://schemas.microsoft.com/office/drawing/2014/main" id="{0758A766-2D4C-0B75-1BB3-ED90E7C18CC5}"/>
              </a:ext>
            </a:extLst>
          </p:cNvPr>
          <p:cNvPicPr>
            <a:picLocks noChangeAspect="1"/>
          </p:cNvPicPr>
          <p:nvPr/>
        </p:nvPicPr>
        <p:blipFill>
          <a:blip r:embed="rId3"/>
          <a:stretch>
            <a:fillRect/>
          </a:stretch>
        </p:blipFill>
        <p:spPr>
          <a:xfrm>
            <a:off x="1" y="8824"/>
            <a:ext cx="3204516" cy="578654"/>
          </a:xfrm>
          <a:prstGeom prst="rect">
            <a:avLst/>
          </a:prstGeom>
        </p:spPr>
      </p:pic>
      <p:pic>
        <p:nvPicPr>
          <p:cNvPr id="7" name="Picture 6">
            <a:extLst>
              <a:ext uri="{FF2B5EF4-FFF2-40B4-BE49-F238E27FC236}">
                <a16:creationId xmlns:a16="http://schemas.microsoft.com/office/drawing/2014/main" id="{328AD759-C90E-14C7-FE1A-14DD1B73B7C7}"/>
              </a:ext>
            </a:extLst>
          </p:cNvPr>
          <p:cNvPicPr>
            <a:picLocks noChangeAspect="1"/>
          </p:cNvPicPr>
          <p:nvPr/>
        </p:nvPicPr>
        <p:blipFill>
          <a:blip r:embed="rId4"/>
          <a:stretch>
            <a:fillRect/>
          </a:stretch>
        </p:blipFill>
        <p:spPr>
          <a:xfrm>
            <a:off x="0" y="1445564"/>
            <a:ext cx="12192000" cy="5310801"/>
          </a:xfrm>
          <a:prstGeom prst="rect">
            <a:avLst/>
          </a:prstGeom>
        </p:spPr>
      </p:pic>
    </p:spTree>
    <p:extLst>
      <p:ext uri="{BB962C8B-B14F-4D97-AF65-F5344CB8AC3E}">
        <p14:creationId xmlns:p14="http://schemas.microsoft.com/office/powerpoint/2010/main" val="407016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72B02F8-57DE-E663-34F2-C9E340B10681}"/>
              </a:ext>
            </a:extLst>
          </p:cNvPr>
          <p:cNvSpPr/>
          <p:nvPr/>
        </p:nvSpPr>
        <p:spPr>
          <a:xfrm>
            <a:off x="4771111" y="718632"/>
            <a:ext cx="7314788" cy="6033947"/>
          </a:xfrm>
          <a:prstGeom prst="rect">
            <a:avLst/>
          </a:prstGeom>
          <a:solidFill>
            <a:srgbClr val="E8F4FF"/>
          </a:solidFill>
          <a:ln>
            <a:solidFill>
              <a:srgbClr val="DEEBF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E765A6F9-4213-4142-7D06-5030B3EAFEBF}"/>
              </a:ext>
            </a:extLst>
          </p:cNvPr>
          <p:cNvSpPr txBox="1"/>
          <p:nvPr/>
        </p:nvSpPr>
        <p:spPr>
          <a:xfrm>
            <a:off x="9228583" y="195412"/>
            <a:ext cx="2201244" cy="523220"/>
          </a:xfrm>
          <a:prstGeom prst="rect">
            <a:avLst/>
          </a:prstGeom>
          <a:noFill/>
        </p:spPr>
        <p:txBody>
          <a:bodyPr wrap="none" rtlCol="0">
            <a:spAutoFit/>
          </a:bodyPr>
          <a:lstStyle/>
          <a:p>
            <a:r>
              <a:rPr lang="en-GB" sz="2800" b="1">
                <a:solidFill>
                  <a:srgbClr val="243774"/>
                </a:solidFill>
                <a:latin typeface="Trebuchet MS" panose="020B0603020202020204" pitchFamily="34" charset="0"/>
              </a:rPr>
              <a:t>Urgent Care</a:t>
            </a:r>
          </a:p>
        </p:txBody>
      </p:sp>
      <p:grpSp>
        <p:nvGrpSpPr>
          <p:cNvPr id="5" name="Group 4">
            <a:extLst>
              <a:ext uri="{FF2B5EF4-FFF2-40B4-BE49-F238E27FC236}">
                <a16:creationId xmlns:a16="http://schemas.microsoft.com/office/drawing/2014/main" id="{737E857E-505C-F3E2-317A-F84F3D6D0BFC}"/>
              </a:ext>
            </a:extLst>
          </p:cNvPr>
          <p:cNvGrpSpPr/>
          <p:nvPr/>
        </p:nvGrpSpPr>
        <p:grpSpPr>
          <a:xfrm>
            <a:off x="11409224" y="99993"/>
            <a:ext cx="678358" cy="652504"/>
            <a:chOff x="1636827" y="646206"/>
            <a:chExt cx="678358" cy="652504"/>
          </a:xfrm>
        </p:grpSpPr>
        <p:sp>
          <p:nvSpPr>
            <p:cNvPr id="6" name="Flowchart: Connector 5">
              <a:extLst>
                <a:ext uri="{FF2B5EF4-FFF2-40B4-BE49-F238E27FC236}">
                  <a16:creationId xmlns:a16="http://schemas.microsoft.com/office/drawing/2014/main" id="{29E9B8A6-2B92-74FA-F7CE-3602DF2240EB}"/>
                </a:ext>
              </a:extLst>
            </p:cNvPr>
            <p:cNvSpPr/>
            <p:nvPr/>
          </p:nvSpPr>
          <p:spPr>
            <a:xfrm>
              <a:off x="1636827" y="646206"/>
              <a:ext cx="678358" cy="652504"/>
            </a:xfrm>
            <a:prstGeom prst="flowChartConnector">
              <a:avLst/>
            </a:prstGeom>
            <a:solidFill>
              <a:srgbClr val="E8F4FF"/>
            </a:solidFill>
            <a:ln w="285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A black background with a black square&#10;&#10;Description automatically generated with medium confidence">
              <a:extLst>
                <a:ext uri="{FF2B5EF4-FFF2-40B4-BE49-F238E27FC236}">
                  <a16:creationId xmlns:a16="http://schemas.microsoft.com/office/drawing/2014/main" id="{90787EFF-AE56-E50D-43FF-6BB98ABCF538}"/>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1720328" y="730523"/>
              <a:ext cx="511356" cy="495223"/>
            </a:xfrm>
            <a:prstGeom prst="rect">
              <a:avLst/>
            </a:prstGeom>
          </p:spPr>
        </p:pic>
      </p:grpSp>
      <p:sp>
        <p:nvSpPr>
          <p:cNvPr id="21" name="TextBox 20">
            <a:extLst>
              <a:ext uri="{FF2B5EF4-FFF2-40B4-BE49-F238E27FC236}">
                <a16:creationId xmlns:a16="http://schemas.microsoft.com/office/drawing/2014/main" id="{54976936-B86B-EB26-30F9-E6A1E9DB0190}"/>
              </a:ext>
            </a:extLst>
          </p:cNvPr>
          <p:cNvSpPr txBox="1"/>
          <p:nvPr/>
        </p:nvSpPr>
        <p:spPr>
          <a:xfrm>
            <a:off x="104380" y="4895561"/>
            <a:ext cx="4739764" cy="1964640"/>
          </a:xfrm>
          <a:prstGeom prst="rect">
            <a:avLst/>
          </a:prstGeom>
          <a:noFill/>
          <a:ln w="19050">
            <a:noFill/>
          </a:ln>
        </p:spPr>
        <p:txBody>
          <a:bodyPr wrap="square" rtlCol="0">
            <a:spAutoFit/>
          </a:bodyPr>
          <a:lstStyle/>
          <a:p>
            <a:pPr>
              <a:spcAft>
                <a:spcPts val="400"/>
              </a:spcAft>
            </a:pPr>
            <a:r>
              <a:rPr lang="en-GB" sz="1150" b="1">
                <a:solidFill>
                  <a:srgbClr val="243774"/>
                </a:solidFill>
                <a:latin typeface="Arial" panose="020B0604020202020204" pitchFamily="34" charset="0"/>
                <a:cs typeface="Arial" panose="020B0604020202020204" pitchFamily="34" charset="0"/>
              </a:rPr>
              <a:t>How does indicator link to long term priorities:</a:t>
            </a:r>
          </a:p>
          <a:p>
            <a:pPr>
              <a:spcAft>
                <a:spcPts val="400"/>
              </a:spcAft>
            </a:pPr>
            <a:r>
              <a:rPr lang="en-GB" sz="1100">
                <a:solidFill>
                  <a:srgbClr val="243774"/>
                </a:solidFill>
                <a:latin typeface="Arial" panose="020B0604020202020204" pitchFamily="34" charset="0"/>
                <a:cs typeface="Arial" panose="020B0604020202020204" pitchFamily="34" charset="0"/>
              </a:rPr>
              <a:t>Patients across HNY use ED services as a way of accessing healthcare, we also know that patients from areas of high deprivation are high users of ED. Improving access to ED will therefore support all of the ICB strategic ambitions including the golden ambition of improving services for CYP.</a:t>
            </a:r>
          </a:p>
          <a:p>
            <a:r>
              <a:rPr lang="en-GB" sz="1100">
                <a:solidFill>
                  <a:srgbClr val="243774"/>
                </a:solidFill>
                <a:latin typeface="Arial" panose="020B0604020202020204" pitchFamily="34" charset="0"/>
                <a:cs typeface="Arial" panose="020B0604020202020204" pitchFamily="34" charset="0"/>
              </a:rPr>
              <a:t>Evidence suggests the longer patients wait in ED the worse the clinical outcome will be, and congestion in ED can lead to delays to ambulance handovers, meaning ambulances are not freed up to pick up other emergency cases, leading to further clinical risk. </a:t>
            </a:r>
          </a:p>
        </p:txBody>
      </p:sp>
      <p:pic>
        <p:nvPicPr>
          <p:cNvPr id="13" name="Picture 12">
            <a:extLst>
              <a:ext uri="{FF2B5EF4-FFF2-40B4-BE49-F238E27FC236}">
                <a16:creationId xmlns:a16="http://schemas.microsoft.com/office/drawing/2014/main" id="{EBD7E539-3BA9-D8A9-714C-792E5B1F44A3}"/>
              </a:ext>
            </a:extLst>
          </p:cNvPr>
          <p:cNvPicPr>
            <a:picLocks noChangeAspect="1"/>
          </p:cNvPicPr>
          <p:nvPr/>
        </p:nvPicPr>
        <p:blipFill>
          <a:blip r:embed="rId4"/>
          <a:stretch>
            <a:fillRect/>
          </a:stretch>
        </p:blipFill>
        <p:spPr>
          <a:xfrm>
            <a:off x="0" y="-1809"/>
            <a:ext cx="3464559" cy="578654"/>
          </a:xfrm>
          <a:prstGeom prst="rect">
            <a:avLst/>
          </a:prstGeom>
        </p:spPr>
      </p:pic>
      <p:sp>
        <p:nvSpPr>
          <p:cNvPr id="2" name="TextBox 1">
            <a:extLst>
              <a:ext uri="{FF2B5EF4-FFF2-40B4-BE49-F238E27FC236}">
                <a16:creationId xmlns:a16="http://schemas.microsoft.com/office/drawing/2014/main" id="{59F086C6-A6B0-AE41-88B8-CE2D838ED1F3}"/>
              </a:ext>
            </a:extLst>
          </p:cNvPr>
          <p:cNvSpPr txBox="1"/>
          <p:nvPr/>
        </p:nvSpPr>
        <p:spPr>
          <a:xfrm>
            <a:off x="-97718" y="606577"/>
            <a:ext cx="4975573" cy="461665"/>
          </a:xfrm>
          <a:prstGeom prst="rect">
            <a:avLst/>
          </a:prstGeom>
          <a:noFill/>
        </p:spPr>
        <p:txBody>
          <a:bodyPr wrap="square" rtlCol="0">
            <a:spAutoFit/>
          </a:bodyPr>
          <a:lstStyle/>
          <a:p>
            <a:pPr algn="ctr"/>
            <a:r>
              <a:rPr lang="en-GB" sz="2400" b="1"/>
              <a:t>Key Indicator: Waiting time in ED</a:t>
            </a:r>
          </a:p>
        </p:txBody>
      </p:sp>
      <p:sp>
        <p:nvSpPr>
          <p:cNvPr id="8" name="TextBox 7">
            <a:extLst>
              <a:ext uri="{FF2B5EF4-FFF2-40B4-BE49-F238E27FC236}">
                <a16:creationId xmlns:a16="http://schemas.microsoft.com/office/drawing/2014/main" id="{93445CE2-F271-733F-9203-D0C10D823754}"/>
              </a:ext>
            </a:extLst>
          </p:cNvPr>
          <p:cNvSpPr txBox="1"/>
          <p:nvPr/>
        </p:nvSpPr>
        <p:spPr>
          <a:xfrm>
            <a:off x="4844143" y="649500"/>
            <a:ext cx="7207513" cy="5863336"/>
          </a:xfrm>
          <a:prstGeom prst="rect">
            <a:avLst/>
          </a:prstGeom>
          <a:noFill/>
        </p:spPr>
        <p:txBody>
          <a:bodyPr wrap="square" rtlCol="0">
            <a:spAutoFit/>
          </a:bodyPr>
          <a:lstStyle/>
          <a:p>
            <a:pPr>
              <a:spcAft>
                <a:spcPts val="600"/>
              </a:spcAft>
            </a:pPr>
            <a:r>
              <a:rPr lang="en-GB" b="1">
                <a:solidFill>
                  <a:srgbClr val="243774"/>
                </a:solidFill>
                <a:latin typeface="Arial" panose="020B0604020202020204" pitchFamily="34" charset="0"/>
                <a:cs typeface="Arial" panose="020B0604020202020204" pitchFamily="34" charset="0"/>
              </a:rPr>
              <a:t>Urgent Care Escalation Points</a:t>
            </a:r>
          </a:p>
          <a:p>
            <a:pPr>
              <a:spcAft>
                <a:spcPts val="300"/>
              </a:spcAft>
            </a:pPr>
            <a:r>
              <a:rPr lang="en-US" altLang="en-US" sz="1075">
                <a:latin typeface="Arial" panose="020B0604020202020204" pitchFamily="34" charset="0"/>
                <a:cs typeface="Arial" panose="020B0604020202020204" pitchFamily="34" charset="0"/>
              </a:rPr>
              <a:t>UEC 4-hour performance in January for the overall ICB system improved from </a:t>
            </a:r>
            <a:r>
              <a:rPr lang="en-US" altLang="en-US" sz="1075" b="1">
                <a:latin typeface="Arial" panose="020B0604020202020204" pitchFamily="34" charset="0"/>
                <a:cs typeface="Arial" panose="020B0604020202020204" pitchFamily="34" charset="0"/>
              </a:rPr>
              <a:t>67% (Dec) to 69.9%</a:t>
            </a:r>
            <a:r>
              <a:rPr lang="en-US" altLang="en-US" sz="1075">
                <a:latin typeface="Arial" panose="020B0604020202020204" pitchFamily="34" charset="0"/>
                <a:cs typeface="Arial" panose="020B0604020202020204" pitchFamily="34" charset="0"/>
              </a:rPr>
              <a:t>.  </a:t>
            </a:r>
            <a:r>
              <a:rPr lang="en-US" altLang="en-US" sz="1075" b="1">
                <a:latin typeface="Arial" panose="020B0604020202020204" pitchFamily="34" charset="0"/>
                <a:cs typeface="Arial" panose="020B0604020202020204" pitchFamily="34" charset="0"/>
              </a:rPr>
              <a:t>The UEC plan being monitored by NHSE is for the acute providers only and was set at 69.2% for December, and delivery was 65.1%. </a:t>
            </a:r>
            <a:r>
              <a:rPr lang="en-US" altLang="en-US" sz="1075">
                <a:latin typeface="Arial" panose="020B0604020202020204" pitchFamily="34" charset="0"/>
                <a:cs typeface="Arial" panose="020B0604020202020204" pitchFamily="34" charset="0"/>
              </a:rPr>
              <a:t>HUTH (58.7%) and Y&amp;SFT (63.1%) were the lowest performing Trusts. </a:t>
            </a:r>
            <a:r>
              <a:rPr lang="en-US" altLang="en-US" sz="1075" b="1">
                <a:latin typeface="Arial" panose="020B0604020202020204" pitchFamily="34" charset="0"/>
                <a:cs typeface="Arial" panose="020B0604020202020204" pitchFamily="34" charset="0"/>
              </a:rPr>
              <a:t>UEC performance at HNY has been challenged by NHSE and the ICB is in national UEC Tier 2. </a:t>
            </a:r>
            <a:r>
              <a:rPr lang="en-US" altLang="en-US" sz="1075">
                <a:latin typeface="Arial" panose="020B0604020202020204" pitchFamily="34" charset="0"/>
                <a:cs typeface="Arial" panose="020B0604020202020204" pitchFamily="34" charset="0"/>
              </a:rPr>
              <a:t>HNY benchmarks adversely across NEY for other patient experience indicators related to urgent care such as time in department and ambulance handovers. The year end 4-hour target for the acute providers is 73.2% - ICB overall 78%.  Trend is showing common cause variation with no significant change.</a:t>
            </a:r>
            <a:endParaRPr lang="en-GB" sz="1075">
              <a:latin typeface="Arial" panose="020B0604020202020204" pitchFamily="34" charset="0"/>
              <a:cs typeface="Arial" panose="020B0604020202020204" pitchFamily="34" charset="0"/>
            </a:endParaRPr>
          </a:p>
          <a:p>
            <a:pPr marL="182563" lvl="0" indent="-182563" algn="just">
              <a:lnSpc>
                <a:spcPct val="115000"/>
              </a:lnSpc>
              <a:buFont typeface="Symbol" panose="05050102010706020507" pitchFamily="18" charset="2"/>
              <a:buChar char=""/>
            </a:pPr>
            <a:r>
              <a:rPr lang="en-GB" sz="1075">
                <a:effectLst/>
                <a:latin typeface="Arial" panose="020B0604020202020204" pitchFamily="34" charset="0"/>
                <a:ea typeface="Calibri" panose="020F0502020204030204" pitchFamily="34" charset="0"/>
                <a:cs typeface="Arial" panose="020B0604020202020204" pitchFamily="34" charset="0"/>
              </a:rPr>
              <a:t>4-hour UEC Jan. – </a:t>
            </a:r>
            <a:r>
              <a:rPr lang="en-GB" sz="1075" b="1">
                <a:effectLst/>
                <a:latin typeface="Arial" panose="020B0604020202020204" pitchFamily="34" charset="0"/>
                <a:ea typeface="Calibri" panose="020F0502020204030204" pitchFamily="34" charset="0"/>
                <a:cs typeface="Arial" panose="020B0604020202020204" pitchFamily="34" charset="0"/>
              </a:rPr>
              <a:t>HDFT were the only trust to achieve target</a:t>
            </a:r>
            <a:endParaRPr lang="en-GB" sz="1075">
              <a:effectLst/>
              <a:latin typeface="Arial" panose="020B0604020202020204" pitchFamily="34" charset="0"/>
              <a:ea typeface="Calibri" panose="020F0502020204030204" pitchFamily="34" charset="0"/>
              <a:cs typeface="Arial" panose="020B0604020202020204" pitchFamily="34" charset="0"/>
            </a:endParaRPr>
          </a:p>
          <a:p>
            <a:pPr marL="182563" lvl="0" indent="-182563" algn="just">
              <a:lnSpc>
                <a:spcPct val="115000"/>
              </a:lnSpc>
              <a:buFont typeface="Symbol" panose="05050102010706020507" pitchFamily="18" charset="2"/>
              <a:buChar char=""/>
            </a:pPr>
            <a:r>
              <a:rPr lang="en-GB" sz="1075" b="1">
                <a:latin typeface="Arial" panose="020B0604020202020204" pitchFamily="34" charset="0"/>
                <a:ea typeface="Calibri" panose="020F0502020204030204" pitchFamily="34" charset="0"/>
                <a:cs typeface="Arial" panose="020B0604020202020204" pitchFamily="34" charset="0"/>
              </a:rPr>
              <a:t>All four trusts were showing an improved position in comparison to December</a:t>
            </a:r>
          </a:p>
          <a:p>
            <a:pPr marL="182563" lvl="0" indent="-182563" algn="just">
              <a:lnSpc>
                <a:spcPct val="115000"/>
              </a:lnSpc>
              <a:spcAft>
                <a:spcPts val="400"/>
              </a:spcAft>
              <a:buFont typeface="Symbol" panose="05050102010706020507" pitchFamily="18" charset="2"/>
              <a:buChar char=""/>
            </a:pPr>
            <a:r>
              <a:rPr lang="en-GB" sz="1075" b="1">
                <a:effectLst/>
                <a:latin typeface="Arial" panose="020B0604020202020204" pitchFamily="34" charset="0"/>
                <a:ea typeface="Calibri" panose="020F0502020204030204" pitchFamily="34" charset="0"/>
                <a:cs typeface="Arial" panose="020B0604020202020204" pitchFamily="34" charset="0"/>
              </a:rPr>
              <a:t>Ambulance response time cat 2 </a:t>
            </a:r>
            <a:r>
              <a:rPr lang="en-GB" sz="1075">
                <a:effectLst/>
                <a:latin typeface="Arial" panose="020B0604020202020204" pitchFamily="34" charset="0"/>
                <a:ea typeface="Calibri" panose="020F0502020204030204" pitchFamily="34" charset="0"/>
                <a:cs typeface="Arial" panose="020B0604020202020204" pitchFamily="34" charset="0"/>
              </a:rPr>
              <a:t>in January was </a:t>
            </a:r>
            <a:r>
              <a:rPr lang="en-GB" sz="1075" b="1">
                <a:effectLst/>
                <a:latin typeface="Arial" panose="020B0604020202020204" pitchFamily="34" charset="0"/>
                <a:ea typeface="Calibri" panose="020F0502020204030204" pitchFamily="34" charset="0"/>
                <a:cs typeface="Arial" panose="020B0604020202020204" pitchFamily="34" charset="0"/>
              </a:rPr>
              <a:t>34:39 minutes </a:t>
            </a:r>
            <a:r>
              <a:rPr lang="en-GB" sz="1075">
                <a:effectLst/>
                <a:latin typeface="Arial" panose="020B0604020202020204" pitchFamily="34" charset="0"/>
                <a:ea typeface="Calibri" panose="020F0502020204030204" pitchFamily="34" charset="0"/>
                <a:cs typeface="Arial" panose="020B0604020202020204" pitchFamily="34" charset="0"/>
              </a:rPr>
              <a:t>compared to </a:t>
            </a:r>
            <a:r>
              <a:rPr lang="en-GB" sz="1075" b="1">
                <a:latin typeface="Arial" panose="020B0604020202020204" pitchFamily="34" charset="0"/>
                <a:ea typeface="Calibri" panose="020F0502020204030204" pitchFamily="34" charset="0"/>
                <a:cs typeface="Arial" panose="020B0604020202020204" pitchFamily="34" charset="0"/>
              </a:rPr>
              <a:t>52:07 in the previous month</a:t>
            </a:r>
            <a:r>
              <a:rPr lang="en-GB" sz="1075">
                <a:effectLst/>
                <a:latin typeface="Arial" panose="020B0604020202020204" pitchFamily="34" charset="0"/>
                <a:ea typeface="Calibri" panose="020F0502020204030204" pitchFamily="34" charset="0"/>
                <a:cs typeface="Arial" panose="020B0604020202020204" pitchFamily="34" charset="0"/>
              </a:rPr>
              <a:t> against a target of 30:00 minutes.  </a:t>
            </a:r>
            <a:r>
              <a:rPr lang="en-GB" sz="1075" b="1">
                <a:effectLst/>
                <a:latin typeface="Arial" panose="020B0604020202020204" pitchFamily="34" charset="0"/>
                <a:ea typeface="Calibri" panose="020F0502020204030204" pitchFamily="34" charset="0"/>
                <a:cs typeface="Arial" panose="020B0604020202020204" pitchFamily="34" charset="0"/>
              </a:rPr>
              <a:t>HNY hospital handover performance </a:t>
            </a:r>
            <a:r>
              <a:rPr lang="en-GB" sz="1075" b="1">
                <a:latin typeface="Arial" panose="020B0604020202020204" pitchFamily="34" charset="0"/>
                <a:ea typeface="Calibri" panose="020F0502020204030204" pitchFamily="34" charset="0"/>
                <a:cs typeface="Arial" panose="020B0604020202020204" pitchFamily="34" charset="0"/>
              </a:rPr>
              <a:t>has been singled out by YAS, EMAS and NHSE as of concern and as a result has triggered the successful 45-minute handover initiative.</a:t>
            </a:r>
            <a:endParaRPr lang="en-GB" sz="1075" b="1">
              <a:solidFill>
                <a:srgbClr val="FF0000"/>
              </a:solidFill>
              <a:latin typeface="Arial" panose="020B0604020202020204" pitchFamily="34" charset="0"/>
              <a:ea typeface="Calibri" panose="020F0502020204030204" pitchFamily="34" charset="0"/>
              <a:cs typeface="Arial" panose="020B0604020202020204" pitchFamily="34" charset="0"/>
            </a:endParaRPr>
          </a:p>
          <a:p>
            <a:pPr lvl="0" algn="just">
              <a:lnSpc>
                <a:spcPct val="115000"/>
              </a:lnSpc>
            </a:pPr>
            <a:r>
              <a:rPr lang="en-GB" sz="1075" b="1">
                <a:effectLst/>
                <a:latin typeface="Arial" panose="020B0604020202020204" pitchFamily="34" charset="0"/>
                <a:ea typeface="Calibri" panose="020F0502020204030204" pitchFamily="34" charset="0"/>
              </a:rPr>
              <a:t>Key Actions</a:t>
            </a:r>
          </a:p>
          <a:p>
            <a:pPr marL="171450" lvl="0" indent="-171450" algn="just">
              <a:lnSpc>
                <a:spcPct val="115000"/>
              </a:lnSpc>
              <a:buFont typeface="Arial" panose="020B0604020202020204" pitchFamily="34" charset="0"/>
              <a:buChar char="•"/>
            </a:pPr>
            <a:r>
              <a:rPr lang="en-GB" sz="1075">
                <a:effectLst/>
                <a:latin typeface="Arial" panose="020B0604020202020204" pitchFamily="34" charset="0"/>
                <a:ea typeface="Calibri" panose="020F0502020204030204" pitchFamily="34" charset="0"/>
              </a:rPr>
              <a:t>NLAG has now gone </a:t>
            </a:r>
            <a:r>
              <a:rPr lang="en-GB" sz="1075">
                <a:latin typeface="Arial" panose="020B0604020202020204" pitchFamily="34" charset="0"/>
                <a:ea typeface="Calibri" panose="020F0502020204030204" pitchFamily="34" charset="0"/>
              </a:rPr>
              <a:t>live with W45, starting at 80 mins and moving to 60 mins from 26</a:t>
            </a:r>
            <a:r>
              <a:rPr lang="en-GB" sz="1075" baseline="30000">
                <a:latin typeface="Arial" panose="020B0604020202020204" pitchFamily="34" charset="0"/>
                <a:ea typeface="Calibri" panose="020F0502020204030204" pitchFamily="34" charset="0"/>
              </a:rPr>
              <a:t>th</a:t>
            </a:r>
            <a:r>
              <a:rPr lang="en-GB" sz="1075">
                <a:latin typeface="Arial" panose="020B0604020202020204" pitchFamily="34" charset="0"/>
                <a:ea typeface="Calibri" panose="020F0502020204030204" pitchFamily="34" charset="0"/>
              </a:rPr>
              <a:t> March.  Positive impacts so far but with some teething issues which are being addressed as they arise.</a:t>
            </a:r>
            <a:endParaRPr lang="en-GB" sz="1075">
              <a:effectLst/>
              <a:latin typeface="Arial" panose="020B0604020202020204" pitchFamily="34" charset="0"/>
              <a:ea typeface="Calibri" panose="020F0502020204030204" pitchFamily="34" charset="0"/>
            </a:endParaRPr>
          </a:p>
          <a:p>
            <a:pPr marL="171450" lvl="0" indent="-171450" algn="just">
              <a:lnSpc>
                <a:spcPct val="115000"/>
              </a:lnSpc>
              <a:buFont typeface="Arial" panose="020B0604020202020204" pitchFamily="34" charset="0"/>
              <a:buChar char="•"/>
            </a:pPr>
            <a:r>
              <a:rPr lang="en-GB" sz="1075">
                <a:effectLst/>
                <a:latin typeface="Arial" panose="020B0604020202020204" pitchFamily="34" charset="0"/>
                <a:ea typeface="Calibri" panose="020F0502020204030204" pitchFamily="34" charset="0"/>
              </a:rPr>
              <a:t>ICC Hubs – Evaluation in train and due to be complete by the end February to advise proposals for model during 2025/26</a:t>
            </a:r>
          </a:p>
          <a:p>
            <a:pPr marL="171450" lvl="0" indent="-171450" algn="just">
              <a:lnSpc>
                <a:spcPct val="115000"/>
              </a:lnSpc>
              <a:buFont typeface="Arial" panose="020B0604020202020204" pitchFamily="34" charset="0"/>
              <a:buChar char="•"/>
            </a:pPr>
            <a:r>
              <a:rPr lang="en-GB" sz="1075">
                <a:effectLst/>
                <a:latin typeface="Arial" panose="020B0604020202020204" pitchFamily="34" charset="0"/>
                <a:ea typeface="Calibri" panose="020F0502020204030204" pitchFamily="34" charset="0"/>
              </a:rPr>
              <a:t>Active Capital works have commenced at York to reconfigure some areas </a:t>
            </a:r>
            <a:r>
              <a:rPr lang="en-GB" sz="1075">
                <a:latin typeface="Arial" panose="020B0604020202020204" pitchFamily="34" charset="0"/>
                <a:ea typeface="Calibri" panose="020F0502020204030204" pitchFamily="34" charset="0"/>
              </a:rPr>
              <a:t>of the ED and UTC to improve capacity, utilisation of space and flow</a:t>
            </a:r>
            <a:endParaRPr lang="en-GB" sz="1075">
              <a:effectLst/>
              <a:latin typeface="Arial" panose="020B0604020202020204" pitchFamily="34" charset="0"/>
              <a:ea typeface="Calibri" panose="020F0502020204030204" pitchFamily="34" charset="0"/>
            </a:endParaRPr>
          </a:p>
          <a:p>
            <a:pPr marL="171450" lvl="0" indent="-171450" algn="just">
              <a:lnSpc>
                <a:spcPct val="115000"/>
              </a:lnSpc>
              <a:buFont typeface="Arial" panose="020B0604020202020204" pitchFamily="34" charset="0"/>
              <a:buChar char="•"/>
            </a:pPr>
            <a:r>
              <a:rPr lang="en-GB" sz="1075">
                <a:effectLst/>
                <a:latin typeface="Arial" panose="020B0604020202020204" pitchFamily="34" charset="0"/>
                <a:ea typeface="Calibri" panose="020F0502020204030204" pitchFamily="34" charset="0"/>
              </a:rPr>
              <a:t>HNY now officially in Tier 1 for UEC and fortnightly meetings are now attended by National team.  Visits by the national UEC team taking place at York and Hull on 4</a:t>
            </a:r>
            <a:r>
              <a:rPr lang="en-GB" sz="1075" baseline="30000">
                <a:effectLst/>
                <a:latin typeface="Arial" panose="020B0604020202020204" pitchFamily="34" charset="0"/>
                <a:ea typeface="Calibri" panose="020F0502020204030204" pitchFamily="34" charset="0"/>
              </a:rPr>
              <a:t>th</a:t>
            </a:r>
            <a:r>
              <a:rPr lang="en-GB" sz="1075">
                <a:effectLst/>
                <a:latin typeface="Arial" panose="020B0604020202020204" pitchFamily="34" charset="0"/>
                <a:ea typeface="Calibri" panose="020F0502020204030204" pitchFamily="34" charset="0"/>
              </a:rPr>
              <a:t> and 5</a:t>
            </a:r>
            <a:r>
              <a:rPr lang="en-GB" sz="1075" baseline="30000">
                <a:effectLst/>
                <a:latin typeface="Arial" panose="020B0604020202020204" pitchFamily="34" charset="0"/>
                <a:ea typeface="Calibri" panose="020F0502020204030204" pitchFamily="34" charset="0"/>
              </a:rPr>
              <a:t>th</a:t>
            </a:r>
            <a:r>
              <a:rPr lang="en-GB" sz="1075">
                <a:effectLst/>
                <a:latin typeface="Arial" panose="020B0604020202020204" pitchFamily="34" charset="0"/>
                <a:ea typeface="Calibri" panose="020F0502020204030204" pitchFamily="34" charset="0"/>
              </a:rPr>
              <a:t> March.  Fortnightly meetings will be established with Harrogate</a:t>
            </a:r>
          </a:p>
          <a:p>
            <a:pPr marL="171450" lvl="0" indent="-171450" algn="just">
              <a:lnSpc>
                <a:spcPct val="115000"/>
              </a:lnSpc>
              <a:buFont typeface="Arial" panose="020B0604020202020204" pitchFamily="34" charset="0"/>
              <a:buChar char="•"/>
            </a:pPr>
            <a:r>
              <a:rPr lang="en-GB" sz="1075">
                <a:effectLst/>
                <a:latin typeface="Arial" panose="020B0604020202020204" pitchFamily="34" charset="0"/>
                <a:ea typeface="Calibri" panose="020F0502020204030204" pitchFamily="34" charset="0"/>
              </a:rPr>
              <a:t>2025/26 UEC Plan in development with focus on the highest impact actions to drive improvement in the key metrics during 2025/26, taking learning from 2024/25.  Focus on long </a:t>
            </a:r>
            <a:r>
              <a:rPr lang="en-GB" sz="1075">
                <a:latin typeface="Arial" panose="020B0604020202020204" pitchFamily="34" charset="0"/>
                <a:ea typeface="Calibri" panose="020F0502020204030204" pitchFamily="34" charset="0"/>
              </a:rPr>
              <a:t>w</a:t>
            </a:r>
            <a:r>
              <a:rPr lang="en-GB" sz="1075">
                <a:effectLst/>
                <a:latin typeface="Arial" panose="020B0604020202020204" pitchFamily="34" charset="0"/>
                <a:ea typeface="Calibri" panose="020F0502020204030204" pitchFamily="34" charset="0"/>
              </a:rPr>
              <a:t>aits in ED (reducing 12 hours in department), improving hospital flow and alternative pathways</a:t>
            </a:r>
          </a:p>
          <a:p>
            <a:pPr marL="171450" lvl="0" indent="-171450" algn="just">
              <a:lnSpc>
                <a:spcPct val="115000"/>
              </a:lnSpc>
              <a:buFont typeface="Arial" panose="020B0604020202020204" pitchFamily="34" charset="0"/>
              <a:buChar char="•"/>
            </a:pPr>
            <a:r>
              <a:rPr lang="en-GB" sz="1075">
                <a:latin typeface="Arial" panose="020B0604020202020204" pitchFamily="34" charset="0"/>
                <a:ea typeface="Calibri" panose="020F0502020204030204" pitchFamily="34" charset="0"/>
              </a:rPr>
              <a:t>BI team support to analyse biggest opportunities for performance improvement between January and March, identifying focuses interventions to support the achievement of 78% - Places and providers reviewing the data to identify opportunities for March to maximise performance</a:t>
            </a:r>
            <a:endParaRPr lang="en-GB" sz="1075">
              <a:effectLst/>
              <a:latin typeface="Arial" panose="020B0604020202020204" pitchFamily="34" charset="0"/>
              <a:ea typeface="Calibri" panose="020F0502020204030204" pitchFamily="34" charset="0"/>
            </a:endParaRPr>
          </a:p>
        </p:txBody>
      </p:sp>
      <p:pic>
        <p:nvPicPr>
          <p:cNvPr id="14" name="Picture 13">
            <a:extLst>
              <a:ext uri="{FF2B5EF4-FFF2-40B4-BE49-F238E27FC236}">
                <a16:creationId xmlns:a16="http://schemas.microsoft.com/office/drawing/2014/main" id="{B711B2D8-F252-DE2F-E0C8-8552E6D8635D}"/>
              </a:ext>
            </a:extLst>
          </p:cNvPr>
          <p:cNvPicPr>
            <a:picLocks noChangeAspect="1"/>
          </p:cNvPicPr>
          <p:nvPr/>
        </p:nvPicPr>
        <p:blipFill>
          <a:blip r:embed="rId5"/>
          <a:stretch>
            <a:fillRect/>
          </a:stretch>
        </p:blipFill>
        <p:spPr>
          <a:xfrm>
            <a:off x="164767" y="1074592"/>
            <a:ext cx="4343859" cy="3765143"/>
          </a:xfrm>
          <a:prstGeom prst="rect">
            <a:avLst/>
          </a:prstGeom>
        </p:spPr>
      </p:pic>
    </p:spTree>
    <p:extLst>
      <p:ext uri="{BB962C8B-B14F-4D97-AF65-F5344CB8AC3E}">
        <p14:creationId xmlns:p14="http://schemas.microsoft.com/office/powerpoint/2010/main" val="3315845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BD7E539-3BA9-D8A9-714C-792E5B1F44A3}"/>
              </a:ext>
            </a:extLst>
          </p:cNvPr>
          <p:cNvPicPr>
            <a:picLocks noChangeAspect="1"/>
          </p:cNvPicPr>
          <p:nvPr/>
        </p:nvPicPr>
        <p:blipFill>
          <a:blip r:embed="rId3"/>
          <a:stretch>
            <a:fillRect/>
          </a:stretch>
        </p:blipFill>
        <p:spPr>
          <a:xfrm>
            <a:off x="1" y="-1809"/>
            <a:ext cx="3204516" cy="578654"/>
          </a:xfrm>
          <a:prstGeom prst="rect">
            <a:avLst/>
          </a:prstGeom>
        </p:spPr>
      </p:pic>
      <p:sp>
        <p:nvSpPr>
          <p:cNvPr id="2" name="TextBox 1">
            <a:extLst>
              <a:ext uri="{FF2B5EF4-FFF2-40B4-BE49-F238E27FC236}">
                <a16:creationId xmlns:a16="http://schemas.microsoft.com/office/drawing/2014/main" id="{59F086C6-A6B0-AE41-88B8-CE2D838ED1F3}"/>
              </a:ext>
            </a:extLst>
          </p:cNvPr>
          <p:cNvSpPr txBox="1"/>
          <p:nvPr/>
        </p:nvSpPr>
        <p:spPr>
          <a:xfrm>
            <a:off x="177618" y="663412"/>
            <a:ext cx="5151944" cy="461665"/>
          </a:xfrm>
          <a:prstGeom prst="rect">
            <a:avLst/>
          </a:prstGeom>
          <a:noFill/>
        </p:spPr>
        <p:txBody>
          <a:bodyPr wrap="square" rtlCol="0">
            <a:spAutoFit/>
          </a:bodyPr>
          <a:lstStyle/>
          <a:p>
            <a:pPr algn="ctr"/>
            <a:r>
              <a:rPr lang="en-GB" sz="2400" b="1"/>
              <a:t>Key Indicator: RTT 65+ Week Waits</a:t>
            </a:r>
          </a:p>
        </p:txBody>
      </p:sp>
      <p:sp>
        <p:nvSpPr>
          <p:cNvPr id="12" name="Rectangle 11">
            <a:extLst>
              <a:ext uri="{FF2B5EF4-FFF2-40B4-BE49-F238E27FC236}">
                <a16:creationId xmlns:a16="http://schemas.microsoft.com/office/drawing/2014/main" id="{12261ADA-D4D2-AF61-3652-90301B5A4A0D}"/>
              </a:ext>
            </a:extLst>
          </p:cNvPr>
          <p:cNvSpPr/>
          <p:nvPr/>
        </p:nvSpPr>
        <p:spPr>
          <a:xfrm>
            <a:off x="5423869" y="800484"/>
            <a:ext cx="6600781" cy="5947550"/>
          </a:xfrm>
          <a:prstGeom prst="rect">
            <a:avLst/>
          </a:prstGeom>
          <a:solidFill>
            <a:srgbClr val="EDECED"/>
          </a:solidFill>
          <a:ln>
            <a:solidFill>
              <a:srgbClr val="DEEBF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98412A43-D92F-8738-357F-24CBB1BA14E9}"/>
              </a:ext>
            </a:extLst>
          </p:cNvPr>
          <p:cNvSpPr txBox="1"/>
          <p:nvPr/>
        </p:nvSpPr>
        <p:spPr>
          <a:xfrm>
            <a:off x="5426652" y="797732"/>
            <a:ext cx="6501188" cy="5816336"/>
          </a:xfrm>
          <a:prstGeom prst="rect">
            <a:avLst/>
          </a:prstGeom>
          <a:noFill/>
        </p:spPr>
        <p:txBody>
          <a:bodyPr wrap="square" rtlCol="0">
            <a:spAutoFit/>
          </a:bodyPr>
          <a:lstStyle/>
          <a:p>
            <a:pPr>
              <a:spcAft>
                <a:spcPts val="600"/>
              </a:spcAft>
            </a:pPr>
            <a:r>
              <a:rPr lang="en-GB" b="1">
                <a:solidFill>
                  <a:srgbClr val="243774"/>
                </a:solidFill>
                <a:latin typeface="Arial" panose="020B0604020202020204" pitchFamily="34" charset="0"/>
                <a:cs typeface="Arial" panose="020B0604020202020204" pitchFamily="34" charset="0"/>
              </a:rPr>
              <a:t>Elective Services Escalation Points</a:t>
            </a:r>
          </a:p>
          <a:p>
            <a:pPr>
              <a:spcAft>
                <a:spcPts val="400"/>
              </a:spcAft>
            </a:pPr>
            <a:r>
              <a:rPr lang="en-US" altLang="en-US" sz="1100">
                <a:solidFill>
                  <a:srgbClr val="2E2E2D"/>
                </a:solidFill>
                <a:latin typeface="Arial" panose="020B0604020202020204" pitchFamily="34" charset="0"/>
                <a:cs typeface="Arial" panose="020B0604020202020204" pitchFamily="34" charset="0"/>
              </a:rPr>
              <a:t>Elective waiting times </a:t>
            </a:r>
            <a:r>
              <a:rPr lang="en-US" altLang="en-US" sz="1100" b="1">
                <a:solidFill>
                  <a:srgbClr val="2E2E2D"/>
                </a:solidFill>
                <a:latin typeface="Arial" panose="020B0604020202020204" pitchFamily="34" charset="0"/>
                <a:cs typeface="Arial" panose="020B0604020202020204" pitchFamily="34" charset="0"/>
              </a:rPr>
              <a:t>over 65 weeks increased to 132 </a:t>
            </a:r>
            <a:r>
              <a:rPr lang="en-US" altLang="en-US" sz="1100">
                <a:solidFill>
                  <a:srgbClr val="2E2E2D"/>
                </a:solidFill>
                <a:latin typeface="Arial" panose="020B0604020202020204" pitchFamily="34" charset="0"/>
                <a:cs typeface="Arial" panose="020B0604020202020204" pitchFamily="34" charset="0"/>
              </a:rPr>
              <a:t>in December against a target of 0.  The </a:t>
            </a:r>
            <a:r>
              <a:rPr lang="en-US" altLang="en-US" sz="1100" b="1">
                <a:solidFill>
                  <a:srgbClr val="2E2E2D"/>
                </a:solidFill>
                <a:latin typeface="Arial" panose="020B0604020202020204" pitchFamily="34" charset="0"/>
                <a:cs typeface="Arial" panose="020B0604020202020204" pitchFamily="34" charset="0"/>
              </a:rPr>
              <a:t>ICB</a:t>
            </a:r>
            <a:r>
              <a:rPr lang="en-US" altLang="en-US" sz="1100">
                <a:solidFill>
                  <a:srgbClr val="2E2E2D"/>
                </a:solidFill>
                <a:latin typeface="Arial" panose="020B0604020202020204" pitchFamily="34" charset="0"/>
                <a:cs typeface="Arial" panose="020B0604020202020204" pitchFamily="34" charset="0"/>
              </a:rPr>
              <a:t> continues to </a:t>
            </a:r>
            <a:r>
              <a:rPr lang="en-US" altLang="en-US" sz="1100" b="1">
                <a:solidFill>
                  <a:srgbClr val="2E2E2D"/>
                </a:solidFill>
                <a:latin typeface="Arial" panose="020B0604020202020204" pitchFamily="34" charset="0"/>
                <a:cs typeface="Arial" panose="020B0604020202020204" pitchFamily="34" charset="0"/>
              </a:rPr>
              <a:t>benchmark well in NEY and is the best performing ICB in the region </a:t>
            </a:r>
            <a:r>
              <a:rPr lang="en-US" altLang="en-US" sz="1100">
                <a:solidFill>
                  <a:srgbClr val="2E2E2D"/>
                </a:solidFill>
                <a:latin typeface="Arial" panose="020B0604020202020204" pitchFamily="34" charset="0"/>
                <a:cs typeface="Arial" panose="020B0604020202020204" pitchFamily="34" charset="0"/>
              </a:rPr>
              <a:t>on elective long wait metrics.  Performance is outside expected control limits and demonstrates </a:t>
            </a:r>
            <a:r>
              <a:rPr lang="en-US" altLang="en-US" sz="1100" b="1">
                <a:solidFill>
                  <a:srgbClr val="2E2E2D"/>
                </a:solidFill>
                <a:latin typeface="Arial" panose="020B0604020202020204" pitchFamily="34" charset="0"/>
                <a:cs typeface="Arial" panose="020B0604020202020204" pitchFamily="34" charset="0"/>
              </a:rPr>
              <a:t>real cause variation of an improving nature</a:t>
            </a:r>
            <a:r>
              <a:rPr lang="en-US" altLang="en-US" sz="1100">
                <a:solidFill>
                  <a:srgbClr val="2E2E2D"/>
                </a:solidFill>
                <a:latin typeface="Arial" panose="020B0604020202020204" pitchFamily="34" charset="0"/>
                <a:cs typeface="Arial" panose="020B0604020202020204" pitchFamily="34" charset="0"/>
              </a:rPr>
              <a:t>. All providers have demonstrated significant progress, however December has seen an increase from the November position (59) and this reversal of trend is being monitored.  </a:t>
            </a:r>
            <a:r>
              <a:rPr lang="en-GB" sz="1100">
                <a:effectLst/>
                <a:latin typeface="Arial" panose="020B0604020202020204" pitchFamily="34" charset="0"/>
                <a:ea typeface="Calibri" panose="020F0502020204030204" pitchFamily="34" charset="0"/>
                <a:cs typeface="Arial" panose="020B0604020202020204" pitchFamily="34" charset="0"/>
              </a:rPr>
              <a:t>The latest unvalidated data is forecasting the January position as 183 with risks in Neurology, Plastic Surgery and ENT. </a:t>
            </a:r>
            <a:r>
              <a:rPr lang="en-GB" sz="1100" kern="1200">
                <a:solidFill>
                  <a:srgbClr val="000000"/>
                </a:solidFill>
                <a:effectLst/>
                <a:latin typeface="Arial" panose="020B0604020202020204" pitchFamily="34" charset="0"/>
                <a:ea typeface="Calibri" panose="020F0502020204030204" pitchFamily="34" charset="0"/>
              </a:rPr>
              <a:t>The accompanying performance target is total waiting list size which has shown a further reduction from November.</a:t>
            </a:r>
            <a:endParaRPr lang="en-GB" sz="1100">
              <a:effectLst/>
              <a:latin typeface="Arial" panose="020B0604020202020204" pitchFamily="34" charset="0"/>
              <a:ea typeface="Calibri" panose="020F0502020204030204" pitchFamily="34" charset="0"/>
              <a:cs typeface="Arial" panose="020B0604020202020204" pitchFamily="34" charset="0"/>
            </a:endParaRPr>
          </a:p>
          <a:p>
            <a:pPr>
              <a:spcAft>
                <a:spcPts val="400"/>
              </a:spcAft>
            </a:pPr>
            <a:r>
              <a:rPr lang="en-US" altLang="en-US" sz="1100" b="1">
                <a:latin typeface="Arial" panose="020B0604020202020204" pitchFamily="34" charset="0"/>
                <a:cs typeface="Arial" panose="020B0604020202020204" pitchFamily="34" charset="0"/>
              </a:rPr>
              <a:t>Key Actions</a:t>
            </a:r>
          </a:p>
          <a:p>
            <a:pPr lvl="0">
              <a:lnSpc>
                <a:spcPct val="115000"/>
              </a:lnSpc>
              <a:spcAft>
                <a:spcPts val="400"/>
              </a:spcAft>
            </a:pPr>
            <a:r>
              <a:rPr lang="en-GB" sz="1100" b="1">
                <a:latin typeface="Arial" panose="020B0604020202020204" pitchFamily="34" charset="0"/>
                <a:ea typeface="Times New Roman" panose="02020603050405020304" pitchFamily="18" charset="0"/>
              </a:rPr>
              <a:t>ENT – </a:t>
            </a:r>
            <a:r>
              <a:rPr lang="en-GB" sz="1100">
                <a:latin typeface="Arial" panose="020B0604020202020204" pitchFamily="34" charset="0"/>
                <a:ea typeface="Times New Roman" panose="02020603050405020304" pitchFamily="18" charset="0"/>
              </a:rPr>
              <a:t>Day case rate for paediatric tonsillectomy has been achieved for the system.  Audiology work has started, looking initially at &gt;18 asymmetric hearing loss, tinnitus and micro suction requirements.  </a:t>
            </a:r>
            <a:r>
              <a:rPr lang="en-GB" sz="1100" b="1">
                <a:latin typeface="Arial" panose="020B0604020202020204" pitchFamily="34" charset="0"/>
                <a:ea typeface="Calibri" panose="020F0502020204030204" pitchFamily="34" charset="0"/>
              </a:rPr>
              <a:t>Eyecare – </a:t>
            </a:r>
            <a:r>
              <a:rPr lang="en-GB" sz="1100">
                <a:latin typeface="Arial" panose="020B0604020202020204" pitchFamily="34" charset="0"/>
                <a:ea typeface="Calibri" panose="020F0502020204030204" pitchFamily="34" charset="0"/>
              </a:rPr>
              <a:t>Cataract referral SPOA Business Case approved by Elective Board and ICB.  Business case for Glaucoma pilot approved by tactical ops, due to commence in March ‘25.  </a:t>
            </a:r>
          </a:p>
          <a:p>
            <a:pPr lvl="0">
              <a:lnSpc>
                <a:spcPct val="115000"/>
              </a:lnSpc>
              <a:spcAft>
                <a:spcPts val="400"/>
              </a:spcAft>
            </a:pPr>
            <a:r>
              <a:rPr lang="en-GB" sz="1100" b="1">
                <a:latin typeface="Arial" panose="020B0604020202020204" pitchFamily="34" charset="0"/>
                <a:ea typeface="Calibri" panose="020F0502020204030204" pitchFamily="34" charset="0"/>
              </a:rPr>
              <a:t>Orthopaedics</a:t>
            </a:r>
            <a:r>
              <a:rPr lang="en-GB" sz="1100">
                <a:latin typeface="Arial" panose="020B0604020202020204" pitchFamily="34" charset="0"/>
                <a:ea typeface="Calibri" panose="020F0502020204030204" pitchFamily="34" charset="0"/>
              </a:rPr>
              <a:t> – Post operative videos will be implemented across HNY for knee arthroscopy by March ‘25, with other specialties trialling, this will reduce need for follow up appointments.  All Trusts working to GIRFT standardised pathways for ACL Reconstruction, Bunions, Adult Hand Surgery and Therapeutic Shoulder Arthroscopy.  These can now be shared with ISPs for implementation. </a:t>
            </a:r>
          </a:p>
          <a:p>
            <a:pPr lvl="0">
              <a:lnSpc>
                <a:spcPct val="115000"/>
              </a:lnSpc>
              <a:spcAft>
                <a:spcPts val="400"/>
              </a:spcAft>
            </a:pPr>
            <a:r>
              <a:rPr lang="en-GB" sz="1100" b="1">
                <a:latin typeface="Arial" panose="020B0604020202020204" pitchFamily="34" charset="0"/>
                <a:ea typeface="Calibri" panose="020F0502020204030204" pitchFamily="34" charset="0"/>
              </a:rPr>
              <a:t>Theatres – </a:t>
            </a:r>
            <a:r>
              <a:rPr lang="en-GB" sz="1100">
                <a:latin typeface="Arial" panose="020B0604020202020204" pitchFamily="34" charset="0"/>
                <a:ea typeface="Calibri" panose="020F0502020204030204" pitchFamily="34" charset="0"/>
              </a:rPr>
              <a:t>Trusts continue to work to improve data quality, 3 Trusts now reporting theatre utilisation on model hospital.  Golden Patient Project underway to ensure theatres start on time and to improve utilisation, all SOP’s etc to be in place for implementation April ‘25.</a:t>
            </a:r>
          </a:p>
          <a:p>
            <a:pPr lvl="0">
              <a:lnSpc>
                <a:spcPct val="115000"/>
              </a:lnSpc>
              <a:spcAft>
                <a:spcPts val="400"/>
              </a:spcAft>
            </a:pPr>
            <a:r>
              <a:rPr lang="en-GB" sz="1100" b="1">
                <a:latin typeface="Arial" panose="020B0604020202020204" pitchFamily="34" charset="0"/>
                <a:ea typeface="Calibri" panose="020F0502020204030204" pitchFamily="34" charset="0"/>
              </a:rPr>
              <a:t>Outpatients</a:t>
            </a:r>
            <a:r>
              <a:rPr lang="en-GB" sz="1100">
                <a:latin typeface="Arial" panose="020B0604020202020204" pitchFamily="34" charset="0"/>
                <a:ea typeface="Calibri" panose="020F0502020204030204" pitchFamily="34" charset="0"/>
              </a:rPr>
              <a:t> – Clinical booking rules comparison started across the above specialties.  Recruitment of joint medical and clinical lead successful.</a:t>
            </a:r>
          </a:p>
          <a:p>
            <a:pPr lvl="0">
              <a:lnSpc>
                <a:spcPct val="115000"/>
              </a:lnSpc>
              <a:spcAft>
                <a:spcPts val="400"/>
              </a:spcAft>
            </a:pPr>
            <a:r>
              <a:rPr lang="en-GB" sz="1100" b="1">
                <a:latin typeface="Arial" panose="020B0604020202020204" pitchFamily="34" charset="0"/>
                <a:ea typeface="Calibri" panose="020F0502020204030204" pitchFamily="34" charset="0"/>
              </a:rPr>
              <a:t>Perioperative</a:t>
            </a:r>
            <a:r>
              <a:rPr lang="en-GB" sz="1100">
                <a:latin typeface="Arial" panose="020B0604020202020204" pitchFamily="34" charset="0"/>
                <a:ea typeface="Calibri" panose="020F0502020204030204" pitchFamily="34" charset="0"/>
              </a:rPr>
              <a:t> – OTD cancellations data analysed and actions agreed in the network for improvement.  Draft pathway developed to support default to </a:t>
            </a:r>
            <a:r>
              <a:rPr lang="en-GB" sz="1100" err="1">
                <a:latin typeface="Arial" panose="020B0604020202020204" pitchFamily="34" charset="0"/>
                <a:ea typeface="Calibri" panose="020F0502020204030204" pitchFamily="34" charset="0"/>
              </a:rPr>
              <a:t>daycase</a:t>
            </a:r>
            <a:r>
              <a:rPr lang="en-GB" sz="1100">
                <a:latin typeface="Arial" panose="020B0604020202020204" pitchFamily="34" charset="0"/>
                <a:ea typeface="Calibri" panose="020F0502020204030204" pitchFamily="34" charset="0"/>
              </a:rPr>
              <a:t> for the 29 HVLC procedures.  New clinical Chair appointed.</a:t>
            </a:r>
          </a:p>
          <a:p>
            <a:pPr lvl="0">
              <a:lnSpc>
                <a:spcPct val="115000"/>
              </a:lnSpc>
              <a:spcAft>
                <a:spcPts val="400"/>
              </a:spcAft>
            </a:pPr>
            <a:r>
              <a:rPr lang="en-GB" sz="1100" b="1">
                <a:latin typeface="Arial" panose="020B0604020202020204" pitchFamily="34" charset="0"/>
                <a:ea typeface="Calibri" panose="020F0502020204030204" pitchFamily="34" charset="0"/>
              </a:rPr>
              <a:t>Coding</a:t>
            </a:r>
            <a:r>
              <a:rPr lang="en-GB" sz="1100">
                <a:latin typeface="Arial" panose="020B0604020202020204" pitchFamily="34" charset="0"/>
                <a:ea typeface="Calibri" panose="020F0502020204030204" pitchFamily="34" charset="0"/>
              </a:rPr>
              <a:t> – A theme running through all of the networks, meeting scheduled to understand issues and request coding colleagues attend some of the clinical networks moving forwards.</a:t>
            </a:r>
          </a:p>
        </p:txBody>
      </p:sp>
      <p:sp>
        <p:nvSpPr>
          <p:cNvPr id="3" name="TextBox 2">
            <a:extLst>
              <a:ext uri="{FF2B5EF4-FFF2-40B4-BE49-F238E27FC236}">
                <a16:creationId xmlns:a16="http://schemas.microsoft.com/office/drawing/2014/main" id="{9F2EF3CC-A572-1B31-478C-A1395D9E5CA0}"/>
              </a:ext>
            </a:extLst>
          </p:cNvPr>
          <p:cNvSpPr txBox="1"/>
          <p:nvPr/>
        </p:nvSpPr>
        <p:spPr>
          <a:xfrm>
            <a:off x="106498" y="5041721"/>
            <a:ext cx="5339121" cy="1744067"/>
          </a:xfrm>
          <a:prstGeom prst="rect">
            <a:avLst/>
          </a:prstGeom>
          <a:noFill/>
          <a:ln w="19050">
            <a:noFill/>
          </a:ln>
        </p:spPr>
        <p:txBody>
          <a:bodyPr wrap="square" rtlCol="0">
            <a:spAutoFit/>
          </a:bodyPr>
          <a:lstStyle/>
          <a:p>
            <a:pPr>
              <a:spcAft>
                <a:spcPts val="400"/>
              </a:spcAft>
            </a:pPr>
            <a:r>
              <a:rPr lang="en-GB" sz="1200" b="1">
                <a:solidFill>
                  <a:srgbClr val="243774"/>
                </a:solidFill>
                <a:latin typeface="Trebuchet MS" panose="020B0603020202020204" pitchFamily="34" charset="0"/>
              </a:rPr>
              <a:t>How does indicator link to long term priorities:</a:t>
            </a:r>
          </a:p>
          <a:p>
            <a:pPr>
              <a:spcAft>
                <a:spcPts val="400"/>
              </a:spcAft>
            </a:pPr>
            <a:r>
              <a:rPr lang="en-GB" sz="1150">
                <a:solidFill>
                  <a:srgbClr val="243774"/>
                </a:solidFill>
                <a:latin typeface="Arial" panose="020B0604020202020204" pitchFamily="34" charset="0"/>
                <a:cs typeface="Arial" panose="020B0604020202020204" pitchFamily="34" charset="0"/>
              </a:rPr>
              <a:t>Access to planned care elective services supports primary care and urgent care as delays can lead to patients seeking alternative routes to treatment or return to primary care to raise concerns.  If not managed for risk, delays to elective care can also affect patient outcomes and certainly affect patient experience, if the condition is one that worsens over time.  There are also social impacts to delays that may affect patient’s ability to work.  Access to elective services affects all of the ICB strategic ambitions and long term aims. The ICB has made significant investment in elective care through ERF and £80m on IS capacity.</a:t>
            </a:r>
          </a:p>
        </p:txBody>
      </p:sp>
      <p:sp>
        <p:nvSpPr>
          <p:cNvPr id="5" name="TextBox 4">
            <a:extLst>
              <a:ext uri="{FF2B5EF4-FFF2-40B4-BE49-F238E27FC236}">
                <a16:creationId xmlns:a16="http://schemas.microsoft.com/office/drawing/2014/main" id="{307E4B72-846A-9750-C486-D38EB23BC411}"/>
              </a:ext>
            </a:extLst>
          </p:cNvPr>
          <p:cNvSpPr txBox="1"/>
          <p:nvPr/>
        </p:nvSpPr>
        <p:spPr>
          <a:xfrm>
            <a:off x="9922966" y="190950"/>
            <a:ext cx="1531188" cy="523220"/>
          </a:xfrm>
          <a:prstGeom prst="rect">
            <a:avLst/>
          </a:prstGeom>
          <a:noFill/>
        </p:spPr>
        <p:txBody>
          <a:bodyPr wrap="none" rtlCol="0">
            <a:spAutoFit/>
          </a:bodyPr>
          <a:lstStyle/>
          <a:p>
            <a:r>
              <a:rPr lang="en-GB" sz="2800" b="1">
                <a:solidFill>
                  <a:srgbClr val="243774"/>
                </a:solidFill>
                <a:latin typeface="Trebuchet MS" panose="020B0603020202020204" pitchFamily="34" charset="0"/>
              </a:rPr>
              <a:t>Elective</a:t>
            </a:r>
          </a:p>
        </p:txBody>
      </p:sp>
      <p:grpSp>
        <p:nvGrpSpPr>
          <p:cNvPr id="6" name="Group 5">
            <a:extLst>
              <a:ext uri="{FF2B5EF4-FFF2-40B4-BE49-F238E27FC236}">
                <a16:creationId xmlns:a16="http://schemas.microsoft.com/office/drawing/2014/main" id="{37CE852C-9CF4-85FE-D3AE-829D3336AE5B}"/>
              </a:ext>
            </a:extLst>
          </p:cNvPr>
          <p:cNvGrpSpPr/>
          <p:nvPr/>
        </p:nvGrpSpPr>
        <p:grpSpPr>
          <a:xfrm>
            <a:off x="11429796" y="82194"/>
            <a:ext cx="678356" cy="673761"/>
            <a:chOff x="1869540" y="4178307"/>
            <a:chExt cx="678358" cy="673761"/>
          </a:xfrm>
        </p:grpSpPr>
        <p:sp>
          <p:nvSpPr>
            <p:cNvPr id="7" name="Flowchart: Connector 6">
              <a:extLst>
                <a:ext uri="{FF2B5EF4-FFF2-40B4-BE49-F238E27FC236}">
                  <a16:creationId xmlns:a16="http://schemas.microsoft.com/office/drawing/2014/main" id="{8198E0EA-0E78-DE71-3B3C-31785873EBC4}"/>
                </a:ext>
              </a:extLst>
            </p:cNvPr>
            <p:cNvSpPr/>
            <p:nvPr/>
          </p:nvSpPr>
          <p:spPr>
            <a:xfrm>
              <a:off x="1869540" y="4178307"/>
              <a:ext cx="678358" cy="673761"/>
            </a:xfrm>
            <a:prstGeom prst="flowChartConnector">
              <a:avLst/>
            </a:prstGeom>
            <a:solidFill>
              <a:srgbClr val="EDECED"/>
            </a:solidFill>
            <a:ln w="285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black background with a black square&#10;&#10;Description automatically generated with medium confidence">
              <a:extLst>
                <a:ext uri="{FF2B5EF4-FFF2-40B4-BE49-F238E27FC236}">
                  <a16:creationId xmlns:a16="http://schemas.microsoft.com/office/drawing/2014/main" id="{41392940-771A-9359-AA22-B230BDC185C1}"/>
                </a:ext>
              </a:extLst>
            </p:cNvPr>
            <p:cNvPicPr>
              <a:picLocks noChangeAspect="1"/>
            </p:cNvPicPr>
            <p:nvPr/>
          </p:nvPicPr>
          <p:blipFill>
            <a:blip r:embed="rId4">
              <a:alphaModFix amt="50000"/>
              <a:extLst>
                <a:ext uri="{28A0092B-C50C-407E-A947-70E740481C1C}">
                  <a14:useLocalDpi xmlns:a14="http://schemas.microsoft.com/office/drawing/2010/main" val="0"/>
                </a:ext>
              </a:extLst>
            </a:blip>
            <a:stretch>
              <a:fillRect/>
            </a:stretch>
          </p:blipFill>
          <p:spPr>
            <a:xfrm>
              <a:off x="1953040" y="4259512"/>
              <a:ext cx="511356" cy="511356"/>
            </a:xfrm>
            <a:prstGeom prst="rect">
              <a:avLst/>
            </a:prstGeom>
          </p:spPr>
        </p:pic>
      </p:grpSp>
      <p:pic>
        <p:nvPicPr>
          <p:cNvPr id="10" name="Picture 9">
            <a:extLst>
              <a:ext uri="{FF2B5EF4-FFF2-40B4-BE49-F238E27FC236}">
                <a16:creationId xmlns:a16="http://schemas.microsoft.com/office/drawing/2014/main" id="{89C7BF0A-22FC-0029-C649-CC105570899E}"/>
              </a:ext>
            </a:extLst>
          </p:cNvPr>
          <p:cNvPicPr>
            <a:picLocks noChangeAspect="1"/>
          </p:cNvPicPr>
          <p:nvPr/>
        </p:nvPicPr>
        <p:blipFill>
          <a:blip r:embed="rId5"/>
          <a:stretch>
            <a:fillRect/>
          </a:stretch>
        </p:blipFill>
        <p:spPr>
          <a:xfrm>
            <a:off x="361189" y="1125077"/>
            <a:ext cx="4636324" cy="4011780"/>
          </a:xfrm>
          <a:prstGeom prst="rect">
            <a:avLst/>
          </a:prstGeom>
        </p:spPr>
      </p:pic>
    </p:spTree>
    <p:extLst>
      <p:ext uri="{BB962C8B-B14F-4D97-AF65-F5344CB8AC3E}">
        <p14:creationId xmlns:p14="http://schemas.microsoft.com/office/powerpoint/2010/main" val="2156710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BD7E539-3BA9-D8A9-714C-792E5B1F44A3}"/>
              </a:ext>
            </a:extLst>
          </p:cNvPr>
          <p:cNvPicPr>
            <a:picLocks noChangeAspect="1"/>
          </p:cNvPicPr>
          <p:nvPr/>
        </p:nvPicPr>
        <p:blipFill>
          <a:blip r:embed="rId3"/>
          <a:stretch>
            <a:fillRect/>
          </a:stretch>
        </p:blipFill>
        <p:spPr>
          <a:xfrm>
            <a:off x="1" y="-1809"/>
            <a:ext cx="3204516" cy="578654"/>
          </a:xfrm>
          <a:prstGeom prst="rect">
            <a:avLst/>
          </a:prstGeom>
        </p:spPr>
      </p:pic>
      <p:sp>
        <p:nvSpPr>
          <p:cNvPr id="2" name="TextBox 1">
            <a:extLst>
              <a:ext uri="{FF2B5EF4-FFF2-40B4-BE49-F238E27FC236}">
                <a16:creationId xmlns:a16="http://schemas.microsoft.com/office/drawing/2014/main" id="{59F086C6-A6B0-AE41-88B8-CE2D838ED1F3}"/>
              </a:ext>
            </a:extLst>
          </p:cNvPr>
          <p:cNvSpPr txBox="1"/>
          <p:nvPr/>
        </p:nvSpPr>
        <p:spPr>
          <a:xfrm>
            <a:off x="-243778" y="599247"/>
            <a:ext cx="5151944" cy="400110"/>
          </a:xfrm>
          <a:prstGeom prst="rect">
            <a:avLst/>
          </a:prstGeom>
          <a:noFill/>
        </p:spPr>
        <p:txBody>
          <a:bodyPr wrap="square" rtlCol="0">
            <a:spAutoFit/>
          </a:bodyPr>
          <a:lstStyle/>
          <a:p>
            <a:pPr algn="ctr"/>
            <a:r>
              <a:rPr lang="en-GB" sz="2000" b="1"/>
              <a:t>Key Indicator: Waiting time for tests</a:t>
            </a:r>
          </a:p>
        </p:txBody>
      </p:sp>
      <p:sp>
        <p:nvSpPr>
          <p:cNvPr id="12" name="Rectangle 11">
            <a:extLst>
              <a:ext uri="{FF2B5EF4-FFF2-40B4-BE49-F238E27FC236}">
                <a16:creationId xmlns:a16="http://schemas.microsoft.com/office/drawing/2014/main" id="{12261ADA-D4D2-AF61-3652-90301B5A4A0D}"/>
              </a:ext>
            </a:extLst>
          </p:cNvPr>
          <p:cNvSpPr/>
          <p:nvPr/>
        </p:nvSpPr>
        <p:spPr>
          <a:xfrm>
            <a:off x="4346754" y="750207"/>
            <a:ext cx="7667628" cy="6057728"/>
          </a:xfrm>
          <a:prstGeom prst="rect">
            <a:avLst/>
          </a:prstGeom>
          <a:solidFill>
            <a:srgbClr val="CECAD8"/>
          </a:solidFill>
          <a:ln>
            <a:solidFill>
              <a:srgbClr val="DEEBF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05D094BA-C436-45E9-DED0-C4F643EB8255}"/>
              </a:ext>
            </a:extLst>
          </p:cNvPr>
          <p:cNvSpPr txBox="1"/>
          <p:nvPr/>
        </p:nvSpPr>
        <p:spPr>
          <a:xfrm>
            <a:off x="9368964" y="112718"/>
            <a:ext cx="2050561" cy="523220"/>
          </a:xfrm>
          <a:prstGeom prst="rect">
            <a:avLst/>
          </a:prstGeom>
          <a:noFill/>
        </p:spPr>
        <p:txBody>
          <a:bodyPr wrap="none" rtlCol="0">
            <a:spAutoFit/>
          </a:bodyPr>
          <a:lstStyle/>
          <a:p>
            <a:r>
              <a:rPr lang="en-GB" sz="2800" b="1">
                <a:solidFill>
                  <a:srgbClr val="243774"/>
                </a:solidFill>
                <a:latin typeface="Trebuchet MS" panose="020B0603020202020204" pitchFamily="34" charset="0"/>
              </a:rPr>
              <a:t>Diagnostics</a:t>
            </a:r>
          </a:p>
        </p:txBody>
      </p:sp>
      <p:grpSp>
        <p:nvGrpSpPr>
          <p:cNvPr id="16" name="Group 15">
            <a:extLst>
              <a:ext uri="{FF2B5EF4-FFF2-40B4-BE49-F238E27FC236}">
                <a16:creationId xmlns:a16="http://schemas.microsoft.com/office/drawing/2014/main" id="{62CEFFF3-E11B-85B6-1999-F62B95C626FE}"/>
              </a:ext>
            </a:extLst>
          </p:cNvPr>
          <p:cNvGrpSpPr/>
          <p:nvPr/>
        </p:nvGrpSpPr>
        <p:grpSpPr>
          <a:xfrm>
            <a:off x="11419525" y="24411"/>
            <a:ext cx="678357" cy="652504"/>
            <a:chOff x="5211621" y="643511"/>
            <a:chExt cx="678358" cy="673761"/>
          </a:xfrm>
        </p:grpSpPr>
        <p:sp>
          <p:nvSpPr>
            <p:cNvPr id="17" name="Flowchart: Connector 16">
              <a:extLst>
                <a:ext uri="{FF2B5EF4-FFF2-40B4-BE49-F238E27FC236}">
                  <a16:creationId xmlns:a16="http://schemas.microsoft.com/office/drawing/2014/main" id="{25C2A005-8D7E-D335-F18F-B04E58064123}"/>
                </a:ext>
              </a:extLst>
            </p:cNvPr>
            <p:cNvSpPr/>
            <p:nvPr/>
          </p:nvSpPr>
          <p:spPr>
            <a:xfrm>
              <a:off x="5211621" y="643511"/>
              <a:ext cx="678358" cy="673761"/>
            </a:xfrm>
            <a:prstGeom prst="flowChartConnector">
              <a:avLst/>
            </a:prstGeom>
            <a:solidFill>
              <a:srgbClr val="CECAD8"/>
            </a:solidFill>
            <a:ln w="285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descr="A black background with a black square&#10;&#10;Description automatically generated with medium confidence">
              <a:extLst>
                <a:ext uri="{FF2B5EF4-FFF2-40B4-BE49-F238E27FC236}">
                  <a16:creationId xmlns:a16="http://schemas.microsoft.com/office/drawing/2014/main" id="{C48C966E-9A8F-8D5A-E71D-60D64360B02B}"/>
                </a:ext>
              </a:extLst>
            </p:cNvPr>
            <p:cNvPicPr>
              <a:picLocks noChangeAspect="1"/>
            </p:cNvPicPr>
            <p:nvPr/>
          </p:nvPicPr>
          <p:blipFill>
            <a:blip r:embed="rId4">
              <a:alphaModFix amt="50000"/>
              <a:extLst>
                <a:ext uri="{28A0092B-C50C-407E-A947-70E740481C1C}">
                  <a14:useLocalDpi xmlns:a14="http://schemas.microsoft.com/office/drawing/2010/main" val="0"/>
                </a:ext>
              </a:extLst>
            </a:blip>
            <a:stretch>
              <a:fillRect/>
            </a:stretch>
          </p:blipFill>
          <p:spPr>
            <a:xfrm>
              <a:off x="5295123" y="725718"/>
              <a:ext cx="511356" cy="511356"/>
            </a:xfrm>
            <a:prstGeom prst="rect">
              <a:avLst/>
            </a:prstGeom>
          </p:spPr>
        </p:pic>
      </p:grpSp>
      <p:sp>
        <p:nvSpPr>
          <p:cNvPr id="3" name="TextBox 2">
            <a:extLst>
              <a:ext uri="{FF2B5EF4-FFF2-40B4-BE49-F238E27FC236}">
                <a16:creationId xmlns:a16="http://schemas.microsoft.com/office/drawing/2014/main" id="{9F2EF3CC-A572-1B31-478C-A1395D9E5CA0}"/>
              </a:ext>
            </a:extLst>
          </p:cNvPr>
          <p:cNvSpPr txBox="1"/>
          <p:nvPr/>
        </p:nvSpPr>
        <p:spPr>
          <a:xfrm>
            <a:off x="68327" y="4911308"/>
            <a:ext cx="4503673" cy="1556836"/>
          </a:xfrm>
          <a:prstGeom prst="rect">
            <a:avLst/>
          </a:prstGeom>
          <a:noFill/>
          <a:ln w="19050">
            <a:noFill/>
          </a:ln>
        </p:spPr>
        <p:txBody>
          <a:bodyPr wrap="square" rtlCol="0">
            <a:spAutoFit/>
          </a:bodyPr>
          <a:lstStyle/>
          <a:p>
            <a:pPr>
              <a:spcAft>
                <a:spcPts val="400"/>
              </a:spcAft>
            </a:pPr>
            <a:r>
              <a:rPr lang="en-GB" sz="1150" b="1">
                <a:solidFill>
                  <a:srgbClr val="243774"/>
                </a:solidFill>
                <a:latin typeface="Arial" panose="020B0604020202020204" pitchFamily="34" charset="0"/>
                <a:cs typeface="Arial" panose="020B0604020202020204" pitchFamily="34" charset="0"/>
              </a:rPr>
              <a:t>How does indicator link to long term priorities:</a:t>
            </a:r>
          </a:p>
          <a:p>
            <a:pPr>
              <a:spcAft>
                <a:spcPts val="400"/>
              </a:spcAft>
            </a:pPr>
            <a:r>
              <a:rPr lang="en-GB" sz="1100">
                <a:solidFill>
                  <a:srgbClr val="243774"/>
                </a:solidFill>
                <a:latin typeface="Arial" panose="020B0604020202020204" pitchFamily="34" charset="0"/>
                <a:cs typeface="Arial" panose="020B0604020202020204" pitchFamily="34" charset="0"/>
              </a:rPr>
              <a:t>Quick access to diagnostic services supports primary care, urgent care, elective care and cancer service delivery targets.  Early supported diagnosis therefore supports all of the ICB strategic ambitions.</a:t>
            </a:r>
          </a:p>
          <a:p>
            <a:r>
              <a:rPr lang="en-GB" sz="1100">
                <a:solidFill>
                  <a:srgbClr val="243774"/>
                </a:solidFill>
                <a:latin typeface="Arial" panose="020B0604020202020204" pitchFamily="34" charset="0"/>
                <a:cs typeface="Arial" panose="020B0604020202020204" pitchFamily="34" charset="0"/>
              </a:rPr>
              <a:t>longer waits for diagnosis can affect cancer outcomes, as well as added delay to planned care pathways.  Patient experience of care can be affected by delays to diagnosis.</a:t>
            </a:r>
          </a:p>
        </p:txBody>
      </p:sp>
      <p:sp>
        <p:nvSpPr>
          <p:cNvPr id="5" name="TextBox 4">
            <a:extLst>
              <a:ext uri="{FF2B5EF4-FFF2-40B4-BE49-F238E27FC236}">
                <a16:creationId xmlns:a16="http://schemas.microsoft.com/office/drawing/2014/main" id="{C85561FF-FDFA-CBE8-47C9-5A33DE5C5044}"/>
              </a:ext>
            </a:extLst>
          </p:cNvPr>
          <p:cNvSpPr txBox="1"/>
          <p:nvPr/>
        </p:nvSpPr>
        <p:spPr>
          <a:xfrm>
            <a:off x="4266133" y="710857"/>
            <a:ext cx="7737098" cy="6093976"/>
          </a:xfrm>
          <a:prstGeom prst="rect">
            <a:avLst/>
          </a:prstGeom>
          <a:noFill/>
        </p:spPr>
        <p:txBody>
          <a:bodyPr wrap="square" rtlCol="0">
            <a:spAutoFit/>
          </a:bodyPr>
          <a:lstStyle/>
          <a:p>
            <a:pPr>
              <a:spcAft>
                <a:spcPts val="600"/>
              </a:spcAft>
            </a:pPr>
            <a:r>
              <a:rPr lang="en-GB" b="1" dirty="0">
                <a:solidFill>
                  <a:srgbClr val="243774"/>
                </a:solidFill>
                <a:latin typeface="Arial" panose="020B0604020202020204" pitchFamily="34" charset="0"/>
                <a:cs typeface="Arial" panose="020B0604020202020204" pitchFamily="34" charset="0"/>
              </a:rPr>
              <a:t>Diagnostics Services Escalation Points</a:t>
            </a:r>
            <a:endParaRPr lang="en-GB" dirty="0">
              <a:solidFill>
                <a:srgbClr val="243774"/>
              </a:solidFill>
              <a:latin typeface="Arial" panose="020B0604020202020204" pitchFamily="34" charset="0"/>
              <a:cs typeface="Arial" panose="020B0604020202020204" pitchFamily="34" charset="0"/>
            </a:endParaRPr>
          </a:p>
          <a:p>
            <a:pPr eaLnBrk="1" hangingPunct="1">
              <a:spcAft>
                <a:spcPts val="600"/>
              </a:spcAft>
            </a:pPr>
            <a:r>
              <a:rPr lang="en-US" altLang="en-US" sz="1050" dirty="0">
                <a:solidFill>
                  <a:srgbClr val="2E2E2D"/>
                </a:solidFill>
                <a:latin typeface="Arial" panose="020B0604020202020204" pitchFamily="34" charset="0"/>
                <a:cs typeface="Arial" panose="020B0604020202020204" pitchFamily="34" charset="0"/>
              </a:rPr>
              <a:t>Diagnostic </a:t>
            </a:r>
            <a:r>
              <a:rPr lang="en-US" altLang="en-US" sz="1050" b="1" dirty="0">
                <a:solidFill>
                  <a:srgbClr val="2E2E2D"/>
                </a:solidFill>
                <a:latin typeface="Arial" panose="020B0604020202020204" pitchFamily="34" charset="0"/>
                <a:cs typeface="Arial" panose="020B0604020202020204" pitchFamily="34" charset="0"/>
              </a:rPr>
              <a:t>6-week performance was 22.6% </a:t>
            </a:r>
            <a:r>
              <a:rPr lang="en-US" altLang="en-US" sz="1050" dirty="0">
                <a:solidFill>
                  <a:srgbClr val="2E2E2D"/>
                </a:solidFill>
                <a:latin typeface="Arial" panose="020B0604020202020204" pitchFamily="34" charset="0"/>
                <a:cs typeface="Arial" panose="020B0604020202020204" pitchFamily="34" charset="0"/>
              </a:rPr>
              <a:t>in December against a plan of  17.6%; statistically performance is demonstrating special cause variation of an </a:t>
            </a:r>
            <a:r>
              <a:rPr lang="en-US" altLang="en-US" sz="1050" b="1" dirty="0">
                <a:solidFill>
                  <a:srgbClr val="2E2E2D"/>
                </a:solidFill>
                <a:latin typeface="Arial" panose="020B0604020202020204" pitchFamily="34" charset="0"/>
                <a:cs typeface="Arial" panose="020B0604020202020204" pitchFamily="34" charset="0"/>
              </a:rPr>
              <a:t>improving nature, </a:t>
            </a:r>
            <a:r>
              <a:rPr lang="en-US" altLang="en-US" sz="1050" dirty="0">
                <a:solidFill>
                  <a:srgbClr val="2E2E2D"/>
                </a:solidFill>
                <a:latin typeface="Arial" panose="020B0604020202020204" pitchFamily="34" charset="0"/>
                <a:cs typeface="Arial" panose="020B0604020202020204" pitchFamily="34" charset="0"/>
              </a:rPr>
              <a:t>however, two consecutive months have shown performance worsening. </a:t>
            </a:r>
          </a:p>
          <a:p>
            <a:pPr eaLnBrk="1" hangingPunct="1">
              <a:spcAft>
                <a:spcPts val="600"/>
              </a:spcAft>
            </a:pPr>
            <a:r>
              <a:rPr lang="en-US" sz="1050" b="1" dirty="0">
                <a:solidFill>
                  <a:srgbClr val="2E2E2D"/>
                </a:solidFill>
                <a:latin typeface="Arial" panose="020B0604020202020204" pitchFamily="34" charset="0"/>
                <a:ea typeface="Times New Roman" panose="02020603050405020304" pitchFamily="18" charset="0"/>
                <a:cs typeface="Arial" panose="020B0604020202020204" pitchFamily="34" charset="0"/>
              </a:rPr>
              <a:t>The </a:t>
            </a:r>
            <a:r>
              <a:rPr lang="en-US" sz="1050" b="1" dirty="0">
                <a:solidFill>
                  <a:srgbClr val="2E2E2D"/>
                </a:solidFill>
                <a:effectLst/>
                <a:latin typeface="Arial" panose="020B0604020202020204" pitchFamily="34" charset="0"/>
                <a:ea typeface="Times New Roman" panose="02020603050405020304" pitchFamily="18" charset="0"/>
                <a:cs typeface="Arial" panose="020B0604020202020204" pitchFamily="34" charset="0"/>
              </a:rPr>
              <a:t>NHSE plan for diagnostic waiting  times is based on 9 key tests</a:t>
            </a:r>
            <a:r>
              <a:rPr lang="en-US" sz="1050" dirty="0">
                <a:solidFill>
                  <a:srgbClr val="2E2E2D"/>
                </a:solidFill>
                <a:effectLst/>
                <a:latin typeface="Arial" panose="020B0604020202020204" pitchFamily="34" charset="0"/>
                <a:ea typeface="Times New Roman" panose="02020603050405020304" pitchFamily="18" charset="0"/>
                <a:cs typeface="Arial" panose="020B0604020202020204" pitchFamily="34" charset="0"/>
              </a:rPr>
              <a:t>.  The number of patients </a:t>
            </a:r>
            <a:r>
              <a:rPr lang="en-US" sz="1050" b="1" dirty="0">
                <a:solidFill>
                  <a:srgbClr val="2E2E2D"/>
                </a:solidFill>
                <a:effectLst/>
                <a:latin typeface="Arial" panose="020B0604020202020204" pitchFamily="34" charset="0"/>
                <a:ea typeface="Times New Roman" panose="02020603050405020304" pitchFamily="18" charset="0"/>
                <a:cs typeface="Arial" panose="020B0604020202020204" pitchFamily="34" charset="0"/>
              </a:rPr>
              <a:t>waiting over 6 weeks </a:t>
            </a:r>
            <a:r>
              <a:rPr lang="en-US" sz="1050" dirty="0">
                <a:solidFill>
                  <a:srgbClr val="2E2E2D"/>
                </a:solidFill>
                <a:effectLst/>
                <a:latin typeface="Arial" panose="020B0604020202020204" pitchFamily="34" charset="0"/>
                <a:ea typeface="Times New Roman" panose="02020603050405020304" pitchFamily="18" charset="0"/>
                <a:cs typeface="Arial" panose="020B0604020202020204" pitchFamily="34" charset="0"/>
              </a:rPr>
              <a:t>for the 9 tests was 8342 in November </a:t>
            </a:r>
            <a:r>
              <a:rPr lang="en-US" sz="1050" dirty="0">
                <a:solidFill>
                  <a:srgbClr val="2E2E2D"/>
                </a:solidFill>
                <a:latin typeface="Arial" panose="020B0604020202020204" pitchFamily="34" charset="0"/>
                <a:ea typeface="Times New Roman" panose="02020603050405020304" pitchFamily="18" charset="0"/>
                <a:cs typeface="Arial" panose="020B0604020202020204" pitchFamily="34" charset="0"/>
              </a:rPr>
              <a:t>and</a:t>
            </a:r>
            <a:r>
              <a:rPr lang="en-US" sz="1050" dirty="0">
                <a:solidFill>
                  <a:srgbClr val="2E2E2D"/>
                </a:solidFill>
                <a:effectLst/>
                <a:latin typeface="Arial" panose="020B0604020202020204" pitchFamily="34" charset="0"/>
                <a:ea typeface="Times New Roman" panose="02020603050405020304" pitchFamily="18" charset="0"/>
                <a:cs typeface="Arial" panose="020B0604020202020204" pitchFamily="34" charset="0"/>
              </a:rPr>
              <a:t> rose by 1,531 patients to </a:t>
            </a:r>
            <a:r>
              <a:rPr lang="en-US" sz="1050" b="1" dirty="0">
                <a:solidFill>
                  <a:srgbClr val="2E2E2D"/>
                </a:solidFill>
                <a:effectLst/>
                <a:latin typeface="Arial" panose="020B0604020202020204" pitchFamily="34" charset="0"/>
                <a:ea typeface="Times New Roman" panose="02020603050405020304" pitchFamily="18" charset="0"/>
                <a:cs typeface="Arial" panose="020B0604020202020204" pitchFamily="34" charset="0"/>
              </a:rPr>
              <a:t>9,873 in December</a:t>
            </a:r>
            <a:r>
              <a:rPr lang="en-US" sz="1050" dirty="0">
                <a:solidFill>
                  <a:srgbClr val="2E2E2D"/>
                </a:solidFill>
                <a:effectLst/>
                <a:latin typeface="Arial" panose="020B0604020202020204" pitchFamily="34" charset="0"/>
                <a:ea typeface="Times New Roman" panose="02020603050405020304" pitchFamily="18" charset="0"/>
                <a:cs typeface="Arial" panose="020B0604020202020204" pitchFamily="34" charset="0"/>
              </a:rPr>
              <a:t>.  The modalities demonstrating the highest growth were NOUS (745) and MRI (630).  The majority of the over 6 week waits are in the following modalities – </a:t>
            </a:r>
            <a:r>
              <a:rPr lang="en-US" sz="1050" b="1" dirty="0">
                <a:solidFill>
                  <a:srgbClr val="2E2E2D"/>
                </a:solidFill>
                <a:effectLst/>
                <a:latin typeface="Arial" panose="020B0604020202020204" pitchFamily="34" charset="0"/>
                <a:ea typeface="Times New Roman" panose="02020603050405020304" pitchFamily="18" charset="0"/>
                <a:cs typeface="Arial" panose="020B0604020202020204" pitchFamily="34" charset="0"/>
              </a:rPr>
              <a:t>MRI (2,679), NOUS (2,245), Echo (1,227), Audiology (1,199), Colonoscopy (849), CT (811), DEXA (530)</a:t>
            </a:r>
            <a:r>
              <a:rPr lang="en-US" sz="1050" dirty="0">
                <a:solidFill>
                  <a:srgbClr val="2E2E2D"/>
                </a:solidFill>
                <a:effectLst/>
                <a:latin typeface="Arial" panose="020B0604020202020204" pitchFamily="34" charset="0"/>
                <a:ea typeface="Times New Roman" panose="02020603050405020304" pitchFamily="18" charset="0"/>
                <a:cs typeface="Arial" panose="020B0604020202020204" pitchFamily="34" charset="0"/>
              </a:rPr>
              <a:t>.  The overall waiting list size has grown as well as the over 6 week position and this will be raised at the Diagnostic </a:t>
            </a:r>
            <a:r>
              <a:rPr lang="en-US" sz="1050" dirty="0" err="1">
                <a:solidFill>
                  <a:srgbClr val="2E2E2D"/>
                </a:solidFill>
                <a:effectLst/>
                <a:latin typeface="Arial" panose="020B0604020202020204" pitchFamily="34" charset="0"/>
                <a:ea typeface="Times New Roman" panose="02020603050405020304" pitchFamily="18" charset="0"/>
                <a:cs typeface="Arial" panose="020B0604020202020204" pitchFamily="34" charset="0"/>
              </a:rPr>
              <a:t>programme</a:t>
            </a:r>
            <a:r>
              <a:rPr lang="en-US" sz="1050" dirty="0">
                <a:solidFill>
                  <a:srgbClr val="2E2E2D"/>
                </a:solidFill>
                <a:effectLst/>
                <a:latin typeface="Arial" panose="020B0604020202020204" pitchFamily="34" charset="0"/>
                <a:ea typeface="Times New Roman" panose="02020603050405020304" pitchFamily="18" charset="0"/>
                <a:cs typeface="Arial" panose="020B0604020202020204" pitchFamily="34" charset="0"/>
              </a:rPr>
              <a:t> board.  From a </a:t>
            </a:r>
            <a:r>
              <a:rPr lang="en-US" sz="1050" dirty="0">
                <a:solidFill>
                  <a:srgbClr val="2E2E2D"/>
                </a:solidFill>
                <a:latin typeface="Arial" panose="020B0604020202020204" pitchFamily="34" charset="0"/>
                <a:ea typeface="Times New Roman" panose="02020603050405020304" pitchFamily="18" charset="0"/>
                <a:cs typeface="Arial" panose="020B0604020202020204" pitchFamily="34" charset="0"/>
              </a:rPr>
              <a:t>provider perspective, only HUTH achieved plan in December.  </a:t>
            </a:r>
            <a:r>
              <a:rPr lang="en-US" altLang="en-US" sz="1050" b="1" dirty="0">
                <a:solidFill>
                  <a:srgbClr val="2E2E2D"/>
                </a:solidFill>
                <a:latin typeface="Arial" panose="020B0604020202020204" pitchFamily="34" charset="0"/>
                <a:cs typeface="Arial" panose="020B0604020202020204" pitchFamily="34" charset="0"/>
              </a:rPr>
              <a:t> </a:t>
            </a:r>
            <a:endParaRPr lang="en-US" altLang="en-US" sz="1050" dirty="0">
              <a:latin typeface="Arial" panose="020B0604020202020204" pitchFamily="34" charset="0"/>
              <a:cs typeface="Arial" panose="020B0604020202020204" pitchFamily="34" charset="0"/>
            </a:endParaRPr>
          </a:p>
          <a:p>
            <a:pPr eaLnBrk="1" hangingPunct="1">
              <a:spcAft>
                <a:spcPts val="600"/>
              </a:spcAft>
            </a:pPr>
            <a:r>
              <a:rPr kumimoji="0" lang="en-US" sz="105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Key Actions </a:t>
            </a:r>
          </a:p>
          <a:p>
            <a:pPr marL="171450" marR="0" lvl="0" indent="-171450" algn="l" defTabSz="914400" rtl="0" eaLnBrk="1" fontAlgn="auto" latinLnBrk="0" hangingPunct="1">
              <a:lnSpc>
                <a:spcPct val="100000"/>
              </a:lnSpc>
              <a:buClrTx/>
              <a:buSzTx/>
              <a:buFont typeface="Arial" panose="020B0604020202020204" pitchFamily="34" charset="0"/>
              <a:buChar char="•"/>
              <a:tabLst/>
              <a:defRPr/>
            </a:pPr>
            <a:r>
              <a:rPr kumimoji="0" lang="en-GB" sz="105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CDC</a:t>
            </a:r>
            <a:r>
              <a:rPr kumimoji="0" lang="en-GB" sz="105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lang="en-GB" sz="1050" dirty="0">
                <a:solidFill>
                  <a:prstClr val="black"/>
                </a:solidFill>
                <a:latin typeface="Arial" panose="020B0604020202020204" pitchFamily="34" charset="0"/>
                <a:ea typeface="Times New Roman" panose="02020603050405020304" pitchFamily="18" charset="0"/>
                <a:cs typeface="Arial" panose="020B0604020202020204" pitchFamily="34" charset="0"/>
              </a:rPr>
              <a:t>P</a:t>
            </a:r>
            <a:r>
              <a:rPr kumimoji="0" lang="en-GB" sz="105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rogramme</a:t>
            </a:r>
            <a:r>
              <a:rPr kumimoji="0" lang="en-GB" sz="105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continues to support activity across HNY.  </a:t>
            </a:r>
            <a:r>
              <a:rPr lang="en-GB" sz="1050" dirty="0">
                <a:solidFill>
                  <a:prstClr val="black"/>
                </a:solidFill>
                <a:latin typeface="Arial" panose="020B0604020202020204" pitchFamily="34" charset="0"/>
                <a:ea typeface="Times New Roman" panose="02020603050405020304" pitchFamily="18" charset="0"/>
                <a:cs typeface="Arial" panose="020B0604020202020204" pitchFamily="34" charset="0"/>
              </a:rPr>
              <a:t>Whilst activity increased in January and was at record levels, as the plan increases the gap between plan and actual continues to grow.</a:t>
            </a:r>
            <a:endParaRPr kumimoji="0" lang="en-GB" sz="105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171450" marR="0" lvl="0" indent="-171450" algn="l" defTabSz="914400" rtl="0" eaLnBrk="1" fontAlgn="auto" latinLnBrk="0" hangingPunct="1">
              <a:lnSpc>
                <a:spcPct val="100000"/>
              </a:lnSpc>
              <a:buClrTx/>
              <a:buSzTx/>
              <a:buFont typeface="Arial" panose="020B0604020202020204" pitchFamily="34" charset="0"/>
              <a:buChar char="•"/>
              <a:tabLst/>
              <a:defRPr/>
            </a:pPr>
            <a:r>
              <a:rPr kumimoji="0" lang="en-GB" sz="105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Meetings with Trust finance leads have taken place to understand Q4 24/25 position.</a:t>
            </a:r>
          </a:p>
          <a:p>
            <a:pPr marL="171450" marR="0" lvl="0" indent="-171450" algn="l" defTabSz="914400" rtl="0" eaLnBrk="1" fontAlgn="auto" latinLnBrk="0" hangingPunct="1">
              <a:lnSpc>
                <a:spcPct val="100000"/>
              </a:lnSpc>
              <a:buClrTx/>
              <a:buSzTx/>
              <a:buFont typeface="Arial" panose="020B0604020202020204" pitchFamily="34" charset="0"/>
              <a:buChar char="•"/>
              <a:tabLst/>
              <a:defRPr/>
            </a:pPr>
            <a:r>
              <a:rPr kumimoji="0" lang="en-GB" sz="105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Scunthorpe CDC opening date has changed and is now 4 March 2025.  Grimsby go-live has moved slightly back to 11 March 2025 to avoid a clash with Scunthorpe. Scarborough and Hull are due to open in Q1 25/26 and NHSE are aware.</a:t>
            </a:r>
          </a:p>
          <a:p>
            <a:pPr marL="171450" marR="0" lvl="0" indent="-171450" algn="l" defTabSz="914400" rtl="0" eaLnBrk="1" fontAlgn="auto" latinLnBrk="0" hangingPunct="1">
              <a:lnSpc>
                <a:spcPct val="100000"/>
              </a:lnSpc>
              <a:buClrTx/>
              <a:buSzTx/>
              <a:buFont typeface="Arial" panose="020B0604020202020204" pitchFamily="34" charset="0"/>
              <a:buChar char="•"/>
              <a:tabLst/>
              <a:defRPr/>
            </a:pPr>
            <a:r>
              <a:rPr kumimoji="0" lang="en-GB" sz="105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Overview of revenue allocations for 25/26 received from NHSE and trusts are reviewing.</a:t>
            </a:r>
          </a:p>
          <a:p>
            <a:pPr marL="171450" marR="0" lvl="0" indent="-171450" algn="l" defTabSz="914400" rtl="0" eaLnBrk="1" fontAlgn="auto" latinLnBrk="0" hangingPunct="1">
              <a:lnSpc>
                <a:spcPct val="100000"/>
              </a:lnSpc>
              <a:buClrTx/>
              <a:buSzTx/>
              <a:buFont typeface="Arial" panose="020B0604020202020204" pitchFamily="34" charset="0"/>
              <a:buChar char="•"/>
              <a:tabLst/>
              <a:defRPr/>
            </a:pPr>
            <a:r>
              <a:rPr kumimoji="0" lang="en-GB" sz="105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Trusts are planning to complete C&amp;D exercise by modality for assessment of delivery of 12/7 Elective Reform Plan</a:t>
            </a:r>
          </a:p>
          <a:p>
            <a:pPr marL="171450" marR="0" lvl="0" indent="-171450" algn="l" defTabSz="914400" rtl="0" eaLnBrk="1" fontAlgn="auto" latinLnBrk="0" hangingPunct="1">
              <a:lnSpc>
                <a:spcPct val="100000"/>
              </a:lnSpc>
              <a:buClrTx/>
              <a:buSzTx/>
              <a:buFont typeface="Arial" panose="020B0604020202020204" pitchFamily="34" charset="0"/>
              <a:buChar char="•"/>
              <a:tabLst/>
              <a:defRPr/>
            </a:pPr>
            <a:r>
              <a:rPr kumimoji="0" lang="en-GB" sz="105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Endoscop</a:t>
            </a:r>
            <a:r>
              <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y: HUTH Capacity remains a concern. 71% of patients across the system &gt;6 weeks sit within HUTH. Position might deteriorate further and presentation delivered at Feb Dx board highlighting the proportion of core-work.</a:t>
            </a:r>
          </a:p>
          <a:p>
            <a:pPr marL="171450" marR="0" lvl="0" indent="-171450" algn="l" defTabSz="914400" rtl="0" eaLnBrk="1" fontAlgn="auto" latinLnBrk="0" hangingPunct="1">
              <a:lnSpc>
                <a:spcPct val="100000"/>
              </a:lnSpc>
              <a:buClrTx/>
              <a:buSzTx/>
              <a:buFont typeface="Arial" panose="020B0604020202020204" pitchFamily="34" charset="0"/>
              <a:buChar char="•"/>
              <a:tabLst/>
              <a:defRPr/>
            </a:pPr>
            <a:r>
              <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ERCP: Awaiting funding confirmation to appoint ERCP clinical lead. Regional Service development paper updated following national guidance. Presented at Feb Dx board asking to progress to Case for Change upon appointment of Clinical Lead.</a:t>
            </a:r>
          </a:p>
          <a:p>
            <a:pPr marL="171450" marR="0" lvl="0" indent="-171450" algn="l" defTabSz="914400" rtl="0" eaLnBrk="1" fontAlgn="auto" latinLnBrk="0" hangingPunct="1">
              <a:lnSpc>
                <a:spcPct val="100000"/>
              </a:lnSpc>
              <a:buClrTx/>
              <a:buSzTx/>
              <a:buFont typeface="Arial" panose="020B0604020202020204" pitchFamily="34" charset="0"/>
              <a:buChar char="•"/>
              <a:tabLst/>
              <a:defRPr/>
            </a:pPr>
            <a:r>
              <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Minimally Invasive Service Development – Presented at Feb Dx Board - Request for initial funding to establish service in south of system to provide an alternative for HUTH long-waiting patients. - HNY Clinical Lead for Endoscopy recruited.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5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Imaging: </a:t>
            </a:r>
            <a:r>
              <a:rPr kumimoji="0" lang="en-GB" sz="105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Revised Governance framework socialised  at governance group (14/01). Presented at steering group, with agreement in principle gained (04/02). Approved at Diagnostics Programme Board (07/02)</a:t>
            </a:r>
            <a:r>
              <a:rPr lang="en-GB" sz="1050" dirty="0">
                <a:solidFill>
                  <a:prstClr val="black"/>
                </a:solidFill>
                <a:latin typeface="Arial" panose="020B0604020202020204" pitchFamily="34" charset="0"/>
                <a:ea typeface="Times New Roman" panose="02020603050405020304" pitchFamily="18" charset="0"/>
                <a:cs typeface="Arial" panose="020B0604020202020204" pitchFamily="34"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AI MSK: Contract signed 12/2/25, YSTHFT project deployment on-going. Phase 1 Projected go-live 28/3/25. Risk to Phase 2 deployed within HHP due to stakeholder buy-in.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DDCP: Deliverables by March 31st 2025 (as outlined in MOU) are unlikely.  Funding secured for FY25/26. Governance Structure agreed. Trust prioritisation on-going with project stand-ups to follow</a:t>
            </a:r>
            <a:r>
              <a:rPr lang="en-GB" sz="1050" dirty="0">
                <a:solidFill>
                  <a:prstClr val="black"/>
                </a:solidFill>
                <a:latin typeface="Arial" panose="020B0604020202020204" pitchFamily="34" charset="0"/>
                <a:ea typeface="Times New Roman" panose="02020603050405020304" pitchFamily="18" charset="0"/>
                <a:cs typeface="Arial" panose="020B0604020202020204" pitchFamily="34" charset="0"/>
              </a:rPr>
              <a:t>.</a:t>
            </a:r>
          </a:p>
          <a:p>
            <a:pPr marL="171450" indent="-171450">
              <a:buFont typeface="Arial" panose="020B0604020202020204" pitchFamily="34" charset="0"/>
              <a:buChar char="•"/>
              <a:defRPr/>
            </a:pPr>
            <a:r>
              <a:rPr lang="en-GB" sz="1050" dirty="0">
                <a:latin typeface="Arial" panose="020B0604020202020204" pitchFamily="34" charset="0"/>
                <a:ea typeface="Times New Roman" panose="02020603050405020304" pitchFamily="18" charset="0"/>
                <a:cs typeface="Arial" panose="020B0604020202020204" pitchFamily="34" charset="0"/>
              </a:rPr>
              <a:t>GIRFT Imaging Visit held 23rd January. Shared practice included the HNY procurement collaborative, shared mobile assets &amp; DRAD 2-Year accelerated radiology course, awaiting final feedback report.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5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Audiology: </a:t>
            </a:r>
            <a:r>
              <a:rPr kumimoji="0" lang="en-GB" sz="105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NLaG</a:t>
            </a:r>
            <a:r>
              <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data now received and analysis underway. Project resource identified to commence workshop and recovery opportunities aligned to the Elective Reform Plan</a:t>
            </a:r>
            <a:endParaRPr kumimoji="0" lang="en-GB" sz="105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5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Workforce: </a:t>
            </a:r>
            <a:r>
              <a:rPr kumimoji="0" lang="en-GB" sz="105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Ewan Cameron commended as Dx Programme Director</a:t>
            </a:r>
          </a:p>
        </p:txBody>
      </p:sp>
      <p:pic>
        <p:nvPicPr>
          <p:cNvPr id="6" name="Picture 5">
            <a:extLst>
              <a:ext uri="{FF2B5EF4-FFF2-40B4-BE49-F238E27FC236}">
                <a16:creationId xmlns:a16="http://schemas.microsoft.com/office/drawing/2014/main" id="{20290ECC-E17F-368A-8EF1-8B347A78914D}"/>
              </a:ext>
            </a:extLst>
          </p:cNvPr>
          <p:cNvPicPr>
            <a:picLocks noChangeAspect="1"/>
          </p:cNvPicPr>
          <p:nvPr/>
        </p:nvPicPr>
        <p:blipFill>
          <a:blip r:embed="rId5"/>
          <a:stretch>
            <a:fillRect/>
          </a:stretch>
        </p:blipFill>
        <p:spPr>
          <a:xfrm>
            <a:off x="177618" y="1094536"/>
            <a:ext cx="4059845" cy="3817711"/>
          </a:xfrm>
          <a:prstGeom prst="rect">
            <a:avLst/>
          </a:prstGeom>
        </p:spPr>
      </p:pic>
    </p:spTree>
    <p:extLst>
      <p:ext uri="{BB962C8B-B14F-4D97-AF65-F5344CB8AC3E}">
        <p14:creationId xmlns:p14="http://schemas.microsoft.com/office/powerpoint/2010/main" val="32909043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791D233D713A4491101687B07B2FAC" ma:contentTypeVersion="12" ma:contentTypeDescription="Create a new document." ma:contentTypeScope="" ma:versionID="4011a1dc2fad7519393b2ae4fe0c3f69">
  <xsd:schema xmlns:xsd="http://www.w3.org/2001/XMLSchema" xmlns:xs="http://www.w3.org/2001/XMLSchema" xmlns:p="http://schemas.microsoft.com/office/2006/metadata/properties" xmlns:ns1="http://schemas.microsoft.com/sharepoint/v3" xmlns:ns2="5285d5b1-e10a-4f38-a8b5-fe51d9f87668" xmlns:ns3="f708a729-b70a-473e-ae57-ffeac2704242" targetNamespace="http://schemas.microsoft.com/office/2006/metadata/properties" ma:root="true" ma:fieldsID="c2fb084c9e0ca748bbaf69e1e1391ad7" ns1:_="" ns2:_="" ns3:_="">
    <xsd:import namespace="http://schemas.microsoft.com/sharepoint/v3"/>
    <xsd:import namespace="5285d5b1-e10a-4f38-a8b5-fe51d9f87668"/>
    <xsd:import namespace="f708a729-b70a-473e-ae57-ffeac270424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1:_ip_UnifiedCompliancePolicyProperties" minOccurs="0"/>
                <xsd:element ref="ns1:_ip_UnifiedCompliancePolicyUIAc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285d5b1-e10a-4f38-a8b5-fe51d9f876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708a729-b70a-473e-ae57-ffeac270424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88C4DE98-A2F2-4F83-83EB-A6FAF003D328}">
  <ds:schemaRefs>
    <ds:schemaRef ds:uri="5285d5b1-e10a-4f38-a8b5-fe51d9f87668"/>
    <ds:schemaRef ds:uri="f708a729-b70a-473e-ae57-ffeac270424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66BA1F4-6724-4172-8F65-A86F5611E570}">
  <ds:schemaRefs>
    <ds:schemaRef ds:uri="http://schemas.microsoft.com/sharepoint/v3/contenttype/forms"/>
  </ds:schemaRefs>
</ds:datastoreItem>
</file>

<file path=customXml/itemProps3.xml><?xml version="1.0" encoding="utf-8"?>
<ds:datastoreItem xmlns:ds="http://schemas.openxmlformats.org/officeDocument/2006/customXml" ds:itemID="{8DB28E4C-64BC-4489-A50D-675B63F1733E}">
  <ds:schemaRefs>
    <ds:schemaRef ds:uri="http://schemas.microsoft.com/office/infopath/2007/PartnerControls"/>
    <ds:schemaRef ds:uri="http://schemas.microsoft.com/office/2006/metadata/properties"/>
    <ds:schemaRef ds:uri="http://purl.org/dc/dcmitype/"/>
    <ds:schemaRef ds:uri="http://purl.org/dc/elements/1.1/"/>
    <ds:schemaRef ds:uri="http://www.w3.org/XML/1998/namespace"/>
    <ds:schemaRef ds:uri="http://purl.org/dc/terms/"/>
    <ds:schemaRef ds:uri="http://schemas.microsoft.com/office/2006/documentManagement/types"/>
    <ds:schemaRef ds:uri="f708a729-b70a-473e-ae57-ffeac2704242"/>
    <ds:schemaRef ds:uri="http://schemas.openxmlformats.org/package/2006/metadata/core-properties"/>
    <ds:schemaRef ds:uri="5285d5b1-e10a-4f38-a8b5-fe51d9f87668"/>
    <ds:schemaRef ds:uri="http://schemas.microsoft.com/sharepoint/v3"/>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otalTime>209</TotalTime>
  <Words>6905</Words>
  <Application>Microsoft Office PowerPoint</Application>
  <PresentationFormat>Widescreen</PresentationFormat>
  <Paragraphs>294</Paragraphs>
  <Slides>26</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Calibri Light</vt:lpstr>
      <vt:lpstr>Segoe UI</vt:lpstr>
      <vt:lpstr>Symbol</vt:lpstr>
      <vt:lpstr>Trebuchet MS</vt:lpstr>
      <vt:lpstr>Office Theme</vt:lpstr>
      <vt:lpstr>ICB – Board  Annual Operating Plan -  Performance Report</vt:lpstr>
      <vt:lpstr>Executive Summary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Executive Summary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FORDYCE, Ruby (NHS HUMBER AND NORTH YORKSHIRE ICB - 02Y)</dc:creator>
  <cp:lastModifiedBy>BOFFEY, Shaun (NHS HUMBER AND NORTH YORKSHIRE ICB - 03Q)</cp:lastModifiedBy>
  <cp:revision>2</cp:revision>
  <dcterms:created xsi:type="dcterms:W3CDTF">2024-05-16T11:30:57Z</dcterms:created>
  <dcterms:modified xsi:type="dcterms:W3CDTF">2025-03-05T10:05:36Z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0x0101009D791D233D713A4491101687B07B2FAC</vt:lpwstr>
  </property>
</Properties>
</file>