
<file path=[Content_Types].xml><?xml version="1.0" encoding="utf-8"?>
<Types xmlns="http://schemas.openxmlformats.org/package/2006/content-types">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6" r:id="rId5"/>
  </p:sldMasterIdLst>
  <p:sldIdLst>
    <p:sldId id="269" r:id="rId6"/>
    <p:sldId id="359" r:id="rId7"/>
    <p:sldId id="256" r:id="rId8"/>
    <p:sldId id="352" r:id="rId9"/>
    <p:sldId id="353" r:id="rId10"/>
    <p:sldId id="354" r:id="rId11"/>
    <p:sldId id="355" r:id="rId12"/>
    <p:sldId id="356" r:id="rId13"/>
    <p:sldId id="357" r:id="rId14"/>
    <p:sldId id="358" r:id="rId15"/>
    <p:sldId id="25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DD92C47-EAEB-364E-C337-A4B569E1BEA8}" name="BROOKS, Jonathan (NHS HUMBER AND NORTH YORKSHIRE ICB - 03H)" initials="JB" userId="S::jonathan.brooks3@nhs.net::97e3cf1b-59e6-4c3e-b587-d42db6e6443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409D"/>
    <a:srgbClr val="253776"/>
    <a:srgbClr val="00A399"/>
    <a:srgbClr val="B21F75"/>
    <a:srgbClr val="8463A7"/>
    <a:srgbClr val="7BB933"/>
    <a:srgbClr val="F08D2A"/>
    <a:srgbClr val="FBBA33"/>
    <a:srgbClr val="3AB5E9"/>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6" d="100"/>
          <a:sy n="56" d="100"/>
        </p:scale>
        <p:origin x="1260" y="276"/>
      </p:cViewPr>
      <p:guideLst/>
    </p:cSldViewPr>
  </p:slideViewPr>
  <p:notesTextViewPr>
    <p:cViewPr>
      <p:scale>
        <a:sx n="1" d="1"/>
        <a:sy n="1" d="1"/>
      </p:scale>
      <p:origin x="0" y="0"/>
    </p:cViewPr>
  </p:notesTextViewPr>
  <p:sorterViewPr>
    <p:cViewPr>
      <p:scale>
        <a:sx n="100" d="100"/>
        <a:sy n="100" d="100"/>
      </p:scale>
      <p:origin x="0" y="-77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5CA75-5C0C-4184-A226-BD56A5FDDEE1}"/>
              </a:ext>
            </a:extLst>
          </p:cNvPr>
          <p:cNvSpPr>
            <a:spLocks noGrp="1"/>
          </p:cNvSpPr>
          <p:nvPr>
            <p:ph type="ctrTitle"/>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92ABD2F-CC22-4537-8356-A976C7B77D29}"/>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2C0B8A9-957F-4335-84A5-C4B80A0F07A5}"/>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B79F128F-A268-4394-B121-16B06B629BC0}" type="datetimeFigureOut">
              <a:rPr lang="en-GB" smtClean="0"/>
              <a:pPr/>
              <a:t>11/02/2025</a:t>
            </a:fld>
            <a:endParaRPr lang="en-GB" dirty="0"/>
          </a:p>
        </p:txBody>
      </p:sp>
      <p:sp>
        <p:nvSpPr>
          <p:cNvPr id="5" name="Footer Placeholder 4">
            <a:extLst>
              <a:ext uri="{FF2B5EF4-FFF2-40B4-BE49-F238E27FC236}">
                <a16:creationId xmlns:a16="http://schemas.microsoft.com/office/drawing/2014/main" id="{0B2D2E72-0FA6-4B33-83E3-8CEFDEE84AAD}"/>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dirty="0"/>
          </a:p>
        </p:txBody>
      </p:sp>
      <p:sp>
        <p:nvSpPr>
          <p:cNvPr id="6" name="Slide Number Placeholder 5">
            <a:extLst>
              <a:ext uri="{FF2B5EF4-FFF2-40B4-BE49-F238E27FC236}">
                <a16:creationId xmlns:a16="http://schemas.microsoft.com/office/drawing/2014/main" id="{473FFD68-7007-4B26-A659-D873A495A6A5}"/>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FC6A37E8-03F2-4A2A-B1E5-E6479DDAD58D}" type="slidenum">
              <a:rPr lang="en-GB" smtClean="0"/>
              <a:pPr/>
              <a:t>‹#›</a:t>
            </a:fld>
            <a:endParaRPr lang="en-GB" dirty="0"/>
          </a:p>
        </p:txBody>
      </p:sp>
    </p:spTree>
    <p:extLst>
      <p:ext uri="{BB962C8B-B14F-4D97-AF65-F5344CB8AC3E}">
        <p14:creationId xmlns:p14="http://schemas.microsoft.com/office/powerpoint/2010/main" val="3323177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F1E33-6095-45B3-9DAB-AB4A0F2C435E}"/>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4B3088A-3849-41CB-95F9-58FC8A934A45}"/>
              </a:ext>
            </a:extLst>
          </p:cNvPr>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BC8A6A-C874-435C-ADDF-FA7C292BBA58}"/>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B79F128F-A268-4394-B121-16B06B629BC0}" type="datetimeFigureOut">
              <a:rPr lang="en-GB" smtClean="0"/>
              <a:pPr/>
              <a:t>11/02/2025</a:t>
            </a:fld>
            <a:endParaRPr lang="en-GB" dirty="0"/>
          </a:p>
        </p:txBody>
      </p:sp>
      <p:sp>
        <p:nvSpPr>
          <p:cNvPr id="5" name="Footer Placeholder 4">
            <a:extLst>
              <a:ext uri="{FF2B5EF4-FFF2-40B4-BE49-F238E27FC236}">
                <a16:creationId xmlns:a16="http://schemas.microsoft.com/office/drawing/2014/main" id="{E0DDB143-B810-47B2-A2E4-DECB81EAC304}"/>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dirty="0"/>
          </a:p>
        </p:txBody>
      </p:sp>
      <p:sp>
        <p:nvSpPr>
          <p:cNvPr id="6" name="Slide Number Placeholder 5">
            <a:extLst>
              <a:ext uri="{FF2B5EF4-FFF2-40B4-BE49-F238E27FC236}">
                <a16:creationId xmlns:a16="http://schemas.microsoft.com/office/drawing/2014/main" id="{57147BBF-0691-4506-BB21-56F39CEB5174}"/>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FC6A37E8-03F2-4A2A-B1E5-E6479DDAD58D}" type="slidenum">
              <a:rPr lang="en-GB" smtClean="0"/>
              <a:pPr/>
              <a:t>‹#›</a:t>
            </a:fld>
            <a:endParaRPr lang="en-GB" dirty="0"/>
          </a:p>
        </p:txBody>
      </p:sp>
    </p:spTree>
    <p:extLst>
      <p:ext uri="{BB962C8B-B14F-4D97-AF65-F5344CB8AC3E}">
        <p14:creationId xmlns:p14="http://schemas.microsoft.com/office/powerpoint/2010/main" val="3552416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BFF223-CCBD-40C8-B945-E60A154ED55B}"/>
              </a:ext>
            </a:extLst>
          </p:cNvPr>
          <p:cNvSpPr>
            <a:spLocks noGrp="1"/>
          </p:cNvSpPr>
          <p:nvPr>
            <p:ph type="title" orient="vert"/>
          </p:nvPr>
        </p:nvSpPr>
        <p:spPr>
          <a:xfrm>
            <a:off x="8724900" y="365125"/>
            <a:ext cx="2628900" cy="5811838"/>
          </a:xfrm>
        </p:spPr>
        <p:txBody>
          <a:bodyPr vert="eaVert"/>
          <a:lstStyle>
            <a:lvl1pPr>
              <a:defRPr>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8957F96-8C24-44F1-A448-FCEB717B54BA}"/>
              </a:ext>
            </a:extLst>
          </p:cNvPr>
          <p:cNvSpPr>
            <a:spLocks noGrp="1"/>
          </p:cNvSpPr>
          <p:nvPr>
            <p:ph type="body" orient="vert" idx="1"/>
          </p:nvPr>
        </p:nvSpPr>
        <p:spPr>
          <a:xfrm>
            <a:off x="838200" y="365125"/>
            <a:ext cx="7734300" cy="5811838"/>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ABF8626-C233-491F-A2DC-FA42A08C24B0}"/>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B79F128F-A268-4394-B121-16B06B629BC0}" type="datetimeFigureOut">
              <a:rPr lang="en-GB" smtClean="0"/>
              <a:pPr/>
              <a:t>11/02/2025</a:t>
            </a:fld>
            <a:endParaRPr lang="en-GB" dirty="0"/>
          </a:p>
        </p:txBody>
      </p:sp>
      <p:sp>
        <p:nvSpPr>
          <p:cNvPr id="5" name="Footer Placeholder 4">
            <a:extLst>
              <a:ext uri="{FF2B5EF4-FFF2-40B4-BE49-F238E27FC236}">
                <a16:creationId xmlns:a16="http://schemas.microsoft.com/office/drawing/2014/main" id="{30C0704E-1FF2-42C9-8471-F14C101A474E}"/>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dirty="0"/>
          </a:p>
        </p:txBody>
      </p:sp>
      <p:sp>
        <p:nvSpPr>
          <p:cNvPr id="6" name="Slide Number Placeholder 5">
            <a:extLst>
              <a:ext uri="{FF2B5EF4-FFF2-40B4-BE49-F238E27FC236}">
                <a16:creationId xmlns:a16="http://schemas.microsoft.com/office/drawing/2014/main" id="{CEFCC291-501B-4F5B-A2F1-A8D3066A22B3}"/>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FC6A37E8-03F2-4A2A-B1E5-E6479DDAD58D}" type="slidenum">
              <a:rPr lang="en-GB" smtClean="0"/>
              <a:pPr/>
              <a:t>‹#›</a:t>
            </a:fld>
            <a:endParaRPr lang="en-GB" dirty="0"/>
          </a:p>
        </p:txBody>
      </p:sp>
    </p:spTree>
    <p:extLst>
      <p:ext uri="{BB962C8B-B14F-4D97-AF65-F5344CB8AC3E}">
        <p14:creationId xmlns:p14="http://schemas.microsoft.com/office/powerpoint/2010/main" val="6857955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80E37-D426-DBB4-A8BA-4744956B942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CEB5B15-1E22-4265-D4CA-78F4EFAD3A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6B6397E-7EF7-8193-B867-8D89E8FF8AA4}"/>
              </a:ext>
            </a:extLst>
          </p:cNvPr>
          <p:cNvSpPr>
            <a:spLocks noGrp="1"/>
          </p:cNvSpPr>
          <p:nvPr>
            <p:ph type="dt" sz="half" idx="10"/>
          </p:nvPr>
        </p:nvSpPr>
        <p:spPr/>
        <p:txBody>
          <a:bodyPr/>
          <a:lstStyle/>
          <a:p>
            <a:fld id="{E9F69BE9-C793-48DC-A8CE-33DF420D77E9}" type="datetimeFigureOut">
              <a:rPr lang="en-GB" smtClean="0"/>
              <a:t>11/02/2025</a:t>
            </a:fld>
            <a:endParaRPr lang="en-GB" dirty="0"/>
          </a:p>
        </p:txBody>
      </p:sp>
      <p:sp>
        <p:nvSpPr>
          <p:cNvPr id="5" name="Footer Placeholder 4">
            <a:extLst>
              <a:ext uri="{FF2B5EF4-FFF2-40B4-BE49-F238E27FC236}">
                <a16:creationId xmlns:a16="http://schemas.microsoft.com/office/drawing/2014/main" id="{3A5E6568-272E-6D87-9CF3-82305624700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930C6E7-8FCC-5EBA-5A48-1D4627F02E5B}"/>
              </a:ext>
            </a:extLst>
          </p:cNvPr>
          <p:cNvSpPr>
            <a:spLocks noGrp="1"/>
          </p:cNvSpPr>
          <p:nvPr>
            <p:ph type="sldNum" sz="quarter" idx="12"/>
          </p:nvPr>
        </p:nvSpPr>
        <p:spPr/>
        <p:txBody>
          <a:bodyPr/>
          <a:lstStyle/>
          <a:p>
            <a:fld id="{50E43286-D0C2-4639-8C88-FABE4BE0E64E}" type="slidenum">
              <a:rPr lang="en-GB" smtClean="0"/>
              <a:t>‹#›</a:t>
            </a:fld>
            <a:endParaRPr lang="en-GB" dirty="0"/>
          </a:p>
        </p:txBody>
      </p:sp>
    </p:spTree>
    <p:extLst>
      <p:ext uri="{BB962C8B-B14F-4D97-AF65-F5344CB8AC3E}">
        <p14:creationId xmlns:p14="http://schemas.microsoft.com/office/powerpoint/2010/main" val="30273290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4F442-80C6-D368-0EF6-FD1EB37AD0E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AC2AEC-9C8D-FC7B-1A33-F585DBF693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701745-C144-1CBC-51FE-F80C87CC1E1B}"/>
              </a:ext>
            </a:extLst>
          </p:cNvPr>
          <p:cNvSpPr>
            <a:spLocks noGrp="1"/>
          </p:cNvSpPr>
          <p:nvPr>
            <p:ph type="dt" sz="half" idx="10"/>
          </p:nvPr>
        </p:nvSpPr>
        <p:spPr/>
        <p:txBody>
          <a:bodyPr/>
          <a:lstStyle/>
          <a:p>
            <a:fld id="{E9F69BE9-C793-48DC-A8CE-33DF420D77E9}" type="datetimeFigureOut">
              <a:rPr lang="en-GB" smtClean="0"/>
              <a:t>11/02/2025</a:t>
            </a:fld>
            <a:endParaRPr lang="en-GB" dirty="0"/>
          </a:p>
        </p:txBody>
      </p:sp>
      <p:sp>
        <p:nvSpPr>
          <p:cNvPr id="5" name="Footer Placeholder 4">
            <a:extLst>
              <a:ext uri="{FF2B5EF4-FFF2-40B4-BE49-F238E27FC236}">
                <a16:creationId xmlns:a16="http://schemas.microsoft.com/office/drawing/2014/main" id="{6A34F8D2-59E2-91FF-D908-28FE35DAD3D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5C8749B-E638-5008-05E4-24D6DC688337}"/>
              </a:ext>
            </a:extLst>
          </p:cNvPr>
          <p:cNvSpPr>
            <a:spLocks noGrp="1"/>
          </p:cNvSpPr>
          <p:nvPr>
            <p:ph type="sldNum" sz="quarter" idx="12"/>
          </p:nvPr>
        </p:nvSpPr>
        <p:spPr/>
        <p:txBody>
          <a:bodyPr/>
          <a:lstStyle/>
          <a:p>
            <a:fld id="{50E43286-D0C2-4639-8C88-FABE4BE0E64E}" type="slidenum">
              <a:rPr lang="en-GB" smtClean="0"/>
              <a:t>‹#›</a:t>
            </a:fld>
            <a:endParaRPr lang="en-GB" dirty="0"/>
          </a:p>
        </p:txBody>
      </p:sp>
    </p:spTree>
    <p:extLst>
      <p:ext uri="{BB962C8B-B14F-4D97-AF65-F5344CB8AC3E}">
        <p14:creationId xmlns:p14="http://schemas.microsoft.com/office/powerpoint/2010/main" val="4618479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30D72-1319-FED1-0B2D-0677BDFD39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5B3018D-F92E-75DD-2565-534BE56948A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18FA3A-F06A-F9EF-9F16-404E3038507D}"/>
              </a:ext>
            </a:extLst>
          </p:cNvPr>
          <p:cNvSpPr>
            <a:spLocks noGrp="1"/>
          </p:cNvSpPr>
          <p:nvPr>
            <p:ph type="dt" sz="half" idx="10"/>
          </p:nvPr>
        </p:nvSpPr>
        <p:spPr/>
        <p:txBody>
          <a:bodyPr/>
          <a:lstStyle/>
          <a:p>
            <a:fld id="{E9F69BE9-C793-48DC-A8CE-33DF420D77E9}" type="datetimeFigureOut">
              <a:rPr lang="en-GB" smtClean="0"/>
              <a:t>11/02/2025</a:t>
            </a:fld>
            <a:endParaRPr lang="en-GB" dirty="0"/>
          </a:p>
        </p:txBody>
      </p:sp>
      <p:sp>
        <p:nvSpPr>
          <p:cNvPr id="5" name="Footer Placeholder 4">
            <a:extLst>
              <a:ext uri="{FF2B5EF4-FFF2-40B4-BE49-F238E27FC236}">
                <a16:creationId xmlns:a16="http://schemas.microsoft.com/office/drawing/2014/main" id="{FA98EF27-DD72-7B14-710D-0EF9FB04756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DCE6672-2E57-226F-C6C5-B9E827AD8538}"/>
              </a:ext>
            </a:extLst>
          </p:cNvPr>
          <p:cNvSpPr>
            <a:spLocks noGrp="1"/>
          </p:cNvSpPr>
          <p:nvPr>
            <p:ph type="sldNum" sz="quarter" idx="12"/>
          </p:nvPr>
        </p:nvSpPr>
        <p:spPr/>
        <p:txBody>
          <a:bodyPr/>
          <a:lstStyle/>
          <a:p>
            <a:fld id="{50E43286-D0C2-4639-8C88-FABE4BE0E64E}" type="slidenum">
              <a:rPr lang="en-GB" smtClean="0"/>
              <a:t>‹#›</a:t>
            </a:fld>
            <a:endParaRPr lang="en-GB" dirty="0"/>
          </a:p>
        </p:txBody>
      </p:sp>
    </p:spTree>
    <p:extLst>
      <p:ext uri="{BB962C8B-B14F-4D97-AF65-F5344CB8AC3E}">
        <p14:creationId xmlns:p14="http://schemas.microsoft.com/office/powerpoint/2010/main" val="18948942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C3229-80B1-2251-BED8-1B50446502E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DDBA7F1-00F4-5858-4E61-C6802CFC715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37D7C2A-8ABC-BD51-0CDD-018D0C00A0C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9A70C64-71FD-BF9A-733E-B75922D46692}"/>
              </a:ext>
            </a:extLst>
          </p:cNvPr>
          <p:cNvSpPr>
            <a:spLocks noGrp="1"/>
          </p:cNvSpPr>
          <p:nvPr>
            <p:ph type="dt" sz="half" idx="10"/>
          </p:nvPr>
        </p:nvSpPr>
        <p:spPr/>
        <p:txBody>
          <a:bodyPr/>
          <a:lstStyle/>
          <a:p>
            <a:fld id="{E9F69BE9-C793-48DC-A8CE-33DF420D77E9}" type="datetimeFigureOut">
              <a:rPr lang="en-GB" smtClean="0"/>
              <a:t>11/02/2025</a:t>
            </a:fld>
            <a:endParaRPr lang="en-GB" dirty="0"/>
          </a:p>
        </p:txBody>
      </p:sp>
      <p:sp>
        <p:nvSpPr>
          <p:cNvPr id="6" name="Footer Placeholder 5">
            <a:extLst>
              <a:ext uri="{FF2B5EF4-FFF2-40B4-BE49-F238E27FC236}">
                <a16:creationId xmlns:a16="http://schemas.microsoft.com/office/drawing/2014/main" id="{D8995917-F02E-7FD9-AE32-3E76A41712D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EBACAA32-DF9C-A264-B464-1B2ED17A88FC}"/>
              </a:ext>
            </a:extLst>
          </p:cNvPr>
          <p:cNvSpPr>
            <a:spLocks noGrp="1"/>
          </p:cNvSpPr>
          <p:nvPr>
            <p:ph type="sldNum" sz="quarter" idx="12"/>
          </p:nvPr>
        </p:nvSpPr>
        <p:spPr/>
        <p:txBody>
          <a:bodyPr/>
          <a:lstStyle/>
          <a:p>
            <a:fld id="{50E43286-D0C2-4639-8C88-FABE4BE0E64E}" type="slidenum">
              <a:rPr lang="en-GB" smtClean="0"/>
              <a:t>‹#›</a:t>
            </a:fld>
            <a:endParaRPr lang="en-GB" dirty="0"/>
          </a:p>
        </p:txBody>
      </p:sp>
    </p:spTree>
    <p:extLst>
      <p:ext uri="{BB962C8B-B14F-4D97-AF65-F5344CB8AC3E}">
        <p14:creationId xmlns:p14="http://schemas.microsoft.com/office/powerpoint/2010/main" val="18366764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99CA2-8CC9-B5AE-2FF9-02714AAE652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BD50772-015D-AD0E-D780-0B7CA8A0D9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454021D-9C97-A1CB-C96F-90ECADF7AF4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80F9763-2761-C981-3624-5B43EA04E9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582404-B019-CCC3-3004-54DF5AD69B1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B43AB25-F3D0-27A4-E1E9-3EAAFA6D704D}"/>
              </a:ext>
            </a:extLst>
          </p:cNvPr>
          <p:cNvSpPr>
            <a:spLocks noGrp="1"/>
          </p:cNvSpPr>
          <p:nvPr>
            <p:ph type="dt" sz="half" idx="10"/>
          </p:nvPr>
        </p:nvSpPr>
        <p:spPr/>
        <p:txBody>
          <a:bodyPr/>
          <a:lstStyle/>
          <a:p>
            <a:fld id="{E9F69BE9-C793-48DC-A8CE-33DF420D77E9}" type="datetimeFigureOut">
              <a:rPr lang="en-GB" smtClean="0"/>
              <a:t>11/02/2025</a:t>
            </a:fld>
            <a:endParaRPr lang="en-GB" dirty="0"/>
          </a:p>
        </p:txBody>
      </p:sp>
      <p:sp>
        <p:nvSpPr>
          <p:cNvPr id="8" name="Footer Placeholder 7">
            <a:extLst>
              <a:ext uri="{FF2B5EF4-FFF2-40B4-BE49-F238E27FC236}">
                <a16:creationId xmlns:a16="http://schemas.microsoft.com/office/drawing/2014/main" id="{C4E39D15-9E22-E3C6-676E-CC0546E3732F}"/>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E4B08135-235C-EDCA-B052-068451C13D30}"/>
              </a:ext>
            </a:extLst>
          </p:cNvPr>
          <p:cNvSpPr>
            <a:spLocks noGrp="1"/>
          </p:cNvSpPr>
          <p:nvPr>
            <p:ph type="sldNum" sz="quarter" idx="12"/>
          </p:nvPr>
        </p:nvSpPr>
        <p:spPr/>
        <p:txBody>
          <a:bodyPr/>
          <a:lstStyle/>
          <a:p>
            <a:fld id="{50E43286-D0C2-4639-8C88-FABE4BE0E64E}" type="slidenum">
              <a:rPr lang="en-GB" smtClean="0"/>
              <a:t>‹#›</a:t>
            </a:fld>
            <a:endParaRPr lang="en-GB" dirty="0"/>
          </a:p>
        </p:txBody>
      </p:sp>
    </p:spTree>
    <p:extLst>
      <p:ext uri="{BB962C8B-B14F-4D97-AF65-F5344CB8AC3E}">
        <p14:creationId xmlns:p14="http://schemas.microsoft.com/office/powerpoint/2010/main" val="14320558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4487F-0EC9-4351-B18D-CD26D02631F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BCD80FC-DF5A-4EDE-5556-6172598D9A08}"/>
              </a:ext>
            </a:extLst>
          </p:cNvPr>
          <p:cNvSpPr>
            <a:spLocks noGrp="1"/>
          </p:cNvSpPr>
          <p:nvPr>
            <p:ph type="dt" sz="half" idx="10"/>
          </p:nvPr>
        </p:nvSpPr>
        <p:spPr/>
        <p:txBody>
          <a:bodyPr/>
          <a:lstStyle/>
          <a:p>
            <a:fld id="{E9F69BE9-C793-48DC-A8CE-33DF420D77E9}" type="datetimeFigureOut">
              <a:rPr lang="en-GB" smtClean="0"/>
              <a:t>11/02/2025</a:t>
            </a:fld>
            <a:endParaRPr lang="en-GB" dirty="0"/>
          </a:p>
        </p:txBody>
      </p:sp>
      <p:sp>
        <p:nvSpPr>
          <p:cNvPr id="4" name="Footer Placeholder 3">
            <a:extLst>
              <a:ext uri="{FF2B5EF4-FFF2-40B4-BE49-F238E27FC236}">
                <a16:creationId xmlns:a16="http://schemas.microsoft.com/office/drawing/2014/main" id="{FAD6EB41-3B32-BA83-856D-584913910D9B}"/>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76E1543E-4D0F-B72D-600A-8778699869EC}"/>
              </a:ext>
            </a:extLst>
          </p:cNvPr>
          <p:cNvSpPr>
            <a:spLocks noGrp="1"/>
          </p:cNvSpPr>
          <p:nvPr>
            <p:ph type="sldNum" sz="quarter" idx="12"/>
          </p:nvPr>
        </p:nvSpPr>
        <p:spPr/>
        <p:txBody>
          <a:bodyPr/>
          <a:lstStyle/>
          <a:p>
            <a:fld id="{50E43286-D0C2-4639-8C88-FABE4BE0E64E}" type="slidenum">
              <a:rPr lang="en-GB" smtClean="0"/>
              <a:t>‹#›</a:t>
            </a:fld>
            <a:endParaRPr lang="en-GB" dirty="0"/>
          </a:p>
        </p:txBody>
      </p:sp>
    </p:spTree>
    <p:extLst>
      <p:ext uri="{BB962C8B-B14F-4D97-AF65-F5344CB8AC3E}">
        <p14:creationId xmlns:p14="http://schemas.microsoft.com/office/powerpoint/2010/main" val="41630576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5D9F7C-53FC-0D4E-113C-C87E50CFA854}"/>
              </a:ext>
            </a:extLst>
          </p:cNvPr>
          <p:cNvSpPr>
            <a:spLocks noGrp="1"/>
          </p:cNvSpPr>
          <p:nvPr>
            <p:ph type="dt" sz="half" idx="10"/>
          </p:nvPr>
        </p:nvSpPr>
        <p:spPr/>
        <p:txBody>
          <a:bodyPr/>
          <a:lstStyle/>
          <a:p>
            <a:fld id="{E9F69BE9-C793-48DC-A8CE-33DF420D77E9}" type="datetimeFigureOut">
              <a:rPr lang="en-GB" smtClean="0"/>
              <a:t>11/02/2025</a:t>
            </a:fld>
            <a:endParaRPr lang="en-GB" dirty="0"/>
          </a:p>
        </p:txBody>
      </p:sp>
      <p:sp>
        <p:nvSpPr>
          <p:cNvPr id="3" name="Footer Placeholder 2">
            <a:extLst>
              <a:ext uri="{FF2B5EF4-FFF2-40B4-BE49-F238E27FC236}">
                <a16:creationId xmlns:a16="http://schemas.microsoft.com/office/drawing/2014/main" id="{DF9148FC-3FDE-211B-0F07-E05FB5CAE85E}"/>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F8740CA7-8906-8A21-ED43-70EEFC76BA1A}"/>
              </a:ext>
            </a:extLst>
          </p:cNvPr>
          <p:cNvSpPr>
            <a:spLocks noGrp="1"/>
          </p:cNvSpPr>
          <p:nvPr>
            <p:ph type="sldNum" sz="quarter" idx="12"/>
          </p:nvPr>
        </p:nvSpPr>
        <p:spPr/>
        <p:txBody>
          <a:bodyPr/>
          <a:lstStyle/>
          <a:p>
            <a:fld id="{50E43286-D0C2-4639-8C88-FABE4BE0E64E}" type="slidenum">
              <a:rPr lang="en-GB" smtClean="0"/>
              <a:t>‹#›</a:t>
            </a:fld>
            <a:endParaRPr lang="en-GB" dirty="0"/>
          </a:p>
        </p:txBody>
      </p:sp>
    </p:spTree>
    <p:extLst>
      <p:ext uri="{BB962C8B-B14F-4D97-AF65-F5344CB8AC3E}">
        <p14:creationId xmlns:p14="http://schemas.microsoft.com/office/powerpoint/2010/main" val="4427247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41597-CE03-6013-E72E-261D69D64D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7140124-06FB-149A-2A13-98162427D6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6329D8F-9192-BF6F-4022-C3F490AC10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80B114-951C-DF9D-E9B3-3194AD89BBBF}"/>
              </a:ext>
            </a:extLst>
          </p:cNvPr>
          <p:cNvSpPr>
            <a:spLocks noGrp="1"/>
          </p:cNvSpPr>
          <p:nvPr>
            <p:ph type="dt" sz="half" idx="10"/>
          </p:nvPr>
        </p:nvSpPr>
        <p:spPr/>
        <p:txBody>
          <a:bodyPr/>
          <a:lstStyle/>
          <a:p>
            <a:fld id="{E9F69BE9-C793-48DC-A8CE-33DF420D77E9}" type="datetimeFigureOut">
              <a:rPr lang="en-GB" smtClean="0"/>
              <a:t>11/02/2025</a:t>
            </a:fld>
            <a:endParaRPr lang="en-GB" dirty="0"/>
          </a:p>
        </p:txBody>
      </p:sp>
      <p:sp>
        <p:nvSpPr>
          <p:cNvPr id="6" name="Footer Placeholder 5">
            <a:extLst>
              <a:ext uri="{FF2B5EF4-FFF2-40B4-BE49-F238E27FC236}">
                <a16:creationId xmlns:a16="http://schemas.microsoft.com/office/drawing/2014/main" id="{48225E01-E01E-7F37-6F2E-D3D8435DA578}"/>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30B478FA-2DC1-9C65-136C-D8C9F615D9FE}"/>
              </a:ext>
            </a:extLst>
          </p:cNvPr>
          <p:cNvSpPr>
            <a:spLocks noGrp="1"/>
          </p:cNvSpPr>
          <p:nvPr>
            <p:ph type="sldNum" sz="quarter" idx="12"/>
          </p:nvPr>
        </p:nvSpPr>
        <p:spPr/>
        <p:txBody>
          <a:bodyPr/>
          <a:lstStyle/>
          <a:p>
            <a:fld id="{50E43286-D0C2-4639-8C88-FABE4BE0E64E}" type="slidenum">
              <a:rPr lang="en-GB" smtClean="0"/>
              <a:t>‹#›</a:t>
            </a:fld>
            <a:endParaRPr lang="en-GB" dirty="0"/>
          </a:p>
        </p:txBody>
      </p:sp>
    </p:spTree>
    <p:extLst>
      <p:ext uri="{BB962C8B-B14F-4D97-AF65-F5344CB8AC3E}">
        <p14:creationId xmlns:p14="http://schemas.microsoft.com/office/powerpoint/2010/main" val="1893330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334AC-2937-4EF5-AFA9-3ECA85970275}"/>
              </a:ext>
            </a:extLst>
          </p:cNvPr>
          <p:cNvSpPr>
            <a:spLocks noGrp="1"/>
          </p:cNvSpPr>
          <p:nvPr>
            <p:ph type="title"/>
          </p:nvPr>
        </p:nvSpPr>
        <p:spPr>
          <a:xfrm>
            <a:off x="838200" y="681037"/>
            <a:ext cx="10515600" cy="1009651"/>
          </a:xfrm>
        </p:spPr>
        <p:txBody>
          <a:bodyPr/>
          <a:lstStyle>
            <a:lvl1pPr algn="ctr">
              <a:defRPr>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38EEA06-C0DE-49F4-A1F2-0AE16E3D8703}"/>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5472DCD-2FB0-487F-91BE-2183F59AD614}"/>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B79F128F-A268-4394-B121-16B06B629BC0}" type="datetimeFigureOut">
              <a:rPr lang="en-GB" smtClean="0"/>
              <a:pPr/>
              <a:t>11/02/2025</a:t>
            </a:fld>
            <a:endParaRPr lang="en-GB" dirty="0"/>
          </a:p>
        </p:txBody>
      </p:sp>
      <p:sp>
        <p:nvSpPr>
          <p:cNvPr id="5" name="Footer Placeholder 4">
            <a:extLst>
              <a:ext uri="{FF2B5EF4-FFF2-40B4-BE49-F238E27FC236}">
                <a16:creationId xmlns:a16="http://schemas.microsoft.com/office/drawing/2014/main" id="{92F53D79-6415-4E1D-A014-09A15564B531}"/>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dirty="0"/>
          </a:p>
        </p:txBody>
      </p:sp>
      <p:sp>
        <p:nvSpPr>
          <p:cNvPr id="6" name="Slide Number Placeholder 5">
            <a:extLst>
              <a:ext uri="{FF2B5EF4-FFF2-40B4-BE49-F238E27FC236}">
                <a16:creationId xmlns:a16="http://schemas.microsoft.com/office/drawing/2014/main" id="{80B14B46-F88A-4435-8E3A-420A4A863AAF}"/>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FC6A37E8-03F2-4A2A-B1E5-E6479DDAD58D}" type="slidenum">
              <a:rPr lang="en-GB" smtClean="0"/>
              <a:pPr/>
              <a:t>‹#›</a:t>
            </a:fld>
            <a:endParaRPr lang="en-GB" dirty="0"/>
          </a:p>
        </p:txBody>
      </p:sp>
    </p:spTree>
    <p:extLst>
      <p:ext uri="{BB962C8B-B14F-4D97-AF65-F5344CB8AC3E}">
        <p14:creationId xmlns:p14="http://schemas.microsoft.com/office/powerpoint/2010/main" val="39741855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3102F-03DC-CC57-8F32-5EB7DCE679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AE75FD5-4606-3812-BA44-2AFC6E6A91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11963739-87BE-65FD-F440-BDEE86C00D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0D12DF-7208-6856-9A12-F832B5C47E30}"/>
              </a:ext>
            </a:extLst>
          </p:cNvPr>
          <p:cNvSpPr>
            <a:spLocks noGrp="1"/>
          </p:cNvSpPr>
          <p:nvPr>
            <p:ph type="dt" sz="half" idx="10"/>
          </p:nvPr>
        </p:nvSpPr>
        <p:spPr/>
        <p:txBody>
          <a:bodyPr/>
          <a:lstStyle/>
          <a:p>
            <a:fld id="{E9F69BE9-C793-48DC-A8CE-33DF420D77E9}" type="datetimeFigureOut">
              <a:rPr lang="en-GB" smtClean="0"/>
              <a:t>11/02/2025</a:t>
            </a:fld>
            <a:endParaRPr lang="en-GB" dirty="0"/>
          </a:p>
        </p:txBody>
      </p:sp>
      <p:sp>
        <p:nvSpPr>
          <p:cNvPr id="6" name="Footer Placeholder 5">
            <a:extLst>
              <a:ext uri="{FF2B5EF4-FFF2-40B4-BE49-F238E27FC236}">
                <a16:creationId xmlns:a16="http://schemas.microsoft.com/office/drawing/2014/main" id="{015FD966-35EC-9082-D969-35A9C2DD61D4}"/>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DF309D5-A5B7-5EC3-2552-DAAAA686AACD}"/>
              </a:ext>
            </a:extLst>
          </p:cNvPr>
          <p:cNvSpPr>
            <a:spLocks noGrp="1"/>
          </p:cNvSpPr>
          <p:nvPr>
            <p:ph type="sldNum" sz="quarter" idx="12"/>
          </p:nvPr>
        </p:nvSpPr>
        <p:spPr/>
        <p:txBody>
          <a:bodyPr/>
          <a:lstStyle/>
          <a:p>
            <a:fld id="{50E43286-D0C2-4639-8C88-FABE4BE0E64E}" type="slidenum">
              <a:rPr lang="en-GB" smtClean="0"/>
              <a:t>‹#›</a:t>
            </a:fld>
            <a:endParaRPr lang="en-GB" dirty="0"/>
          </a:p>
        </p:txBody>
      </p:sp>
    </p:spTree>
    <p:extLst>
      <p:ext uri="{BB962C8B-B14F-4D97-AF65-F5344CB8AC3E}">
        <p14:creationId xmlns:p14="http://schemas.microsoft.com/office/powerpoint/2010/main" val="34706660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3C3A3-8B18-D17D-0B15-280141EF724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30D032F-5F6E-A20F-6024-5A0FD421331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02ADE39-8F7F-D632-7795-700256071390}"/>
              </a:ext>
            </a:extLst>
          </p:cNvPr>
          <p:cNvSpPr>
            <a:spLocks noGrp="1"/>
          </p:cNvSpPr>
          <p:nvPr>
            <p:ph type="dt" sz="half" idx="10"/>
          </p:nvPr>
        </p:nvSpPr>
        <p:spPr/>
        <p:txBody>
          <a:bodyPr/>
          <a:lstStyle/>
          <a:p>
            <a:fld id="{E9F69BE9-C793-48DC-A8CE-33DF420D77E9}" type="datetimeFigureOut">
              <a:rPr lang="en-GB" smtClean="0"/>
              <a:t>11/02/2025</a:t>
            </a:fld>
            <a:endParaRPr lang="en-GB" dirty="0"/>
          </a:p>
        </p:txBody>
      </p:sp>
      <p:sp>
        <p:nvSpPr>
          <p:cNvPr id="5" name="Footer Placeholder 4">
            <a:extLst>
              <a:ext uri="{FF2B5EF4-FFF2-40B4-BE49-F238E27FC236}">
                <a16:creationId xmlns:a16="http://schemas.microsoft.com/office/drawing/2014/main" id="{994E317A-8B6F-A4E5-8364-251FCEDA953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75AB0FD-CEF7-24CD-8883-75DEB5F19891}"/>
              </a:ext>
            </a:extLst>
          </p:cNvPr>
          <p:cNvSpPr>
            <a:spLocks noGrp="1"/>
          </p:cNvSpPr>
          <p:nvPr>
            <p:ph type="sldNum" sz="quarter" idx="12"/>
          </p:nvPr>
        </p:nvSpPr>
        <p:spPr/>
        <p:txBody>
          <a:bodyPr/>
          <a:lstStyle/>
          <a:p>
            <a:fld id="{50E43286-D0C2-4639-8C88-FABE4BE0E64E}" type="slidenum">
              <a:rPr lang="en-GB" smtClean="0"/>
              <a:t>‹#›</a:t>
            </a:fld>
            <a:endParaRPr lang="en-GB" dirty="0"/>
          </a:p>
        </p:txBody>
      </p:sp>
    </p:spTree>
    <p:extLst>
      <p:ext uri="{BB962C8B-B14F-4D97-AF65-F5344CB8AC3E}">
        <p14:creationId xmlns:p14="http://schemas.microsoft.com/office/powerpoint/2010/main" val="6979047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6E8F38-4F10-9DA1-C569-054B6F745D4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F620C4A-3470-972A-CC07-9E03F30C45A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519E15A-92F8-75A9-EBA9-C1D16AEA6A32}"/>
              </a:ext>
            </a:extLst>
          </p:cNvPr>
          <p:cNvSpPr>
            <a:spLocks noGrp="1"/>
          </p:cNvSpPr>
          <p:nvPr>
            <p:ph type="dt" sz="half" idx="10"/>
          </p:nvPr>
        </p:nvSpPr>
        <p:spPr/>
        <p:txBody>
          <a:bodyPr/>
          <a:lstStyle/>
          <a:p>
            <a:fld id="{E9F69BE9-C793-48DC-A8CE-33DF420D77E9}" type="datetimeFigureOut">
              <a:rPr lang="en-GB" smtClean="0"/>
              <a:t>11/02/2025</a:t>
            </a:fld>
            <a:endParaRPr lang="en-GB" dirty="0"/>
          </a:p>
        </p:txBody>
      </p:sp>
      <p:sp>
        <p:nvSpPr>
          <p:cNvPr id="5" name="Footer Placeholder 4">
            <a:extLst>
              <a:ext uri="{FF2B5EF4-FFF2-40B4-BE49-F238E27FC236}">
                <a16:creationId xmlns:a16="http://schemas.microsoft.com/office/drawing/2014/main" id="{BD11AD69-6FD3-D702-E767-6EF8221BFE6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E960A1A-7397-D598-8D24-5A2C36A53269}"/>
              </a:ext>
            </a:extLst>
          </p:cNvPr>
          <p:cNvSpPr>
            <a:spLocks noGrp="1"/>
          </p:cNvSpPr>
          <p:nvPr>
            <p:ph type="sldNum" sz="quarter" idx="12"/>
          </p:nvPr>
        </p:nvSpPr>
        <p:spPr/>
        <p:txBody>
          <a:bodyPr/>
          <a:lstStyle/>
          <a:p>
            <a:fld id="{50E43286-D0C2-4639-8C88-FABE4BE0E64E}" type="slidenum">
              <a:rPr lang="en-GB" smtClean="0"/>
              <a:t>‹#›</a:t>
            </a:fld>
            <a:endParaRPr lang="en-GB" dirty="0"/>
          </a:p>
        </p:txBody>
      </p:sp>
    </p:spTree>
    <p:extLst>
      <p:ext uri="{BB962C8B-B14F-4D97-AF65-F5344CB8AC3E}">
        <p14:creationId xmlns:p14="http://schemas.microsoft.com/office/powerpoint/2010/main" val="1333050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8067F-3DBA-4A4F-B312-AD7DBEC964F4}"/>
              </a:ext>
            </a:extLst>
          </p:cNvPr>
          <p:cNvSpPr>
            <a:spLocks noGrp="1"/>
          </p:cNvSpPr>
          <p:nvPr>
            <p:ph type="title"/>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361975D-6340-4F8E-BC8A-B4A9117422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3E063C-52A5-4278-BE75-68BD4AD9EB51}"/>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B79F128F-A268-4394-B121-16B06B629BC0}" type="datetimeFigureOut">
              <a:rPr lang="en-GB" smtClean="0"/>
              <a:pPr/>
              <a:t>11/02/2025</a:t>
            </a:fld>
            <a:endParaRPr lang="en-GB" dirty="0"/>
          </a:p>
        </p:txBody>
      </p:sp>
      <p:sp>
        <p:nvSpPr>
          <p:cNvPr id="5" name="Footer Placeholder 4">
            <a:extLst>
              <a:ext uri="{FF2B5EF4-FFF2-40B4-BE49-F238E27FC236}">
                <a16:creationId xmlns:a16="http://schemas.microsoft.com/office/drawing/2014/main" id="{D6CCE9F1-F06F-400F-8F48-0DF9F9D5227E}"/>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dirty="0"/>
          </a:p>
        </p:txBody>
      </p:sp>
      <p:sp>
        <p:nvSpPr>
          <p:cNvPr id="6" name="Slide Number Placeholder 5">
            <a:extLst>
              <a:ext uri="{FF2B5EF4-FFF2-40B4-BE49-F238E27FC236}">
                <a16:creationId xmlns:a16="http://schemas.microsoft.com/office/drawing/2014/main" id="{81A82827-6550-4B64-A366-F69754BD1A44}"/>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FC6A37E8-03F2-4A2A-B1E5-E6479DDAD58D}" type="slidenum">
              <a:rPr lang="en-GB" smtClean="0"/>
              <a:pPr/>
              <a:t>‹#›</a:t>
            </a:fld>
            <a:endParaRPr lang="en-GB" dirty="0"/>
          </a:p>
        </p:txBody>
      </p:sp>
    </p:spTree>
    <p:extLst>
      <p:ext uri="{BB962C8B-B14F-4D97-AF65-F5344CB8AC3E}">
        <p14:creationId xmlns:p14="http://schemas.microsoft.com/office/powerpoint/2010/main" val="3620471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CFDA3-2054-4AFD-B9DE-CC336A4628FB}"/>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FD9FFE3-44BF-48CE-A770-A7EC535D2781}"/>
              </a:ext>
            </a:extLst>
          </p:cNvPr>
          <p:cNvSpPr>
            <a:spLocks noGrp="1"/>
          </p:cNvSpPr>
          <p:nvPr>
            <p:ph sz="half" idx="1"/>
          </p:nvPr>
        </p:nvSpPr>
        <p:spPr>
          <a:xfrm>
            <a:off x="838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2272159-FCF1-424F-8D47-0F8A40318379}"/>
              </a:ext>
            </a:extLst>
          </p:cNvPr>
          <p:cNvSpPr>
            <a:spLocks noGrp="1"/>
          </p:cNvSpPr>
          <p:nvPr>
            <p:ph sz="half" idx="2"/>
          </p:nvPr>
        </p:nvSpPr>
        <p:spPr>
          <a:xfrm>
            <a:off x="6172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1DD339C-51B4-4AFC-BFDE-3FAA011F6EF3}"/>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B79F128F-A268-4394-B121-16B06B629BC0}" type="datetimeFigureOut">
              <a:rPr lang="en-GB" smtClean="0"/>
              <a:pPr/>
              <a:t>11/02/2025</a:t>
            </a:fld>
            <a:endParaRPr lang="en-GB" dirty="0"/>
          </a:p>
        </p:txBody>
      </p:sp>
      <p:sp>
        <p:nvSpPr>
          <p:cNvPr id="6" name="Footer Placeholder 5">
            <a:extLst>
              <a:ext uri="{FF2B5EF4-FFF2-40B4-BE49-F238E27FC236}">
                <a16:creationId xmlns:a16="http://schemas.microsoft.com/office/drawing/2014/main" id="{BE86C58C-4007-4F6A-8CEC-B0ACD4B63AF4}"/>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dirty="0"/>
          </a:p>
        </p:txBody>
      </p:sp>
      <p:sp>
        <p:nvSpPr>
          <p:cNvPr id="7" name="Slide Number Placeholder 6">
            <a:extLst>
              <a:ext uri="{FF2B5EF4-FFF2-40B4-BE49-F238E27FC236}">
                <a16:creationId xmlns:a16="http://schemas.microsoft.com/office/drawing/2014/main" id="{F15B9C9F-5149-4AF3-A905-58005692817D}"/>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FC6A37E8-03F2-4A2A-B1E5-E6479DDAD58D}" type="slidenum">
              <a:rPr lang="en-GB" smtClean="0"/>
              <a:pPr/>
              <a:t>‹#›</a:t>
            </a:fld>
            <a:endParaRPr lang="en-GB" dirty="0"/>
          </a:p>
        </p:txBody>
      </p:sp>
    </p:spTree>
    <p:extLst>
      <p:ext uri="{BB962C8B-B14F-4D97-AF65-F5344CB8AC3E}">
        <p14:creationId xmlns:p14="http://schemas.microsoft.com/office/powerpoint/2010/main" val="3403774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9AC2E-290E-42B1-9588-F44E861A30F0}"/>
              </a:ext>
            </a:extLst>
          </p:cNvPr>
          <p:cNvSpPr>
            <a:spLocks noGrp="1"/>
          </p:cNvSpPr>
          <p:nvPr>
            <p:ph type="title"/>
          </p:nvPr>
        </p:nvSpPr>
        <p:spPr>
          <a:xfrm>
            <a:off x="839788" y="365125"/>
            <a:ext cx="10515600" cy="1325563"/>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1E18E56-2471-4A6D-807B-4FDFEEB1EA8A}"/>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9EB355-6781-4AFE-BAA4-F26C8EE81553}"/>
              </a:ext>
            </a:extLst>
          </p:cNvPr>
          <p:cNvSpPr>
            <a:spLocks noGrp="1"/>
          </p:cNvSpPr>
          <p:nvPr>
            <p:ph sz="half" idx="2"/>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AE21623-DFE5-44A5-B426-564C95095BBA}"/>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A875BC1-E608-43E6-AA0C-56E14AA13689}"/>
              </a:ext>
            </a:extLst>
          </p:cNvPr>
          <p:cNvSpPr>
            <a:spLocks noGrp="1"/>
          </p:cNvSpPr>
          <p:nvPr>
            <p:ph sz="quarter" idx="4"/>
          </p:nvPr>
        </p:nvSpPr>
        <p:spPr>
          <a:xfrm>
            <a:off x="6172200"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BE76584-2EF7-4DB4-BDB6-DCEF31BBEFB9}"/>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B79F128F-A268-4394-B121-16B06B629BC0}" type="datetimeFigureOut">
              <a:rPr lang="en-GB" smtClean="0"/>
              <a:pPr/>
              <a:t>11/02/2025</a:t>
            </a:fld>
            <a:endParaRPr lang="en-GB" dirty="0"/>
          </a:p>
        </p:txBody>
      </p:sp>
      <p:sp>
        <p:nvSpPr>
          <p:cNvPr id="8" name="Footer Placeholder 7">
            <a:extLst>
              <a:ext uri="{FF2B5EF4-FFF2-40B4-BE49-F238E27FC236}">
                <a16:creationId xmlns:a16="http://schemas.microsoft.com/office/drawing/2014/main" id="{2F0BF5CE-C37F-48B2-89EE-FF7ADF818F55}"/>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dirty="0"/>
          </a:p>
        </p:txBody>
      </p:sp>
      <p:sp>
        <p:nvSpPr>
          <p:cNvPr id="9" name="Slide Number Placeholder 8">
            <a:extLst>
              <a:ext uri="{FF2B5EF4-FFF2-40B4-BE49-F238E27FC236}">
                <a16:creationId xmlns:a16="http://schemas.microsoft.com/office/drawing/2014/main" id="{EABC7600-99E7-4E3E-B545-F087255BCF6A}"/>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FC6A37E8-03F2-4A2A-B1E5-E6479DDAD58D}" type="slidenum">
              <a:rPr lang="en-GB" smtClean="0"/>
              <a:pPr/>
              <a:t>‹#›</a:t>
            </a:fld>
            <a:endParaRPr lang="en-GB" dirty="0"/>
          </a:p>
        </p:txBody>
      </p:sp>
    </p:spTree>
    <p:extLst>
      <p:ext uri="{BB962C8B-B14F-4D97-AF65-F5344CB8AC3E}">
        <p14:creationId xmlns:p14="http://schemas.microsoft.com/office/powerpoint/2010/main" val="100163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91F7F-A4B5-4F28-8287-035D1BD88655}"/>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281FE894-AC6B-4B02-B32B-11ADCA35DDBF}"/>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B79F128F-A268-4394-B121-16B06B629BC0}" type="datetimeFigureOut">
              <a:rPr lang="en-GB" smtClean="0"/>
              <a:pPr/>
              <a:t>11/02/2025</a:t>
            </a:fld>
            <a:endParaRPr lang="en-GB" dirty="0"/>
          </a:p>
        </p:txBody>
      </p:sp>
      <p:sp>
        <p:nvSpPr>
          <p:cNvPr id="4" name="Footer Placeholder 3">
            <a:extLst>
              <a:ext uri="{FF2B5EF4-FFF2-40B4-BE49-F238E27FC236}">
                <a16:creationId xmlns:a16="http://schemas.microsoft.com/office/drawing/2014/main" id="{C4B58084-43FE-41EB-A66D-74125945990B}"/>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dirty="0"/>
          </a:p>
        </p:txBody>
      </p:sp>
      <p:sp>
        <p:nvSpPr>
          <p:cNvPr id="5" name="Slide Number Placeholder 4">
            <a:extLst>
              <a:ext uri="{FF2B5EF4-FFF2-40B4-BE49-F238E27FC236}">
                <a16:creationId xmlns:a16="http://schemas.microsoft.com/office/drawing/2014/main" id="{D88BADB5-82B8-41BA-B93F-F7D912DA0EA3}"/>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FC6A37E8-03F2-4A2A-B1E5-E6479DDAD58D}" type="slidenum">
              <a:rPr lang="en-GB" smtClean="0"/>
              <a:pPr/>
              <a:t>‹#›</a:t>
            </a:fld>
            <a:endParaRPr lang="en-GB" dirty="0"/>
          </a:p>
        </p:txBody>
      </p:sp>
    </p:spTree>
    <p:extLst>
      <p:ext uri="{BB962C8B-B14F-4D97-AF65-F5344CB8AC3E}">
        <p14:creationId xmlns:p14="http://schemas.microsoft.com/office/powerpoint/2010/main" val="2984605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3F560E-813A-4F83-A832-D79D522588CC}"/>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B79F128F-A268-4394-B121-16B06B629BC0}" type="datetimeFigureOut">
              <a:rPr lang="en-GB" smtClean="0"/>
              <a:pPr/>
              <a:t>11/02/2025</a:t>
            </a:fld>
            <a:endParaRPr lang="en-GB" dirty="0"/>
          </a:p>
        </p:txBody>
      </p:sp>
      <p:sp>
        <p:nvSpPr>
          <p:cNvPr id="3" name="Footer Placeholder 2">
            <a:extLst>
              <a:ext uri="{FF2B5EF4-FFF2-40B4-BE49-F238E27FC236}">
                <a16:creationId xmlns:a16="http://schemas.microsoft.com/office/drawing/2014/main" id="{48F0C6A4-964C-467B-B856-8D06E1F470B6}"/>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dirty="0"/>
          </a:p>
        </p:txBody>
      </p:sp>
      <p:sp>
        <p:nvSpPr>
          <p:cNvPr id="4" name="Slide Number Placeholder 3">
            <a:extLst>
              <a:ext uri="{FF2B5EF4-FFF2-40B4-BE49-F238E27FC236}">
                <a16:creationId xmlns:a16="http://schemas.microsoft.com/office/drawing/2014/main" id="{E71E6528-43A0-44E4-BA27-63B8F14CC7AC}"/>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FC6A37E8-03F2-4A2A-B1E5-E6479DDAD58D}" type="slidenum">
              <a:rPr lang="en-GB" smtClean="0"/>
              <a:pPr/>
              <a:t>‹#›</a:t>
            </a:fld>
            <a:endParaRPr lang="en-GB" dirty="0"/>
          </a:p>
        </p:txBody>
      </p:sp>
    </p:spTree>
    <p:extLst>
      <p:ext uri="{BB962C8B-B14F-4D97-AF65-F5344CB8AC3E}">
        <p14:creationId xmlns:p14="http://schemas.microsoft.com/office/powerpoint/2010/main" val="810754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4A768-7F13-4979-965A-1A8C86FD9F93}"/>
              </a:ext>
            </a:extLst>
          </p:cNvPr>
          <p:cNvSpPr>
            <a:spLocks noGrp="1"/>
          </p:cNvSpPr>
          <p:nvPr>
            <p:ph type="title"/>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2B7E337-6262-422C-92D6-85657D827392}"/>
              </a:ext>
            </a:extLst>
          </p:cNvPr>
          <p:cNvSpPr>
            <a:spLocks noGrp="1"/>
          </p:cNvSpPr>
          <p:nvPr>
            <p:ph idx="1"/>
          </p:nvPr>
        </p:nvSpPr>
        <p:spPr>
          <a:xfrm>
            <a:off x="5183188" y="987425"/>
            <a:ext cx="6172200" cy="4873625"/>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132A10C-54A1-45AE-B3A8-05BB88846A4F}"/>
              </a:ext>
            </a:extLst>
          </p:cNvPr>
          <p:cNvSpPr>
            <a:spLocks noGrp="1"/>
          </p:cNvSpPr>
          <p:nvPr>
            <p:ph type="body" sz="half" idx="2"/>
          </p:nvPr>
        </p:nvSpPr>
        <p:spPr>
          <a:xfrm>
            <a:off x="839788" y="2057400"/>
            <a:ext cx="3932237" cy="381158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7EA00B-EE48-411D-B94A-B297805B78A4}"/>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B79F128F-A268-4394-B121-16B06B629BC0}" type="datetimeFigureOut">
              <a:rPr lang="en-GB" smtClean="0"/>
              <a:pPr/>
              <a:t>11/02/2025</a:t>
            </a:fld>
            <a:endParaRPr lang="en-GB" dirty="0"/>
          </a:p>
        </p:txBody>
      </p:sp>
      <p:sp>
        <p:nvSpPr>
          <p:cNvPr id="6" name="Footer Placeholder 5">
            <a:extLst>
              <a:ext uri="{FF2B5EF4-FFF2-40B4-BE49-F238E27FC236}">
                <a16:creationId xmlns:a16="http://schemas.microsoft.com/office/drawing/2014/main" id="{F349EB8B-030A-47FB-A075-43BDC4156AF7}"/>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dirty="0"/>
          </a:p>
        </p:txBody>
      </p:sp>
      <p:sp>
        <p:nvSpPr>
          <p:cNvPr id="7" name="Slide Number Placeholder 6">
            <a:extLst>
              <a:ext uri="{FF2B5EF4-FFF2-40B4-BE49-F238E27FC236}">
                <a16:creationId xmlns:a16="http://schemas.microsoft.com/office/drawing/2014/main" id="{4518A490-C955-4F6F-8FFF-2E06D46BC022}"/>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FC6A37E8-03F2-4A2A-B1E5-E6479DDAD58D}" type="slidenum">
              <a:rPr lang="en-GB" smtClean="0"/>
              <a:pPr/>
              <a:t>‹#›</a:t>
            </a:fld>
            <a:endParaRPr lang="en-GB" dirty="0"/>
          </a:p>
        </p:txBody>
      </p:sp>
    </p:spTree>
    <p:extLst>
      <p:ext uri="{BB962C8B-B14F-4D97-AF65-F5344CB8AC3E}">
        <p14:creationId xmlns:p14="http://schemas.microsoft.com/office/powerpoint/2010/main" val="2660598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A49AC-2E61-45A2-AE6A-17B06312D9DB}"/>
              </a:ext>
            </a:extLst>
          </p:cNvPr>
          <p:cNvSpPr>
            <a:spLocks noGrp="1"/>
          </p:cNvSpPr>
          <p:nvPr>
            <p:ph type="title"/>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ED83885-F29A-4720-8D6B-0D6A61113962}"/>
              </a:ext>
            </a:extLst>
          </p:cNvPr>
          <p:cNvSpPr>
            <a:spLocks noGrp="1"/>
          </p:cNvSpPr>
          <p:nvPr>
            <p:ph type="pic" idx="1"/>
          </p:nvPr>
        </p:nvSpPr>
        <p:spPr>
          <a:xfrm>
            <a:off x="5183188" y="987425"/>
            <a:ext cx="6172200" cy="4873625"/>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a:extLst>
              <a:ext uri="{FF2B5EF4-FFF2-40B4-BE49-F238E27FC236}">
                <a16:creationId xmlns:a16="http://schemas.microsoft.com/office/drawing/2014/main" id="{BF5EE983-C8F3-47DB-8462-78B215B1438E}"/>
              </a:ext>
            </a:extLst>
          </p:cNvPr>
          <p:cNvSpPr>
            <a:spLocks noGrp="1"/>
          </p:cNvSpPr>
          <p:nvPr>
            <p:ph type="body" sz="half" idx="2"/>
          </p:nvPr>
        </p:nvSpPr>
        <p:spPr>
          <a:xfrm>
            <a:off x="839788" y="2057400"/>
            <a:ext cx="3932237" cy="381158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925F0C-B1FA-4035-AFC9-064FC1A0D6B1}"/>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B79F128F-A268-4394-B121-16B06B629BC0}" type="datetimeFigureOut">
              <a:rPr lang="en-GB" smtClean="0"/>
              <a:pPr/>
              <a:t>11/02/2025</a:t>
            </a:fld>
            <a:endParaRPr lang="en-GB" dirty="0"/>
          </a:p>
        </p:txBody>
      </p:sp>
      <p:sp>
        <p:nvSpPr>
          <p:cNvPr id="6" name="Footer Placeholder 5">
            <a:extLst>
              <a:ext uri="{FF2B5EF4-FFF2-40B4-BE49-F238E27FC236}">
                <a16:creationId xmlns:a16="http://schemas.microsoft.com/office/drawing/2014/main" id="{F35DE4EE-2538-4ED8-98D7-67BCBCB72150}"/>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dirty="0"/>
          </a:p>
        </p:txBody>
      </p:sp>
      <p:sp>
        <p:nvSpPr>
          <p:cNvPr id="7" name="Slide Number Placeholder 6">
            <a:extLst>
              <a:ext uri="{FF2B5EF4-FFF2-40B4-BE49-F238E27FC236}">
                <a16:creationId xmlns:a16="http://schemas.microsoft.com/office/drawing/2014/main" id="{D43F1744-3E63-47CC-8CDC-57C2CC02836D}"/>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FC6A37E8-03F2-4A2A-B1E5-E6479DDAD58D}" type="slidenum">
              <a:rPr lang="en-GB" smtClean="0"/>
              <a:pPr/>
              <a:t>‹#›</a:t>
            </a:fld>
            <a:endParaRPr lang="en-GB" dirty="0"/>
          </a:p>
        </p:txBody>
      </p:sp>
    </p:spTree>
    <p:extLst>
      <p:ext uri="{BB962C8B-B14F-4D97-AF65-F5344CB8AC3E}">
        <p14:creationId xmlns:p14="http://schemas.microsoft.com/office/powerpoint/2010/main" val="2024624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7907EE-B4D0-405F-8280-0078FD7AEF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88FFBEB-9B40-4759-92CA-0CD70FC5D7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80F3081-43B9-4F38-A764-42D4D50C05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9F128F-A268-4394-B121-16B06B629BC0}" type="datetimeFigureOut">
              <a:rPr lang="en-GB" smtClean="0"/>
              <a:t>11/02/2025</a:t>
            </a:fld>
            <a:endParaRPr lang="en-GB" dirty="0"/>
          </a:p>
        </p:txBody>
      </p:sp>
      <p:sp>
        <p:nvSpPr>
          <p:cNvPr id="5" name="Footer Placeholder 4">
            <a:extLst>
              <a:ext uri="{FF2B5EF4-FFF2-40B4-BE49-F238E27FC236}">
                <a16:creationId xmlns:a16="http://schemas.microsoft.com/office/drawing/2014/main" id="{ABED2039-6CC0-4938-9FB0-81896E7976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0354EFA5-DD67-4891-B53C-20EC935139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6A37E8-03F2-4A2A-B1E5-E6479DDAD58D}" type="slidenum">
              <a:rPr lang="en-GB" smtClean="0"/>
              <a:t>‹#›</a:t>
            </a:fld>
            <a:endParaRPr lang="en-GB" dirty="0"/>
          </a:p>
        </p:txBody>
      </p:sp>
    </p:spTree>
    <p:extLst>
      <p:ext uri="{BB962C8B-B14F-4D97-AF65-F5344CB8AC3E}">
        <p14:creationId xmlns:p14="http://schemas.microsoft.com/office/powerpoint/2010/main" val="36820390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A1EAFC-78FD-6C6E-5D94-6C6C2203FF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7EB2063-F027-A5EE-3FB2-95AC12FEA1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E62D00-DA72-857F-2401-1CAEE80F79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9F69BE9-C793-48DC-A8CE-33DF420D77E9}" type="datetimeFigureOut">
              <a:rPr lang="en-GB" smtClean="0"/>
              <a:t>11/02/2025</a:t>
            </a:fld>
            <a:endParaRPr lang="en-GB" dirty="0"/>
          </a:p>
        </p:txBody>
      </p:sp>
      <p:sp>
        <p:nvSpPr>
          <p:cNvPr id="5" name="Footer Placeholder 4">
            <a:extLst>
              <a:ext uri="{FF2B5EF4-FFF2-40B4-BE49-F238E27FC236}">
                <a16:creationId xmlns:a16="http://schemas.microsoft.com/office/drawing/2014/main" id="{8E2A12D3-1DB7-E92D-82E5-9A1862BE97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dirty="0"/>
          </a:p>
        </p:txBody>
      </p:sp>
      <p:sp>
        <p:nvSpPr>
          <p:cNvPr id="6" name="Slide Number Placeholder 5">
            <a:extLst>
              <a:ext uri="{FF2B5EF4-FFF2-40B4-BE49-F238E27FC236}">
                <a16:creationId xmlns:a16="http://schemas.microsoft.com/office/drawing/2014/main" id="{7CE66A88-F121-4712-F189-748F782C3D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0E43286-D0C2-4639-8C88-FABE4BE0E64E}" type="slidenum">
              <a:rPr lang="en-GB" smtClean="0"/>
              <a:t>‹#›</a:t>
            </a:fld>
            <a:endParaRPr lang="en-GB" dirty="0"/>
          </a:p>
        </p:txBody>
      </p:sp>
    </p:spTree>
    <p:extLst>
      <p:ext uri="{BB962C8B-B14F-4D97-AF65-F5344CB8AC3E}">
        <p14:creationId xmlns:p14="http://schemas.microsoft.com/office/powerpoint/2010/main" val="259848036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6AF91-DA93-F787-AE3A-DA71F7D14B39}"/>
              </a:ext>
            </a:extLst>
          </p:cNvPr>
          <p:cNvSpPr>
            <a:spLocks noGrp="1"/>
          </p:cNvSpPr>
          <p:nvPr>
            <p:ph type="title"/>
          </p:nvPr>
        </p:nvSpPr>
        <p:spPr/>
        <p:txBody>
          <a:bodyPr/>
          <a:lstStyle/>
          <a:p>
            <a:endParaRPr lang="en-GB" dirty="0"/>
          </a:p>
        </p:txBody>
      </p:sp>
      <p:pic>
        <p:nvPicPr>
          <p:cNvPr id="9" name="Content Placeholder 8" descr="A group of people walking on a street&#10;&#10;Description automatically generated">
            <a:extLst>
              <a:ext uri="{FF2B5EF4-FFF2-40B4-BE49-F238E27FC236}">
                <a16:creationId xmlns:a16="http://schemas.microsoft.com/office/drawing/2014/main" id="{3187BCDF-6351-B651-754F-46F82F828BC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2210768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BA69BB-3D68-648F-774F-0EBA334611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CDCF14-812A-4907-9E92-6CD41D975215}"/>
              </a:ext>
            </a:extLst>
          </p:cNvPr>
          <p:cNvSpPr>
            <a:spLocks noGrp="1"/>
          </p:cNvSpPr>
          <p:nvPr>
            <p:ph type="title"/>
          </p:nvPr>
        </p:nvSpPr>
        <p:spPr>
          <a:xfrm>
            <a:off x="106245" y="882878"/>
            <a:ext cx="11737469" cy="994306"/>
          </a:xfrm>
        </p:spPr>
        <p:txBody>
          <a:bodyPr>
            <a:normAutofit/>
          </a:bodyPr>
          <a:lstStyle/>
          <a:p>
            <a:pPr algn="l"/>
            <a:r>
              <a:rPr lang="en-US" sz="2800" b="1" dirty="0">
                <a:solidFill>
                  <a:srgbClr val="002060"/>
                </a:solidFill>
                <a:latin typeface="+mj-lt"/>
                <a:cs typeface="Poppins" panose="00000500000000000000" pitchFamily="2" charset="0"/>
              </a:rPr>
              <a:t>Targeted F</a:t>
            </a:r>
            <a:r>
              <a:rPr lang="en-GB" sz="2800" b="1" dirty="0">
                <a:solidFill>
                  <a:srgbClr val="002060"/>
                </a:solidFill>
                <a:latin typeface="+mj-lt"/>
                <a:cs typeface="Poppins" panose="00000500000000000000" pitchFamily="2" charset="0"/>
              </a:rPr>
              <a:t>ocus Group: Key Issues</a:t>
            </a:r>
            <a:endParaRPr lang="en-GB" sz="2800" dirty="0">
              <a:latin typeface="+mj-lt"/>
            </a:endParaRPr>
          </a:p>
        </p:txBody>
      </p:sp>
      <p:sp>
        <p:nvSpPr>
          <p:cNvPr id="4" name="Speech Bubble: Oval 3">
            <a:extLst>
              <a:ext uri="{FF2B5EF4-FFF2-40B4-BE49-F238E27FC236}">
                <a16:creationId xmlns:a16="http://schemas.microsoft.com/office/drawing/2014/main" id="{44FF6124-E5E4-D59A-40A0-02AA5253AEEA}"/>
              </a:ext>
            </a:extLst>
          </p:cNvPr>
          <p:cNvSpPr/>
          <p:nvPr/>
        </p:nvSpPr>
        <p:spPr>
          <a:xfrm>
            <a:off x="7322388" y="618225"/>
            <a:ext cx="3996628" cy="2271929"/>
          </a:xfrm>
          <a:prstGeom prst="wedgeEllipseCallout">
            <a:avLst>
              <a:gd name="adj1" fmla="val -39727"/>
              <a:gd name="adj2" fmla="val 59386"/>
            </a:avLst>
          </a:prstGeom>
          <a:solidFill>
            <a:srgbClr val="F0409D"/>
          </a:solidFill>
          <a:ln w="41275">
            <a:solidFill>
              <a:srgbClr val="E73E97"/>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b="1" dirty="0">
                <a:solidFill>
                  <a:prstClr val="white"/>
                </a:solidFill>
                <a:latin typeface="Arial" panose="020B0604020202020204"/>
                <a:cs typeface="Poppins" panose="00000500000000000000" pitchFamily="2" charset="0"/>
              </a:rPr>
              <a:t>Deaf and hearing impaired people</a:t>
            </a:r>
            <a:r>
              <a:rPr lang="en-GB" sz="1900" b="1" dirty="0">
                <a:solidFill>
                  <a:prstClr val="white"/>
                </a:solidFill>
                <a:latin typeface="Arial" panose="020B0604020202020204"/>
                <a:cs typeface="Poppins" panose="00000500000000000000" pitchFamily="2" charset="0"/>
              </a:rPr>
              <a:t>: </a:t>
            </a:r>
            <a:r>
              <a:rPr lang="en-GB" sz="1900" dirty="0">
                <a:solidFill>
                  <a:prstClr val="white"/>
                </a:solidFill>
                <a:latin typeface="Arial" panose="020B0604020202020204"/>
                <a:cs typeface="Poppins" panose="00000500000000000000" pitchFamily="2" charset="0"/>
              </a:rPr>
              <a:t>accessibility of services and communication (making reasonable adjustments)</a:t>
            </a:r>
            <a:endParaRPr kumimoji="0" lang="en-GB" sz="1900" i="0" u="none" strike="noStrike" kern="1200" cap="none" spc="0" normalizeH="0" baseline="0" noProof="0" dirty="0">
              <a:ln>
                <a:noFill/>
              </a:ln>
              <a:solidFill>
                <a:prstClr val="white"/>
              </a:solidFill>
              <a:effectLst/>
              <a:uLnTx/>
              <a:uFillTx/>
              <a:latin typeface="Arial" panose="020B0604020202020204"/>
              <a:ea typeface="+mn-ea"/>
              <a:cs typeface="Poppins" panose="00000500000000000000" pitchFamily="2" charset="0"/>
            </a:endParaRPr>
          </a:p>
        </p:txBody>
      </p:sp>
      <p:sp>
        <p:nvSpPr>
          <p:cNvPr id="6" name="Speech Bubble: Oval 5">
            <a:extLst>
              <a:ext uri="{FF2B5EF4-FFF2-40B4-BE49-F238E27FC236}">
                <a16:creationId xmlns:a16="http://schemas.microsoft.com/office/drawing/2014/main" id="{0F2EF8DC-9E16-0292-91C4-AA6B4539006D}"/>
              </a:ext>
            </a:extLst>
          </p:cNvPr>
          <p:cNvSpPr/>
          <p:nvPr/>
        </p:nvSpPr>
        <p:spPr>
          <a:xfrm>
            <a:off x="47765" y="2673138"/>
            <a:ext cx="4286240" cy="3144118"/>
          </a:xfrm>
          <a:prstGeom prst="wedgeEllipseCallout">
            <a:avLst>
              <a:gd name="adj1" fmla="val 44010"/>
              <a:gd name="adj2" fmla="val 61681"/>
            </a:avLst>
          </a:prstGeom>
          <a:solidFill>
            <a:srgbClr val="F0409D"/>
          </a:solidFill>
          <a:ln w="38100">
            <a:solidFill>
              <a:srgbClr val="E73E97"/>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b="1" dirty="0">
                <a:solidFill>
                  <a:prstClr val="white"/>
                </a:solidFill>
                <a:latin typeface="Arial" panose="020B0604020202020204"/>
                <a:cs typeface="Poppins" panose="00000500000000000000" pitchFamily="2" charset="0"/>
              </a:rPr>
              <a:t>P</a:t>
            </a:r>
            <a:r>
              <a:rPr lang="en-GB" sz="1900" b="1" dirty="0">
                <a:solidFill>
                  <a:prstClr val="white"/>
                </a:solidFill>
                <a:latin typeface="Arial" panose="020B0604020202020204"/>
                <a:cs typeface="Poppins" panose="00000500000000000000" pitchFamily="2" charset="0"/>
              </a:rPr>
              <a:t>eople with a mental health condition</a:t>
            </a:r>
            <a:r>
              <a:rPr lang="en-GB" sz="1900" dirty="0">
                <a:solidFill>
                  <a:prstClr val="white"/>
                </a:solidFill>
                <a:latin typeface="Arial" panose="020B0604020202020204"/>
                <a:cs typeface="Poppins" panose="00000500000000000000" pitchFamily="2" charset="0"/>
              </a:rPr>
              <a:t>: Lack of communication/integration between services, NHS services not providing long term support as VCSE does</a:t>
            </a:r>
            <a:endParaRPr kumimoji="0" lang="en-GB" sz="1900" i="0" u="none" strike="noStrike" kern="1200" cap="none" spc="0" normalizeH="0" baseline="0" noProof="0" dirty="0">
              <a:ln>
                <a:noFill/>
              </a:ln>
              <a:solidFill>
                <a:prstClr val="white"/>
              </a:solidFill>
              <a:effectLst/>
              <a:uLnTx/>
              <a:uFillTx/>
              <a:latin typeface="Arial" panose="020B0604020202020204"/>
              <a:ea typeface="+mn-ea"/>
              <a:cs typeface="Poppins" panose="00000500000000000000" pitchFamily="2" charset="0"/>
            </a:endParaRPr>
          </a:p>
        </p:txBody>
      </p:sp>
      <p:sp>
        <p:nvSpPr>
          <p:cNvPr id="7" name="Speech Bubble: Oval 6">
            <a:extLst>
              <a:ext uri="{FF2B5EF4-FFF2-40B4-BE49-F238E27FC236}">
                <a16:creationId xmlns:a16="http://schemas.microsoft.com/office/drawing/2014/main" id="{DC590741-FAB2-695E-5972-E093CF497431}"/>
              </a:ext>
            </a:extLst>
          </p:cNvPr>
          <p:cNvSpPr/>
          <p:nvPr/>
        </p:nvSpPr>
        <p:spPr>
          <a:xfrm>
            <a:off x="4006538" y="1693151"/>
            <a:ext cx="3636643" cy="2135750"/>
          </a:xfrm>
          <a:prstGeom prst="wedgeEllipseCallout">
            <a:avLst>
              <a:gd name="adj1" fmla="val -36922"/>
              <a:gd name="adj2" fmla="val 63160"/>
            </a:avLst>
          </a:prstGeom>
          <a:noFill/>
          <a:ln w="41275">
            <a:solidFill>
              <a:srgbClr val="E73E97"/>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b="1" dirty="0">
                <a:solidFill>
                  <a:srgbClr val="004F6B"/>
                </a:solidFill>
                <a:latin typeface="Arial" panose="020B0604020202020204"/>
                <a:cs typeface="Poppins" panose="00000500000000000000" pitchFamily="2" charset="0"/>
              </a:rPr>
              <a:t>P</a:t>
            </a:r>
            <a:r>
              <a:rPr lang="en-GB" sz="1900" b="1" dirty="0">
                <a:solidFill>
                  <a:srgbClr val="004F6B"/>
                </a:solidFill>
                <a:latin typeface="Arial" panose="020B0604020202020204"/>
                <a:cs typeface="Poppins" panose="00000500000000000000" pitchFamily="2" charset="0"/>
              </a:rPr>
              <a:t>eople with a Learning Disability: </a:t>
            </a:r>
            <a:r>
              <a:rPr lang="en-GB" sz="1900" dirty="0">
                <a:solidFill>
                  <a:srgbClr val="004F6B"/>
                </a:solidFill>
                <a:latin typeface="Arial" panose="020B0604020202020204"/>
                <a:cs typeface="Poppins" panose="00000500000000000000" pitchFamily="2" charset="0"/>
              </a:rPr>
              <a:t>Not always treated with dignity and respect, not listened to and talked over </a:t>
            </a:r>
            <a:endParaRPr kumimoji="0" lang="en-GB" sz="1900" i="0" u="none" strike="noStrike" kern="1200" cap="none" spc="0" normalizeH="0" baseline="0" noProof="0" dirty="0">
              <a:ln>
                <a:noFill/>
              </a:ln>
              <a:solidFill>
                <a:srgbClr val="004F6B"/>
              </a:solidFill>
              <a:effectLst/>
              <a:uLnTx/>
              <a:uFillTx/>
              <a:latin typeface="Arial" panose="020B0604020202020204"/>
              <a:ea typeface="+mn-ea"/>
              <a:cs typeface="Poppins" panose="00000500000000000000" pitchFamily="2" charset="0"/>
            </a:endParaRPr>
          </a:p>
        </p:txBody>
      </p:sp>
      <p:sp>
        <p:nvSpPr>
          <p:cNvPr id="16" name="Title 1">
            <a:extLst>
              <a:ext uri="{FF2B5EF4-FFF2-40B4-BE49-F238E27FC236}">
                <a16:creationId xmlns:a16="http://schemas.microsoft.com/office/drawing/2014/main" id="{BDC15649-963D-F5A2-3293-45B81AD2558C}"/>
              </a:ext>
            </a:extLst>
          </p:cNvPr>
          <p:cNvSpPr txBox="1">
            <a:spLocks/>
          </p:cNvSpPr>
          <p:nvPr/>
        </p:nvSpPr>
        <p:spPr>
          <a:xfrm>
            <a:off x="5293" y="1300662"/>
            <a:ext cx="11737469" cy="994306"/>
          </a:xfrm>
          <a:prstGeom prst="rect">
            <a:avLst/>
          </a:prstGeom>
        </p:spPr>
        <p:txBody>
          <a:bodyPr vert="horz" lIns="91440" tIns="45720" rIns="91440" bIns="45720" rtlCol="0" anchor="ctr">
            <a:normAutofit fontScale="47500" lnSpcReduction="20000"/>
          </a:bodyPr>
          <a:lst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altLang="en-US" sz="4000" b="1" i="0" u="none" strike="noStrike" kern="1200" cap="none" spc="0" normalizeH="0" baseline="0" noProof="0" dirty="0">
                <a:ln>
                  <a:noFill/>
                </a:ln>
                <a:solidFill>
                  <a:srgbClr val="002060"/>
                </a:solidFill>
                <a:effectLst/>
                <a:uLnTx/>
                <a:uFillTx/>
                <a:latin typeface="Poppins" panose="00000500000000000000" pitchFamily="2" charset="0"/>
                <a:ea typeface="+mj-ea"/>
                <a:cs typeface="Poppins" panose="00000500000000000000" pitchFamily="2" charset="0"/>
              </a:rPr>
              <a:t> .</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altLang="en-US" sz="4000" b="1" i="0" u="none" strike="noStrike" kern="1200" cap="none" spc="0" normalizeH="0" baseline="0" noProof="0" dirty="0">
              <a:ln>
                <a:noFill/>
              </a:ln>
              <a:solidFill>
                <a:srgbClr val="002060"/>
              </a:solidFill>
              <a:effectLst/>
              <a:uLnTx/>
              <a:uFillTx/>
              <a:latin typeface="Poppins" panose="00000500000000000000" pitchFamily="2" charset="0"/>
              <a:ea typeface="+mj-ea"/>
              <a:cs typeface="Poppins" panose="00000500000000000000" pitchFamily="2"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altLang="en-US" sz="4000" b="1" i="0" u="none" strike="noStrike" kern="1200" cap="none" spc="0" normalizeH="0" baseline="0" noProof="0" dirty="0">
              <a:ln>
                <a:noFill/>
              </a:ln>
              <a:solidFill>
                <a:srgbClr val="002060"/>
              </a:solidFill>
              <a:effectLst/>
              <a:uLnTx/>
              <a:uFillTx/>
              <a:latin typeface="Poppins" panose="00000500000000000000" pitchFamily="2" charset="0"/>
              <a:ea typeface="+mj-ea"/>
              <a:cs typeface="Poppins" panose="00000500000000000000" pitchFamily="2"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altLang="en-US" sz="4000" b="1" i="0" u="none" strike="noStrike" kern="1200" cap="none" spc="0" normalizeH="0" baseline="0" noProof="0" dirty="0">
                <a:ln>
                  <a:noFill/>
                </a:ln>
                <a:solidFill>
                  <a:srgbClr val="002060"/>
                </a:solidFill>
                <a:effectLst/>
                <a:uLnTx/>
                <a:uFillTx/>
                <a:latin typeface="Poppins" panose="00000500000000000000" pitchFamily="2" charset="0"/>
                <a:ea typeface="+mj-ea"/>
                <a:cs typeface="Poppins" panose="00000500000000000000" pitchFamily="2" charset="0"/>
              </a:rPr>
              <a:t> </a:t>
            </a:r>
            <a:endParaRPr kumimoji="0" lang="en-GB" sz="36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sp>
        <p:nvSpPr>
          <p:cNvPr id="9" name="Speech Bubble: Oval 8">
            <a:extLst>
              <a:ext uri="{FF2B5EF4-FFF2-40B4-BE49-F238E27FC236}">
                <a16:creationId xmlns:a16="http://schemas.microsoft.com/office/drawing/2014/main" id="{25732A6D-71E2-DC9F-820E-6E566DBBF07D}"/>
              </a:ext>
            </a:extLst>
          </p:cNvPr>
          <p:cNvSpPr/>
          <p:nvPr/>
        </p:nvSpPr>
        <p:spPr>
          <a:xfrm>
            <a:off x="4406367" y="3967846"/>
            <a:ext cx="3379266" cy="2382136"/>
          </a:xfrm>
          <a:prstGeom prst="wedgeEllipseCallout">
            <a:avLst>
              <a:gd name="adj1" fmla="val -50972"/>
              <a:gd name="adj2" fmla="val 54260"/>
            </a:avLst>
          </a:prstGeom>
          <a:solidFill>
            <a:srgbClr val="F0409D"/>
          </a:solidFill>
          <a:ln w="41275">
            <a:solidFill>
              <a:srgbClr val="E73E97"/>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900" b="1" dirty="0">
                <a:solidFill>
                  <a:prstClr val="white"/>
                </a:solidFill>
                <a:latin typeface="Arial" panose="020B0604020202020204"/>
                <a:cs typeface="Poppins" panose="00000500000000000000" pitchFamily="2" charset="0"/>
              </a:rPr>
              <a:t>Veterans: </a:t>
            </a:r>
            <a:r>
              <a:rPr lang="en-GB" sz="1900" dirty="0">
                <a:solidFill>
                  <a:prstClr val="white"/>
                </a:solidFill>
                <a:latin typeface="Arial" panose="020B0604020202020204"/>
                <a:cs typeface="Poppins" panose="00000500000000000000" pitchFamily="2" charset="0"/>
              </a:rPr>
              <a:t>Need for Mental Health support to be tailored to individual needs</a:t>
            </a:r>
            <a:r>
              <a:rPr kumimoji="0" lang="en-GB" sz="1900" i="0" u="none" strike="noStrike" kern="1200" cap="none" spc="0" normalizeH="0" baseline="0" noProof="0" dirty="0">
                <a:ln>
                  <a:noFill/>
                </a:ln>
                <a:solidFill>
                  <a:prstClr val="white"/>
                </a:solidFill>
                <a:effectLst/>
                <a:uLnTx/>
                <a:uFillTx/>
                <a:latin typeface="Arial" panose="020B0604020202020204"/>
                <a:ea typeface="+mn-ea"/>
                <a:cs typeface="Poppins" panose="00000500000000000000" pitchFamily="2" charset="0"/>
              </a:rPr>
              <a:t> </a:t>
            </a:r>
          </a:p>
        </p:txBody>
      </p:sp>
      <p:sp>
        <p:nvSpPr>
          <p:cNvPr id="5" name="Speech Bubble: Oval 4">
            <a:extLst>
              <a:ext uri="{FF2B5EF4-FFF2-40B4-BE49-F238E27FC236}">
                <a16:creationId xmlns:a16="http://schemas.microsoft.com/office/drawing/2014/main" id="{8698F2F7-9275-35EC-A2DC-8B004436312A}"/>
              </a:ext>
            </a:extLst>
          </p:cNvPr>
          <p:cNvSpPr/>
          <p:nvPr/>
        </p:nvSpPr>
        <p:spPr>
          <a:xfrm>
            <a:off x="7744133" y="3194421"/>
            <a:ext cx="3838542" cy="2622835"/>
          </a:xfrm>
          <a:prstGeom prst="wedgeEllipseCallout">
            <a:avLst>
              <a:gd name="adj1" fmla="val 37254"/>
              <a:gd name="adj2" fmla="val 57107"/>
            </a:avLst>
          </a:prstGeom>
          <a:noFill/>
          <a:ln w="41275">
            <a:solidFill>
              <a:srgbClr val="E73E97"/>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900" b="1" dirty="0">
                <a:solidFill>
                  <a:srgbClr val="004F6B"/>
                </a:solidFill>
                <a:latin typeface="Arial" panose="020B0604020202020204"/>
                <a:cs typeface="Poppins" panose="00000500000000000000" pitchFamily="2" charset="0"/>
              </a:rPr>
              <a:t>LGBT+: </a:t>
            </a:r>
            <a:r>
              <a:rPr lang="en-GB" sz="1900" dirty="0">
                <a:solidFill>
                  <a:srgbClr val="004F6B"/>
                </a:solidFill>
                <a:latin typeface="Arial" panose="020B0604020202020204"/>
                <a:cs typeface="Poppins" panose="00000500000000000000" pitchFamily="2" charset="0"/>
              </a:rPr>
              <a:t>Referral times for mental health </a:t>
            </a:r>
            <a:r>
              <a:rPr kumimoji="0" lang="en-GB" sz="1900" i="0" u="none" strike="noStrike" kern="1200" cap="none" spc="0" normalizeH="0" baseline="0" noProof="0" dirty="0">
                <a:ln>
                  <a:noFill/>
                </a:ln>
                <a:solidFill>
                  <a:srgbClr val="004F6B"/>
                </a:solidFill>
                <a:effectLst/>
                <a:uLnTx/>
                <a:uFillTx/>
                <a:latin typeface="Arial" panose="020B0604020202020204"/>
                <a:ea typeface="+mn-ea"/>
                <a:cs typeface="Poppins" panose="00000500000000000000" pitchFamily="2" charset="0"/>
              </a:rPr>
              <a:t> and gender affirming care, concerns about wait times for physio (mobility issues affecting mental health)</a:t>
            </a:r>
          </a:p>
        </p:txBody>
      </p:sp>
    </p:spTree>
    <p:extLst>
      <p:ext uri="{BB962C8B-B14F-4D97-AF65-F5344CB8AC3E}">
        <p14:creationId xmlns:p14="http://schemas.microsoft.com/office/powerpoint/2010/main" val="2440281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B9119-A3B5-0220-81FA-F97EC46736BC}"/>
              </a:ext>
            </a:extLst>
          </p:cNvPr>
          <p:cNvSpPr>
            <a:spLocks noGrp="1"/>
          </p:cNvSpPr>
          <p:nvPr>
            <p:ph type="title"/>
          </p:nvPr>
        </p:nvSpPr>
        <p:spPr>
          <a:xfrm>
            <a:off x="106245" y="882878"/>
            <a:ext cx="11737469" cy="994306"/>
          </a:xfrm>
        </p:spPr>
        <p:txBody>
          <a:bodyPr>
            <a:normAutofit/>
          </a:bodyPr>
          <a:lstStyle/>
          <a:p>
            <a:pPr algn="l"/>
            <a:r>
              <a:rPr lang="en-US" sz="2800" b="1" dirty="0">
                <a:solidFill>
                  <a:srgbClr val="002060"/>
                </a:solidFill>
                <a:latin typeface="+mj-lt"/>
                <a:cs typeface="Poppins" panose="00000500000000000000" pitchFamily="2" charset="0"/>
              </a:rPr>
              <a:t>Targeted F</a:t>
            </a:r>
            <a:r>
              <a:rPr lang="en-GB" sz="2800" b="1" dirty="0">
                <a:solidFill>
                  <a:srgbClr val="002060"/>
                </a:solidFill>
                <a:latin typeface="+mj-lt"/>
                <a:cs typeface="Poppins" panose="00000500000000000000" pitchFamily="2" charset="0"/>
              </a:rPr>
              <a:t>ocus Group: Key Issues</a:t>
            </a:r>
            <a:endParaRPr lang="en-GB" sz="2800" dirty="0">
              <a:latin typeface="+mj-lt"/>
            </a:endParaRPr>
          </a:p>
        </p:txBody>
      </p:sp>
      <p:sp>
        <p:nvSpPr>
          <p:cNvPr id="4" name="Speech Bubble: Oval 3">
            <a:extLst>
              <a:ext uri="{FF2B5EF4-FFF2-40B4-BE49-F238E27FC236}">
                <a16:creationId xmlns:a16="http://schemas.microsoft.com/office/drawing/2014/main" id="{D208A615-8A0A-866B-0F43-F68AA952E19B}"/>
              </a:ext>
            </a:extLst>
          </p:cNvPr>
          <p:cNvSpPr/>
          <p:nvPr/>
        </p:nvSpPr>
        <p:spPr>
          <a:xfrm>
            <a:off x="7840058" y="3719331"/>
            <a:ext cx="3902704" cy="1936170"/>
          </a:xfrm>
          <a:prstGeom prst="wedgeEllipseCallout">
            <a:avLst>
              <a:gd name="adj1" fmla="val -39727"/>
              <a:gd name="adj2" fmla="val 59386"/>
            </a:avLst>
          </a:prstGeom>
          <a:solidFill>
            <a:srgbClr val="F0409D"/>
          </a:solidFill>
          <a:ln w="41275">
            <a:solidFill>
              <a:srgbClr val="E73E97"/>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white"/>
                </a:solidFill>
                <a:latin typeface="Arial" panose="020B0604020202020204"/>
                <a:cs typeface="Poppins" panose="00000500000000000000" pitchFamily="2" charset="0"/>
              </a:rPr>
              <a:t>W</a:t>
            </a:r>
            <a:r>
              <a:rPr lang="en-GB" b="1" dirty="0">
                <a:solidFill>
                  <a:prstClr val="white"/>
                </a:solidFill>
                <a:latin typeface="Arial" panose="020B0604020202020204"/>
                <a:cs typeface="Poppins" panose="00000500000000000000" pitchFamily="2" charset="0"/>
              </a:rPr>
              <a:t>omen: </a:t>
            </a:r>
            <a:r>
              <a:rPr lang="en-GB" dirty="0">
                <a:solidFill>
                  <a:prstClr val="white"/>
                </a:solidFill>
                <a:latin typeface="Arial" panose="020B0604020202020204"/>
                <a:cs typeface="Poppins" panose="00000500000000000000" pitchFamily="2" charset="0"/>
              </a:rPr>
              <a:t>Experiences and instincts being dismissed and put down to common issues e.g. Menopause</a:t>
            </a:r>
            <a:endParaRPr kumimoji="0" lang="en-GB" i="0" u="none" strike="noStrike" kern="1200" cap="none" spc="0" normalizeH="0" baseline="0" noProof="0" dirty="0">
              <a:ln>
                <a:noFill/>
              </a:ln>
              <a:solidFill>
                <a:prstClr val="white"/>
              </a:solidFill>
              <a:effectLst/>
              <a:uLnTx/>
              <a:uFillTx/>
              <a:latin typeface="Arial" panose="020B0604020202020204"/>
              <a:ea typeface="+mn-ea"/>
              <a:cs typeface="Poppins" panose="00000500000000000000" pitchFamily="2" charset="0"/>
            </a:endParaRPr>
          </a:p>
        </p:txBody>
      </p:sp>
      <p:sp>
        <p:nvSpPr>
          <p:cNvPr id="6" name="Speech Bubble: Oval 5">
            <a:extLst>
              <a:ext uri="{FF2B5EF4-FFF2-40B4-BE49-F238E27FC236}">
                <a16:creationId xmlns:a16="http://schemas.microsoft.com/office/drawing/2014/main" id="{40783E03-2D84-3A92-6F66-29593AE6E49F}"/>
              </a:ext>
            </a:extLst>
          </p:cNvPr>
          <p:cNvSpPr/>
          <p:nvPr/>
        </p:nvSpPr>
        <p:spPr>
          <a:xfrm>
            <a:off x="106246" y="2393131"/>
            <a:ext cx="2761458" cy="2631369"/>
          </a:xfrm>
          <a:prstGeom prst="wedgeEllipseCallout">
            <a:avLst>
              <a:gd name="adj1" fmla="val 44010"/>
              <a:gd name="adj2" fmla="val 61681"/>
            </a:avLst>
          </a:prstGeom>
          <a:solidFill>
            <a:srgbClr val="F0409D"/>
          </a:solidFill>
          <a:ln w="38100">
            <a:solidFill>
              <a:srgbClr val="E73E97"/>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b="1" dirty="0">
                <a:solidFill>
                  <a:prstClr val="white"/>
                </a:solidFill>
                <a:latin typeface="Arial" panose="020B0604020202020204"/>
                <a:cs typeface="Poppins" panose="00000500000000000000" pitchFamily="2" charset="0"/>
              </a:rPr>
              <a:t>L</a:t>
            </a:r>
            <a:r>
              <a:rPr lang="en-GB" sz="1900" b="1" dirty="0">
                <a:solidFill>
                  <a:prstClr val="white"/>
                </a:solidFill>
                <a:latin typeface="Arial" panose="020B0604020202020204"/>
                <a:cs typeface="Poppins" panose="00000500000000000000" pitchFamily="2" charset="0"/>
              </a:rPr>
              <a:t>ong Term Conditions: </a:t>
            </a:r>
            <a:r>
              <a:rPr lang="en-GB" sz="1900" dirty="0">
                <a:solidFill>
                  <a:prstClr val="white"/>
                </a:solidFill>
                <a:latin typeface="Arial" panose="020B0604020202020204"/>
                <a:cs typeface="Poppins" panose="00000500000000000000" pitchFamily="2" charset="0"/>
              </a:rPr>
              <a:t>Being ‘passed around’ and having to repeat their story</a:t>
            </a:r>
            <a:endParaRPr kumimoji="0" lang="en-GB" sz="1900" i="0" u="none" strike="noStrike" kern="1200" cap="none" spc="0" normalizeH="0" baseline="0" noProof="0" dirty="0">
              <a:ln>
                <a:noFill/>
              </a:ln>
              <a:solidFill>
                <a:prstClr val="white"/>
              </a:solidFill>
              <a:effectLst/>
              <a:uLnTx/>
              <a:uFillTx/>
              <a:latin typeface="Arial" panose="020B0604020202020204"/>
              <a:ea typeface="+mn-ea"/>
              <a:cs typeface="Poppins" panose="00000500000000000000" pitchFamily="2" charset="0"/>
            </a:endParaRPr>
          </a:p>
        </p:txBody>
      </p:sp>
      <p:sp>
        <p:nvSpPr>
          <p:cNvPr id="7" name="Speech Bubble: Oval 6">
            <a:extLst>
              <a:ext uri="{FF2B5EF4-FFF2-40B4-BE49-F238E27FC236}">
                <a16:creationId xmlns:a16="http://schemas.microsoft.com/office/drawing/2014/main" id="{58CBA648-311C-EACD-BB95-9B583EB7F722}"/>
              </a:ext>
            </a:extLst>
          </p:cNvPr>
          <p:cNvSpPr/>
          <p:nvPr/>
        </p:nvSpPr>
        <p:spPr>
          <a:xfrm>
            <a:off x="3058154" y="1617451"/>
            <a:ext cx="3636643" cy="2266816"/>
          </a:xfrm>
          <a:prstGeom prst="wedgeEllipseCallout">
            <a:avLst>
              <a:gd name="adj1" fmla="val -36922"/>
              <a:gd name="adj2" fmla="val 63160"/>
            </a:avLst>
          </a:prstGeom>
          <a:noFill/>
          <a:ln w="41275">
            <a:solidFill>
              <a:srgbClr val="E73E97"/>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b="1" dirty="0">
                <a:solidFill>
                  <a:srgbClr val="004F6B"/>
                </a:solidFill>
                <a:latin typeface="Arial" panose="020B0604020202020204"/>
                <a:cs typeface="Poppins" panose="00000500000000000000" pitchFamily="2" charset="0"/>
              </a:rPr>
              <a:t>BAME</a:t>
            </a:r>
            <a:r>
              <a:rPr lang="en-GB" sz="1900" b="1" dirty="0">
                <a:solidFill>
                  <a:srgbClr val="004F6B"/>
                </a:solidFill>
                <a:latin typeface="Arial" panose="020B0604020202020204"/>
                <a:cs typeface="Poppins" panose="00000500000000000000" pitchFamily="2" charset="0"/>
              </a:rPr>
              <a:t>: </a:t>
            </a:r>
            <a:r>
              <a:rPr lang="en-GB" sz="1900" dirty="0">
                <a:solidFill>
                  <a:srgbClr val="004F6B"/>
                </a:solidFill>
                <a:latin typeface="Arial" panose="020B0604020202020204"/>
                <a:cs typeface="Poppins" panose="00000500000000000000" pitchFamily="2" charset="0"/>
              </a:rPr>
              <a:t>Navigating the NHS and waiting times (some returning to home country for treatment = time and cost)</a:t>
            </a:r>
            <a:endParaRPr kumimoji="0" lang="en-GB" sz="1900" i="0" u="none" strike="noStrike" kern="1200" cap="none" spc="0" normalizeH="0" baseline="0" noProof="0" dirty="0">
              <a:ln>
                <a:noFill/>
              </a:ln>
              <a:solidFill>
                <a:srgbClr val="004F6B"/>
              </a:solidFill>
              <a:effectLst/>
              <a:uLnTx/>
              <a:uFillTx/>
              <a:latin typeface="Arial" panose="020B0604020202020204"/>
              <a:ea typeface="+mn-ea"/>
              <a:cs typeface="Poppins" panose="00000500000000000000" pitchFamily="2" charset="0"/>
            </a:endParaRPr>
          </a:p>
        </p:txBody>
      </p:sp>
      <p:sp>
        <p:nvSpPr>
          <p:cNvPr id="16" name="Title 1">
            <a:extLst>
              <a:ext uri="{FF2B5EF4-FFF2-40B4-BE49-F238E27FC236}">
                <a16:creationId xmlns:a16="http://schemas.microsoft.com/office/drawing/2014/main" id="{304B1CED-8841-E64A-E770-108252D0C764}"/>
              </a:ext>
            </a:extLst>
          </p:cNvPr>
          <p:cNvSpPr txBox="1">
            <a:spLocks/>
          </p:cNvSpPr>
          <p:nvPr/>
        </p:nvSpPr>
        <p:spPr>
          <a:xfrm>
            <a:off x="5293" y="1300662"/>
            <a:ext cx="11737469" cy="994306"/>
          </a:xfrm>
          <a:prstGeom prst="rect">
            <a:avLst/>
          </a:prstGeom>
        </p:spPr>
        <p:txBody>
          <a:bodyPr vert="horz" lIns="91440" tIns="45720" rIns="91440" bIns="45720" rtlCol="0" anchor="ctr">
            <a:normAutofit fontScale="47500" lnSpcReduction="20000"/>
          </a:bodyPr>
          <a:lst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altLang="en-US" sz="4000" b="1" i="0" u="none" strike="noStrike" kern="1200" cap="none" spc="0" normalizeH="0" baseline="0" noProof="0" dirty="0">
                <a:ln>
                  <a:noFill/>
                </a:ln>
                <a:solidFill>
                  <a:srgbClr val="002060"/>
                </a:solidFill>
                <a:effectLst/>
                <a:uLnTx/>
                <a:uFillTx/>
                <a:latin typeface="Poppins" panose="00000500000000000000" pitchFamily="2" charset="0"/>
                <a:ea typeface="+mj-ea"/>
                <a:cs typeface="Poppins" panose="00000500000000000000" pitchFamily="2" charset="0"/>
              </a:rPr>
              <a:t> .</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altLang="en-US" sz="4000" b="1" i="0" u="none" strike="noStrike" kern="1200" cap="none" spc="0" normalizeH="0" baseline="0" noProof="0" dirty="0">
              <a:ln>
                <a:noFill/>
              </a:ln>
              <a:solidFill>
                <a:srgbClr val="002060"/>
              </a:solidFill>
              <a:effectLst/>
              <a:uLnTx/>
              <a:uFillTx/>
              <a:latin typeface="Poppins" panose="00000500000000000000" pitchFamily="2" charset="0"/>
              <a:ea typeface="+mj-ea"/>
              <a:cs typeface="Poppins" panose="00000500000000000000" pitchFamily="2"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altLang="en-US" sz="4000" b="1" i="0" u="none" strike="noStrike" kern="1200" cap="none" spc="0" normalizeH="0" baseline="0" noProof="0" dirty="0">
              <a:ln>
                <a:noFill/>
              </a:ln>
              <a:solidFill>
                <a:srgbClr val="002060"/>
              </a:solidFill>
              <a:effectLst/>
              <a:uLnTx/>
              <a:uFillTx/>
              <a:latin typeface="Poppins" panose="00000500000000000000" pitchFamily="2" charset="0"/>
              <a:ea typeface="+mj-ea"/>
              <a:cs typeface="Poppins" panose="00000500000000000000" pitchFamily="2"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altLang="en-US" sz="4000" b="1" i="0" u="none" strike="noStrike" kern="1200" cap="none" spc="0" normalizeH="0" baseline="0" noProof="0" dirty="0">
                <a:ln>
                  <a:noFill/>
                </a:ln>
                <a:solidFill>
                  <a:srgbClr val="002060"/>
                </a:solidFill>
                <a:effectLst/>
                <a:uLnTx/>
                <a:uFillTx/>
                <a:latin typeface="Poppins" panose="00000500000000000000" pitchFamily="2" charset="0"/>
                <a:ea typeface="+mj-ea"/>
                <a:cs typeface="Poppins" panose="00000500000000000000" pitchFamily="2" charset="0"/>
              </a:rPr>
              <a:t> </a:t>
            </a:r>
            <a:endParaRPr kumimoji="0" lang="en-GB" sz="36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sp>
        <p:nvSpPr>
          <p:cNvPr id="9" name="Speech Bubble: Oval 8">
            <a:extLst>
              <a:ext uri="{FF2B5EF4-FFF2-40B4-BE49-F238E27FC236}">
                <a16:creationId xmlns:a16="http://schemas.microsoft.com/office/drawing/2014/main" id="{81D6CB67-7A60-133D-48F7-8D69E2F70C0C}"/>
              </a:ext>
            </a:extLst>
          </p:cNvPr>
          <p:cNvSpPr/>
          <p:nvPr/>
        </p:nvSpPr>
        <p:spPr>
          <a:xfrm>
            <a:off x="3946160" y="4107141"/>
            <a:ext cx="3423521" cy="2266816"/>
          </a:xfrm>
          <a:prstGeom prst="wedgeEllipseCallout">
            <a:avLst>
              <a:gd name="adj1" fmla="val -50972"/>
              <a:gd name="adj2" fmla="val 54260"/>
            </a:avLst>
          </a:prstGeom>
          <a:solidFill>
            <a:srgbClr val="F0409D"/>
          </a:solidFill>
          <a:ln w="41275">
            <a:solidFill>
              <a:srgbClr val="E73E97"/>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900" b="1" i="0" u="none" strike="noStrike" kern="1200" cap="none" spc="0" normalizeH="0" baseline="0" noProof="0" dirty="0">
                <a:ln>
                  <a:noFill/>
                </a:ln>
                <a:solidFill>
                  <a:prstClr val="white"/>
                </a:solidFill>
                <a:effectLst/>
                <a:uLnTx/>
                <a:uFillTx/>
                <a:latin typeface="Arial" panose="020B0604020202020204"/>
                <a:ea typeface="+mn-ea"/>
                <a:cs typeface="Poppins" panose="00000500000000000000" pitchFamily="2" charset="0"/>
              </a:rPr>
              <a:t>Youn</a:t>
            </a:r>
            <a:r>
              <a:rPr lang="en-GB" sz="1900" b="1" dirty="0">
                <a:solidFill>
                  <a:prstClr val="white"/>
                </a:solidFill>
                <a:latin typeface="Arial" panose="020B0604020202020204"/>
                <a:cs typeface="Poppins" panose="00000500000000000000" pitchFamily="2" charset="0"/>
              </a:rPr>
              <a:t>g People: </a:t>
            </a:r>
            <a:r>
              <a:rPr lang="en-GB" sz="1900" dirty="0">
                <a:solidFill>
                  <a:prstClr val="white"/>
                </a:solidFill>
                <a:latin typeface="Arial" panose="020B0604020202020204"/>
                <a:cs typeface="Poppins" panose="00000500000000000000" pitchFamily="2" charset="0"/>
              </a:rPr>
              <a:t>Mental Health to be properly prioritised and for issues to be taken seriously</a:t>
            </a:r>
            <a:r>
              <a:rPr kumimoji="0" lang="en-GB" sz="1900" i="0" u="none" strike="noStrike" kern="1200" cap="none" spc="0" normalizeH="0" baseline="0" noProof="0" dirty="0">
                <a:ln>
                  <a:noFill/>
                </a:ln>
                <a:solidFill>
                  <a:prstClr val="white"/>
                </a:solidFill>
                <a:effectLst/>
                <a:uLnTx/>
                <a:uFillTx/>
                <a:latin typeface="Arial" panose="020B0604020202020204"/>
                <a:ea typeface="+mn-ea"/>
                <a:cs typeface="Poppins" panose="00000500000000000000" pitchFamily="2" charset="0"/>
              </a:rPr>
              <a:t> </a:t>
            </a:r>
          </a:p>
        </p:txBody>
      </p:sp>
      <p:sp>
        <p:nvSpPr>
          <p:cNvPr id="5" name="Speech Bubble: Oval 4">
            <a:extLst>
              <a:ext uri="{FF2B5EF4-FFF2-40B4-BE49-F238E27FC236}">
                <a16:creationId xmlns:a16="http://schemas.microsoft.com/office/drawing/2014/main" id="{69F21254-E4F3-BBBD-3FE1-33083F2A0438}"/>
              </a:ext>
            </a:extLst>
          </p:cNvPr>
          <p:cNvSpPr/>
          <p:nvPr/>
        </p:nvSpPr>
        <p:spPr>
          <a:xfrm>
            <a:off x="6885248" y="920554"/>
            <a:ext cx="3838542" cy="2508446"/>
          </a:xfrm>
          <a:prstGeom prst="wedgeEllipseCallout">
            <a:avLst>
              <a:gd name="adj1" fmla="val 37254"/>
              <a:gd name="adj2" fmla="val 57107"/>
            </a:avLst>
          </a:prstGeom>
          <a:noFill/>
          <a:ln w="41275">
            <a:solidFill>
              <a:srgbClr val="E73E97"/>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solidFill>
                  <a:srgbClr val="004F6B"/>
                </a:solidFill>
                <a:latin typeface="Arial" panose="020B0604020202020204"/>
                <a:cs typeface="Poppins" panose="00000500000000000000" pitchFamily="2" charset="0"/>
              </a:rPr>
              <a:t>Parents/Carers: </a:t>
            </a:r>
            <a:r>
              <a:rPr lang="en-GB" dirty="0">
                <a:solidFill>
                  <a:srgbClr val="004F6B"/>
                </a:solidFill>
                <a:latin typeface="Arial" panose="020B0604020202020204"/>
                <a:cs typeface="Poppins" panose="00000500000000000000" pitchFamily="2" charset="0"/>
              </a:rPr>
              <a:t>Dental and for those with children on a waiting list, the sense of helplessness (leading to stress and anxiety)</a:t>
            </a:r>
            <a:endParaRPr kumimoji="0" lang="en-GB" i="0" u="none" strike="noStrike" kern="1200" cap="none" spc="0" normalizeH="0" baseline="0" noProof="0" dirty="0">
              <a:ln>
                <a:noFill/>
              </a:ln>
              <a:solidFill>
                <a:srgbClr val="004F6B"/>
              </a:solidFill>
              <a:effectLst/>
              <a:uLnTx/>
              <a:uFillTx/>
              <a:latin typeface="Arial" panose="020B0604020202020204"/>
              <a:ea typeface="+mn-ea"/>
              <a:cs typeface="Poppins" panose="00000500000000000000" pitchFamily="2" charset="0"/>
            </a:endParaRPr>
          </a:p>
        </p:txBody>
      </p:sp>
    </p:spTree>
    <p:extLst>
      <p:ext uri="{BB962C8B-B14F-4D97-AF65-F5344CB8AC3E}">
        <p14:creationId xmlns:p14="http://schemas.microsoft.com/office/powerpoint/2010/main" val="3004860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988247-450D-E680-4F4A-1FC59C69D844}"/>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12192000" cy="1088228"/>
          </a:xfrm>
          <a:prstGeom prst="rect">
            <a:avLst/>
          </a:prstGeom>
        </p:spPr>
      </p:pic>
      <p:pic>
        <p:nvPicPr>
          <p:cNvPr id="4" name="Picture 3" descr="A close-up of a poster&#10;&#10;Description automatically generated">
            <a:extLst>
              <a:ext uri="{FF2B5EF4-FFF2-40B4-BE49-F238E27FC236}">
                <a16:creationId xmlns:a16="http://schemas.microsoft.com/office/drawing/2014/main" id="{24103010-7C94-30AE-25E7-5FAB10BC0D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5517"/>
            <a:ext cx="12192000" cy="6863817"/>
          </a:xfrm>
          <a:prstGeom prst="rect">
            <a:avLst/>
          </a:prstGeom>
        </p:spPr>
      </p:pic>
    </p:spTree>
    <p:extLst>
      <p:ext uri="{BB962C8B-B14F-4D97-AF65-F5344CB8AC3E}">
        <p14:creationId xmlns:p14="http://schemas.microsoft.com/office/powerpoint/2010/main" val="905447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988247-450D-E680-4F4A-1FC59C69D844}"/>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12192000" cy="1088228"/>
          </a:xfrm>
          <a:prstGeom prst="rect">
            <a:avLst/>
          </a:prstGeom>
        </p:spPr>
      </p:pic>
      <p:pic>
        <p:nvPicPr>
          <p:cNvPr id="3" name="Picture 2" descr="A diagram of a health care system&#10;&#10;Description automatically generated with medium confidence">
            <a:extLst>
              <a:ext uri="{FF2B5EF4-FFF2-40B4-BE49-F238E27FC236}">
                <a16:creationId xmlns:a16="http://schemas.microsoft.com/office/drawing/2014/main" id="{70ABBD8F-2143-A677-5F99-67F359EE11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868" y="1262787"/>
            <a:ext cx="9743120" cy="5284404"/>
          </a:xfrm>
          <a:prstGeom prst="rect">
            <a:avLst/>
          </a:prstGeom>
        </p:spPr>
      </p:pic>
    </p:spTree>
    <p:extLst>
      <p:ext uri="{BB962C8B-B14F-4D97-AF65-F5344CB8AC3E}">
        <p14:creationId xmlns:p14="http://schemas.microsoft.com/office/powerpoint/2010/main" val="276568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988247-450D-E680-4F4A-1FC59C69D844}"/>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12192000" cy="1088228"/>
          </a:xfrm>
          <a:prstGeom prst="rect">
            <a:avLst/>
          </a:prstGeom>
        </p:spPr>
      </p:pic>
      <p:pic>
        <p:nvPicPr>
          <p:cNvPr id="2" name="Picture 1">
            <a:extLst>
              <a:ext uri="{FF2B5EF4-FFF2-40B4-BE49-F238E27FC236}">
                <a16:creationId xmlns:a16="http://schemas.microsoft.com/office/drawing/2014/main" id="{893F17CE-CFAF-E321-F0FD-560AAB14A771}"/>
              </a:ext>
            </a:extLst>
          </p:cNvPr>
          <p:cNvPicPr>
            <a:picLocks noChangeAspect="1"/>
          </p:cNvPicPr>
          <p:nvPr/>
        </p:nvPicPr>
        <p:blipFill>
          <a:blip r:embed="rId3"/>
          <a:stretch>
            <a:fillRect/>
          </a:stretch>
        </p:blipFill>
        <p:spPr>
          <a:xfrm>
            <a:off x="-1" y="0"/>
            <a:ext cx="4922729" cy="6958511"/>
          </a:xfrm>
          <a:prstGeom prst="rect">
            <a:avLst/>
          </a:prstGeom>
        </p:spPr>
      </p:pic>
      <p:sp>
        <p:nvSpPr>
          <p:cNvPr id="3" name="Rectangle: Rounded Corners 2">
            <a:extLst>
              <a:ext uri="{FF2B5EF4-FFF2-40B4-BE49-F238E27FC236}">
                <a16:creationId xmlns:a16="http://schemas.microsoft.com/office/drawing/2014/main" id="{AC1704AA-341F-B046-A11A-E4F828F7256A}"/>
              </a:ext>
            </a:extLst>
          </p:cNvPr>
          <p:cNvSpPr/>
          <p:nvPr/>
        </p:nvSpPr>
        <p:spPr>
          <a:xfrm>
            <a:off x="5649238" y="2106425"/>
            <a:ext cx="5686817" cy="2645149"/>
          </a:xfrm>
          <a:prstGeom prst="roundRect">
            <a:avLst>
              <a:gd name="adj" fmla="val 10000"/>
            </a:avLst>
          </a:prstGeom>
          <a:solidFill>
            <a:srgbClr val="F0409D"/>
          </a:solidFill>
          <a:ln w="63500">
            <a:solidFill>
              <a:srgbClr val="F0409D"/>
            </a:solidFill>
          </a:ln>
          <a:effectLst/>
        </p:spPr>
        <p:txBody>
          <a:bodyPr/>
          <a:lstStyle/>
          <a:p>
            <a:pPr>
              <a:lnSpc>
                <a:spcPct val="150000"/>
              </a:lnSpc>
              <a:defRPr/>
            </a:pPr>
            <a:r>
              <a:rPr lang="en-GB" sz="2800" b="1" kern="0" dirty="0">
                <a:solidFill>
                  <a:prstClr val="white"/>
                </a:solidFill>
                <a:latin typeface="Arial" panose="020B0604020202020204"/>
                <a:cs typeface="Poppins" panose="00000500000000000000" pitchFamily="2" charset="0"/>
              </a:rPr>
              <a:t>General consensus </a:t>
            </a:r>
            <a:r>
              <a:rPr lang="en-GB" sz="2800" kern="0" dirty="0">
                <a:solidFill>
                  <a:prstClr val="white"/>
                </a:solidFill>
                <a:latin typeface="Arial" panose="020B0604020202020204"/>
                <a:cs typeface="Poppins" panose="00000500000000000000" pitchFamily="2" charset="0"/>
              </a:rPr>
              <a:t>with the public facing Case for Change</a:t>
            </a:r>
            <a:endParaRPr lang="en-GB" sz="2800" i="1" kern="0" dirty="0">
              <a:solidFill>
                <a:prstClr val="white"/>
              </a:solidFill>
              <a:latin typeface="Arial" panose="020B0604020202020204"/>
              <a:cs typeface="Poppins" panose="00000500000000000000" pitchFamily="2" charset="0"/>
            </a:endParaRPr>
          </a:p>
          <a:p>
            <a:pPr>
              <a:lnSpc>
                <a:spcPct val="150000"/>
              </a:lnSpc>
              <a:defRPr/>
            </a:pPr>
            <a:endParaRPr lang="en-GB" b="1" kern="0" dirty="0">
              <a:solidFill>
                <a:srgbClr val="004F6B"/>
              </a:solidFill>
              <a:latin typeface="Arial" panose="020B0604020202020204"/>
              <a:cs typeface="Poppins" panose="00000500000000000000" pitchFamily="2" charset="0"/>
            </a:endParaRPr>
          </a:p>
        </p:txBody>
      </p:sp>
    </p:spTree>
    <p:extLst>
      <p:ext uri="{BB962C8B-B14F-4D97-AF65-F5344CB8AC3E}">
        <p14:creationId xmlns:p14="http://schemas.microsoft.com/office/powerpoint/2010/main" val="1882131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C3499-5EAB-90D1-238E-45BFA15122C3}"/>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965C2E5-793D-48CC-772B-8B200062A4EE}"/>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12192000" cy="1088228"/>
          </a:xfrm>
          <a:prstGeom prst="rect">
            <a:avLst/>
          </a:prstGeom>
        </p:spPr>
      </p:pic>
      <p:graphicFrame>
        <p:nvGraphicFramePr>
          <p:cNvPr id="4" name="Table 3">
            <a:extLst>
              <a:ext uri="{FF2B5EF4-FFF2-40B4-BE49-F238E27FC236}">
                <a16:creationId xmlns:a16="http://schemas.microsoft.com/office/drawing/2014/main" id="{9889A08E-85C9-7000-056A-EA2E69AD81B4}"/>
              </a:ext>
            </a:extLst>
          </p:cNvPr>
          <p:cNvGraphicFramePr>
            <a:graphicFrameLocks noGrp="1"/>
          </p:cNvGraphicFramePr>
          <p:nvPr>
            <p:extLst>
              <p:ext uri="{D42A27DB-BD31-4B8C-83A1-F6EECF244321}">
                <p14:modId xmlns:p14="http://schemas.microsoft.com/office/powerpoint/2010/main" val="1410038705"/>
              </p:ext>
            </p:extLst>
          </p:nvPr>
        </p:nvGraphicFramePr>
        <p:xfrm>
          <a:off x="127348" y="1184963"/>
          <a:ext cx="11937304" cy="5341620"/>
        </p:xfrm>
        <a:graphic>
          <a:graphicData uri="http://schemas.openxmlformats.org/drawingml/2006/table">
            <a:tbl>
              <a:tblPr firstRow="1" bandRow="1"/>
              <a:tblGrid>
                <a:gridCol w="2836956">
                  <a:extLst>
                    <a:ext uri="{9D8B030D-6E8A-4147-A177-3AD203B41FA5}">
                      <a16:colId xmlns:a16="http://schemas.microsoft.com/office/drawing/2014/main" val="1924669766"/>
                    </a:ext>
                  </a:extLst>
                </a:gridCol>
                <a:gridCol w="9100348">
                  <a:extLst>
                    <a:ext uri="{9D8B030D-6E8A-4147-A177-3AD203B41FA5}">
                      <a16:colId xmlns:a16="http://schemas.microsoft.com/office/drawing/2014/main" val="3382585066"/>
                    </a:ext>
                  </a:extLst>
                </a:gridCol>
              </a:tblGrid>
              <a:tr h="0">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r>
                        <a:rPr lang="en-US" sz="1750" dirty="0">
                          <a:solidFill>
                            <a:srgbClr val="002060"/>
                          </a:solidFill>
                        </a:rPr>
                        <a:t>Priority Themes</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r>
                        <a:rPr lang="en-US" sz="1750" dirty="0">
                          <a:solidFill>
                            <a:srgbClr val="002060"/>
                          </a:solidFill>
                        </a:rPr>
                        <a:t>Key Issues:</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4601799"/>
                  </a:ext>
                </a:extLst>
              </a:tr>
              <a:tr h="37084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750" b="1" dirty="0"/>
                        <a:t>NHS Services</a:t>
                      </a:r>
                      <a:endParaRPr lang="en-GB" sz="175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285750" indent="-285750">
                        <a:buFont typeface="Arial" panose="020B0604020202020204" pitchFamily="34" charset="0"/>
                        <a:buChar char="•"/>
                      </a:pPr>
                      <a:r>
                        <a:rPr lang="en-US" sz="1750" b="1" dirty="0"/>
                        <a:t>Emergency and Primary Care </a:t>
                      </a:r>
                      <a:r>
                        <a:rPr lang="en-US" sz="1750" dirty="0"/>
                        <a:t>remain the backbone of healthcare priorities for the population</a:t>
                      </a:r>
                    </a:p>
                    <a:p>
                      <a:pPr marL="285750" indent="-285750">
                        <a:buFont typeface="Arial" panose="020B0604020202020204" pitchFamily="34" charset="0"/>
                        <a:buChar char="•"/>
                      </a:pPr>
                      <a:r>
                        <a:rPr lang="en-US" sz="1750" dirty="0"/>
                        <a:t>More than </a:t>
                      </a:r>
                      <a:r>
                        <a:rPr lang="en-US" sz="1750" b="1" dirty="0"/>
                        <a:t>70% of respondents who identified as LGBT+ or living with a mental health condition prioritised mental health care </a:t>
                      </a:r>
                      <a:r>
                        <a:rPr lang="en-US" sz="1750" dirty="0"/>
                        <a:t>above all other services. </a:t>
                      </a:r>
                      <a:r>
                        <a:rPr lang="en-US" sz="1750" b="1" dirty="0"/>
                        <a:t>More than half of respondents aged 0-24 years </a:t>
                      </a:r>
                      <a:r>
                        <a:rPr lang="en-US" sz="1750" dirty="0"/>
                        <a:t>and those with a </a:t>
                      </a:r>
                      <a:r>
                        <a:rPr lang="en-US" sz="1750" b="1" dirty="0"/>
                        <a:t>learning disability </a:t>
                      </a:r>
                      <a:r>
                        <a:rPr lang="en-US" sz="1750" dirty="0"/>
                        <a:t>prioritised mental health services as their second biggest priority. </a:t>
                      </a:r>
                    </a:p>
                    <a:p>
                      <a:pPr marL="285750" indent="-285750">
                        <a:buFont typeface="Arial" panose="020B0604020202020204" pitchFamily="34" charset="0"/>
                        <a:buChar char="•"/>
                      </a:pPr>
                      <a:r>
                        <a:rPr lang="en-US" sz="1750" b="1" dirty="0"/>
                        <a:t>End-of-life care is the least prioritised </a:t>
                      </a:r>
                      <a:r>
                        <a:rPr lang="en-US" sz="1750" dirty="0"/>
                        <a:t>service overall </a:t>
                      </a:r>
                      <a:endParaRPr lang="en-US" sz="1750" dirty="0">
                        <a:highlight>
                          <a:srgbClr val="FFFF00"/>
                        </a:highlight>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79063537"/>
                  </a:ext>
                </a:extLst>
              </a:tr>
              <a:tr h="37084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750" b="1" dirty="0"/>
                        <a:t>1. Access to Services</a:t>
                      </a:r>
                      <a:endParaRPr lang="en-GB" sz="175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285750" indent="-285750">
                        <a:buFont typeface="Arial" panose="020B0604020202020204" pitchFamily="34" charset="0"/>
                        <a:buChar char="•"/>
                      </a:pPr>
                      <a:r>
                        <a:rPr lang="en-US" sz="1750" b="1" dirty="0"/>
                        <a:t>Getting an appointment </a:t>
                      </a:r>
                      <a:r>
                        <a:rPr lang="en-US" sz="1750" dirty="0"/>
                        <a:t>- Difficulties in contacting services (particularly GP), long wait times (e.g. on the phone) and appointments offered at inappropriate times (e.g. during work hours) cause problems for people.</a:t>
                      </a:r>
                    </a:p>
                    <a:p>
                      <a:pPr marL="285750" indent="-285750">
                        <a:buFont typeface="Arial" panose="020B0604020202020204" pitchFamily="34" charset="0"/>
                        <a:buChar char="•"/>
                      </a:pPr>
                      <a:r>
                        <a:rPr lang="en-US" sz="1750" b="1" dirty="0"/>
                        <a:t>Core/Service Offer </a:t>
                      </a:r>
                      <a:r>
                        <a:rPr lang="en-US" sz="1750" b="0" dirty="0"/>
                        <a:t>- </a:t>
                      </a:r>
                      <a:r>
                        <a:rPr lang="en-US" sz="1750" dirty="0"/>
                        <a:t>People are concerned about variation in service offer across HNY</a:t>
                      </a:r>
                    </a:p>
                    <a:p>
                      <a:pPr marL="285750" indent="-285750">
                        <a:buFont typeface="Arial" panose="020B0604020202020204" pitchFamily="34" charset="0"/>
                        <a:buChar char="•"/>
                      </a:pPr>
                      <a:r>
                        <a:rPr lang="en-US" sz="1750" b="1" dirty="0"/>
                        <a:t>Long waiting times for tests and treatment </a:t>
                      </a:r>
                      <a:r>
                        <a:rPr lang="en-US" sz="1750" dirty="0"/>
                        <a:t>– people told us about the wider impacts (physical, emotional, financial) and not knowing where they are in the ‘queue’</a:t>
                      </a:r>
                    </a:p>
                    <a:p>
                      <a:pPr marL="285750" indent="-285750">
                        <a:buFont typeface="Arial" panose="020B0604020202020204" pitchFamily="34" charset="0"/>
                        <a:buChar char="•"/>
                      </a:pPr>
                      <a:r>
                        <a:rPr lang="en-US" sz="1750" b="1" dirty="0"/>
                        <a:t>Understanding and navigating the NHS </a:t>
                      </a:r>
                      <a:r>
                        <a:rPr lang="en-US" sz="1750" dirty="0"/>
                        <a:t>- People want simplified public-facing information about how to navigate NHS services and appropriate use of services, having a clear ‘front door’.</a:t>
                      </a:r>
                    </a:p>
                    <a:p>
                      <a:pPr marL="285750" indent="-285750">
                        <a:buFont typeface="Arial" panose="020B0604020202020204" pitchFamily="34" charset="0"/>
                        <a:buChar char="•"/>
                      </a:pPr>
                      <a:r>
                        <a:rPr lang="en-US" sz="1750" b="1" dirty="0"/>
                        <a:t>Need for different service models </a:t>
                      </a:r>
                      <a:r>
                        <a:rPr lang="en-US" sz="1750" dirty="0"/>
                        <a:t>– people want more one-stop clinics, more GP out of hours services and all services available 7 days a week.</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2218257"/>
                  </a:ext>
                </a:extLst>
              </a:tr>
            </a:tbl>
          </a:graphicData>
        </a:graphic>
      </p:graphicFrame>
    </p:spTree>
    <p:extLst>
      <p:ext uri="{BB962C8B-B14F-4D97-AF65-F5344CB8AC3E}">
        <p14:creationId xmlns:p14="http://schemas.microsoft.com/office/powerpoint/2010/main" val="719601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F1BB03-B492-E811-62E0-97AF986069D2}"/>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DBFB389-4836-EB63-0B17-7CE26FD3AD61}"/>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12192000" cy="1088228"/>
          </a:xfrm>
          <a:prstGeom prst="rect">
            <a:avLst/>
          </a:prstGeom>
        </p:spPr>
      </p:pic>
      <p:graphicFrame>
        <p:nvGraphicFramePr>
          <p:cNvPr id="3" name="Table 2">
            <a:extLst>
              <a:ext uri="{FF2B5EF4-FFF2-40B4-BE49-F238E27FC236}">
                <a16:creationId xmlns:a16="http://schemas.microsoft.com/office/drawing/2014/main" id="{DB2710AC-6938-7B50-67AB-3CE30F9D9EB2}"/>
              </a:ext>
            </a:extLst>
          </p:cNvPr>
          <p:cNvGraphicFramePr>
            <a:graphicFrameLocks noGrp="1"/>
          </p:cNvGraphicFramePr>
          <p:nvPr>
            <p:extLst>
              <p:ext uri="{D42A27DB-BD31-4B8C-83A1-F6EECF244321}">
                <p14:modId xmlns:p14="http://schemas.microsoft.com/office/powerpoint/2010/main" val="2764057236"/>
              </p:ext>
            </p:extLst>
          </p:nvPr>
        </p:nvGraphicFramePr>
        <p:xfrm>
          <a:off x="127348" y="1272645"/>
          <a:ext cx="11937304" cy="4937760"/>
        </p:xfrm>
        <a:graphic>
          <a:graphicData uri="http://schemas.openxmlformats.org/drawingml/2006/table">
            <a:tbl>
              <a:tblPr firstRow="1" bandRow="1"/>
              <a:tblGrid>
                <a:gridCol w="2836956">
                  <a:extLst>
                    <a:ext uri="{9D8B030D-6E8A-4147-A177-3AD203B41FA5}">
                      <a16:colId xmlns:a16="http://schemas.microsoft.com/office/drawing/2014/main" val="1924669766"/>
                    </a:ext>
                  </a:extLst>
                </a:gridCol>
                <a:gridCol w="9100348">
                  <a:extLst>
                    <a:ext uri="{9D8B030D-6E8A-4147-A177-3AD203B41FA5}">
                      <a16:colId xmlns:a16="http://schemas.microsoft.com/office/drawing/2014/main" val="3382585066"/>
                    </a:ext>
                  </a:extLst>
                </a:gridCol>
              </a:tblGrid>
              <a:tr h="0">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r>
                        <a:rPr lang="en-US" dirty="0">
                          <a:solidFill>
                            <a:srgbClr val="002060"/>
                          </a:solidFill>
                        </a:rPr>
                        <a:t>Priority Themes</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r>
                        <a:rPr lang="en-US" dirty="0">
                          <a:solidFill>
                            <a:srgbClr val="002060"/>
                          </a:solidFill>
                        </a:rPr>
                        <a:t>Key Issues:</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4601799"/>
                  </a:ext>
                </a:extLst>
              </a:tr>
              <a:tr h="37084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b="1" dirty="0"/>
                        <a:t>2. Person Centred Approach </a:t>
                      </a:r>
                      <a:r>
                        <a:rPr lang="en-US" dirty="0"/>
                        <a:t>(Communication, Coordination &amp; Integration) – </a:t>
                      </a:r>
                      <a:r>
                        <a:rPr lang="en-US" b="0" i="1" u="sng" dirty="0"/>
                        <a:t>this is the No1 priority for people with a learning disability</a:t>
                      </a:r>
                      <a:endParaRPr lang="en-GB" b="0" i="1" u="sng"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285750" indent="-285750">
                        <a:buFont typeface="Arial" panose="020B0604020202020204" pitchFamily="34" charset="0"/>
                        <a:buChar char="•"/>
                      </a:pPr>
                      <a:r>
                        <a:rPr lang="en-US" b="1" dirty="0"/>
                        <a:t>Person centred care and communication </a:t>
                      </a:r>
                      <a:r>
                        <a:rPr lang="en-US" dirty="0"/>
                        <a:t>– People want improved communication and to have care being centred around a person’s needs, and that they are listened to </a:t>
                      </a:r>
                    </a:p>
                    <a:p>
                      <a:pPr marL="285750" indent="-285750">
                        <a:buFont typeface="Arial" panose="020B0604020202020204" pitchFamily="34" charset="0"/>
                        <a:buChar char="•"/>
                      </a:pPr>
                      <a:r>
                        <a:rPr lang="en-US" b="1" dirty="0"/>
                        <a:t>Integration and Collaboration between services</a:t>
                      </a:r>
                      <a:r>
                        <a:rPr lang="en-US" dirty="0"/>
                        <a:t> - people feel there is a lack of communication, collaboration and integration between different departments and services within the NHS. This creates significant frustration for people in having to repeat their story</a:t>
                      </a:r>
                    </a:p>
                    <a:p>
                      <a:pPr marL="285750" indent="-285750">
                        <a:buFont typeface="Arial" panose="020B0604020202020204" pitchFamily="34" charset="0"/>
                        <a:buChar char="•"/>
                      </a:pPr>
                      <a:r>
                        <a:rPr lang="en-GB" b="1" dirty="0"/>
                        <a:t>Self Care </a:t>
                      </a:r>
                      <a:r>
                        <a:rPr lang="en-GB" dirty="0"/>
                        <a:t>– people want the NHS to foster a greater culture of self-care and to support people to ‘wait well’</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2218257"/>
                  </a:ext>
                </a:extLst>
              </a:tr>
              <a:tr h="37084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b="1" dirty="0"/>
                        <a:t>3. Staff and Workforce</a:t>
                      </a:r>
                      <a:endParaRPr lang="en-GB"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285750" indent="-285750">
                        <a:buFont typeface="Arial" panose="020B0604020202020204" pitchFamily="34" charset="0"/>
                        <a:buChar char="•"/>
                      </a:pPr>
                      <a:r>
                        <a:rPr lang="en-US" b="1" dirty="0"/>
                        <a:t>Concerns about staff morale and quality of care </a:t>
                      </a:r>
                      <a:r>
                        <a:rPr lang="en-US" dirty="0"/>
                        <a:t>– people believe the NHS is understaffed and that staff are under supported. This leads to concerns about morale and quality/continuity of care. People think NHS staff should be better recognised and valued</a:t>
                      </a:r>
                    </a:p>
                    <a:p>
                      <a:pPr marL="285750" indent="-285750">
                        <a:buFont typeface="Arial" panose="020B0604020202020204" pitchFamily="34" charset="0"/>
                        <a:buChar char="•"/>
                      </a:pPr>
                      <a:r>
                        <a:rPr lang="en-US" b="1" dirty="0"/>
                        <a:t>Recruitment and Retention</a:t>
                      </a:r>
                      <a:r>
                        <a:rPr lang="en-US" dirty="0"/>
                        <a:t> - People think there needs to be a focus on how the NHS retains more of its workforce and recruits new staff to fill existing vacancies. People feel this is critical for frontline staff, including nurses and GPs </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39550771"/>
                  </a:ext>
                </a:extLst>
              </a:tr>
            </a:tbl>
          </a:graphicData>
        </a:graphic>
      </p:graphicFrame>
    </p:spTree>
    <p:extLst>
      <p:ext uri="{BB962C8B-B14F-4D97-AF65-F5344CB8AC3E}">
        <p14:creationId xmlns:p14="http://schemas.microsoft.com/office/powerpoint/2010/main" val="1590892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B2CFF-34C9-E487-F52E-D4B3A391316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DBD8D43B-B390-97F3-54B2-E0B0E0B6D8C7}"/>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12192000" cy="1088228"/>
          </a:xfrm>
          <a:prstGeom prst="rect">
            <a:avLst/>
          </a:prstGeom>
        </p:spPr>
      </p:pic>
      <p:graphicFrame>
        <p:nvGraphicFramePr>
          <p:cNvPr id="3" name="Table 2">
            <a:extLst>
              <a:ext uri="{FF2B5EF4-FFF2-40B4-BE49-F238E27FC236}">
                <a16:creationId xmlns:a16="http://schemas.microsoft.com/office/drawing/2014/main" id="{762025FE-9A49-9FEB-5E4F-0DFCF38DF1C7}"/>
              </a:ext>
            </a:extLst>
          </p:cNvPr>
          <p:cNvGraphicFramePr>
            <a:graphicFrameLocks noGrp="1"/>
          </p:cNvGraphicFramePr>
          <p:nvPr>
            <p:extLst>
              <p:ext uri="{D42A27DB-BD31-4B8C-83A1-F6EECF244321}">
                <p14:modId xmlns:p14="http://schemas.microsoft.com/office/powerpoint/2010/main" val="3381371751"/>
              </p:ext>
            </p:extLst>
          </p:nvPr>
        </p:nvGraphicFramePr>
        <p:xfrm>
          <a:off x="112734" y="1097280"/>
          <a:ext cx="11937304" cy="5707380"/>
        </p:xfrm>
        <a:graphic>
          <a:graphicData uri="http://schemas.openxmlformats.org/drawingml/2006/table">
            <a:tbl>
              <a:tblPr firstRow="1" bandRow="1"/>
              <a:tblGrid>
                <a:gridCol w="2836956">
                  <a:extLst>
                    <a:ext uri="{9D8B030D-6E8A-4147-A177-3AD203B41FA5}">
                      <a16:colId xmlns:a16="http://schemas.microsoft.com/office/drawing/2014/main" val="1924669766"/>
                    </a:ext>
                  </a:extLst>
                </a:gridCol>
                <a:gridCol w="9100348">
                  <a:extLst>
                    <a:ext uri="{9D8B030D-6E8A-4147-A177-3AD203B41FA5}">
                      <a16:colId xmlns:a16="http://schemas.microsoft.com/office/drawing/2014/main" val="3382585066"/>
                    </a:ext>
                  </a:extLst>
                </a:gridCol>
              </a:tblGrid>
              <a:tr h="0">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r>
                        <a:rPr lang="en-US" dirty="0">
                          <a:solidFill>
                            <a:srgbClr val="002060"/>
                          </a:solidFill>
                        </a:rPr>
                        <a:t>Other Themes</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r>
                        <a:rPr lang="en-US" dirty="0">
                          <a:solidFill>
                            <a:srgbClr val="002060"/>
                          </a:solidFill>
                        </a:rPr>
                        <a:t>Key Issues:</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4601799"/>
                  </a:ext>
                </a:extLst>
              </a:tr>
              <a:tr h="37084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750" b="1" dirty="0"/>
                        <a:t>1. Productivity and Efficiency</a:t>
                      </a:r>
                      <a:endParaRPr lang="en-GB" sz="175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285750" indent="-285750">
                        <a:buFont typeface="Arial" panose="020B0604020202020204" pitchFamily="34" charset="0"/>
                        <a:buChar char="•"/>
                      </a:pPr>
                      <a:r>
                        <a:rPr lang="en-US" sz="1750" dirty="0"/>
                        <a:t>People want us </a:t>
                      </a:r>
                      <a:r>
                        <a:rPr lang="en-US" sz="1750" b="1" dirty="0"/>
                        <a:t>reduce bureaucracy and management costs</a:t>
                      </a:r>
                      <a:r>
                        <a:rPr lang="en-US" sz="1750" dirty="0"/>
                        <a:t>, </a:t>
                      </a:r>
                      <a:r>
                        <a:rPr lang="en-US" sz="1750" b="1" dirty="0"/>
                        <a:t>address inefficiencies and duplication</a:t>
                      </a:r>
                      <a:r>
                        <a:rPr lang="en-US" sz="1750" dirty="0"/>
                        <a:t> and </a:t>
                      </a:r>
                      <a:r>
                        <a:rPr lang="en-US" sz="1750" b="1" dirty="0"/>
                        <a:t>review the allocation of funding/resources</a:t>
                      </a:r>
                      <a:r>
                        <a:rPr lang="en-US" sz="1750" dirty="0"/>
                        <a:t>.  </a:t>
                      </a:r>
                    </a:p>
                    <a:p>
                      <a:pPr marL="285750" indent="-285750">
                        <a:buFont typeface="Arial" panose="020B0604020202020204" pitchFamily="34" charset="0"/>
                        <a:buChar char="•"/>
                      </a:pPr>
                      <a:endParaRPr lang="en-US" sz="175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2218257"/>
                  </a:ext>
                </a:extLst>
              </a:tr>
              <a:tr h="1150052">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750" b="1" dirty="0"/>
                        <a:t>2. Future Service Provision</a:t>
                      </a:r>
                      <a:endParaRPr lang="en-GB" sz="175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285750" indent="-285750">
                        <a:buFont typeface="Arial" panose="020B0604020202020204" pitchFamily="34" charset="0"/>
                        <a:buChar char="•"/>
                      </a:pPr>
                      <a:r>
                        <a:rPr lang="en-US" sz="1750" b="1" dirty="0"/>
                        <a:t>Over a quarter (30%) of respondents told us that there should be no reduction in the services the local NHS delivers.  </a:t>
                      </a:r>
                      <a:r>
                        <a:rPr lang="en-US" sz="1750" dirty="0"/>
                        <a:t>The remaining </a:t>
                      </a:r>
                      <a:r>
                        <a:rPr lang="en-US" sz="1750" b="1" dirty="0"/>
                        <a:t>70% thought some services could be stopped or delivered in a different way</a:t>
                      </a:r>
                      <a:r>
                        <a:rPr lang="en-US" sz="1750" dirty="0"/>
                        <a:t>, 34% related to specific planned care services; which people felt were related to personal choice – namely, gender affirming care, cosmetic procedures, and fertility/IVF. </a:t>
                      </a:r>
                    </a:p>
                    <a:p>
                      <a:pPr marL="285750" indent="-285750">
                        <a:buFont typeface="Arial" panose="020B0604020202020204" pitchFamily="34" charset="0"/>
                        <a:buChar char="•"/>
                      </a:pPr>
                      <a:r>
                        <a:rPr lang="en-US" sz="1750" dirty="0"/>
                        <a:t>People often told us that the NHS needs to change how it deals with preventable conditions which they think have been influenced by lifestyle choices; in particular, conditions which are related to diet, alcohol consumption, and smoking.</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42565814"/>
                  </a:ext>
                </a:extLst>
              </a:tr>
              <a:tr h="1150052">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750" b="1" dirty="0"/>
                        <a:t>3. Propensity to Travel</a:t>
                      </a:r>
                      <a:endParaRPr lang="en-GB" sz="1750"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285750" indent="-285750">
                        <a:buFont typeface="Arial" panose="020B0604020202020204" pitchFamily="34" charset="0"/>
                        <a:buChar char="•"/>
                      </a:pPr>
                      <a:r>
                        <a:rPr lang="en-US" sz="1750" dirty="0"/>
                        <a:t>The general expectation is that </a:t>
                      </a:r>
                      <a:r>
                        <a:rPr lang="en-US" sz="1750" b="1" dirty="0"/>
                        <a:t>routine healthcare services (e.g., primary care, pharmacy) should be nearby </a:t>
                      </a:r>
                      <a:r>
                        <a:rPr lang="en-US" sz="1750" dirty="0"/>
                        <a:t>(within walking distance) or </a:t>
                      </a:r>
                      <a:r>
                        <a:rPr lang="en-US" sz="1750" b="1" dirty="0"/>
                        <a:t>accessible digitally</a:t>
                      </a:r>
                      <a:r>
                        <a:rPr lang="en-US" sz="1750" dirty="0"/>
                        <a:t>, while </a:t>
                      </a:r>
                      <a:r>
                        <a:rPr lang="en-US" sz="1750" b="1" dirty="0"/>
                        <a:t>more complex or specialised care </a:t>
                      </a:r>
                      <a:r>
                        <a:rPr lang="en-US" sz="1750" dirty="0"/>
                        <a:t>(e.g., cancer treatment) </a:t>
                      </a:r>
                      <a:r>
                        <a:rPr lang="en-US" sz="1750" b="1" dirty="0"/>
                        <a:t>is understood to require longer travel times </a:t>
                      </a:r>
                      <a:r>
                        <a:rPr lang="en-US" sz="1750" dirty="0"/>
                        <a:t>due to the specialised nature or location of these services.</a:t>
                      </a:r>
                    </a:p>
                    <a:p>
                      <a:pPr marL="285750" indent="-285750">
                        <a:buFont typeface="Arial" panose="020B0604020202020204" pitchFamily="34" charset="0"/>
                        <a:buChar char="•"/>
                      </a:pPr>
                      <a:r>
                        <a:rPr lang="en-US" sz="1750" b="1" dirty="0"/>
                        <a:t>The inability to afford transportation to an appointment was regarded as either the least or second least important issue </a:t>
                      </a:r>
                      <a:r>
                        <a:rPr lang="en-US" sz="1750" dirty="0"/>
                        <a:t>to address by all six geographical areas within HNY, and by 90% (9 out of 10) of demographic groups.</a:t>
                      </a:r>
                    </a:p>
                    <a:p>
                      <a:pPr marL="285750" indent="-285750">
                        <a:buFont typeface="Arial" panose="020B0604020202020204" pitchFamily="34" charset="0"/>
                        <a:buChar char="•"/>
                      </a:pPr>
                      <a:endParaRPr lang="en-US" sz="175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05690892"/>
                  </a:ext>
                </a:extLst>
              </a:tr>
            </a:tbl>
          </a:graphicData>
        </a:graphic>
      </p:graphicFrame>
    </p:spTree>
    <p:extLst>
      <p:ext uri="{BB962C8B-B14F-4D97-AF65-F5344CB8AC3E}">
        <p14:creationId xmlns:p14="http://schemas.microsoft.com/office/powerpoint/2010/main" val="2711518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53B0D-F197-B0C9-E243-13AC0E1DA0C8}"/>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DED70C7-CFC3-1F79-DCC7-36F610BA094E}"/>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12192000" cy="1088228"/>
          </a:xfrm>
          <a:prstGeom prst="rect">
            <a:avLst/>
          </a:prstGeom>
        </p:spPr>
      </p:pic>
      <p:graphicFrame>
        <p:nvGraphicFramePr>
          <p:cNvPr id="3" name="Table 2">
            <a:extLst>
              <a:ext uri="{FF2B5EF4-FFF2-40B4-BE49-F238E27FC236}">
                <a16:creationId xmlns:a16="http://schemas.microsoft.com/office/drawing/2014/main" id="{F1DB0171-FA09-853E-5E40-E84540011C76}"/>
              </a:ext>
            </a:extLst>
          </p:cNvPr>
          <p:cNvGraphicFramePr>
            <a:graphicFrameLocks noGrp="1"/>
          </p:cNvGraphicFramePr>
          <p:nvPr>
            <p:extLst>
              <p:ext uri="{D42A27DB-BD31-4B8C-83A1-F6EECF244321}">
                <p14:modId xmlns:p14="http://schemas.microsoft.com/office/powerpoint/2010/main" val="2539506259"/>
              </p:ext>
            </p:extLst>
          </p:nvPr>
        </p:nvGraphicFramePr>
        <p:xfrm>
          <a:off x="127348" y="1322749"/>
          <a:ext cx="11937304" cy="4663440"/>
        </p:xfrm>
        <a:graphic>
          <a:graphicData uri="http://schemas.openxmlformats.org/drawingml/2006/table">
            <a:tbl>
              <a:tblPr firstRow="1" bandRow="1"/>
              <a:tblGrid>
                <a:gridCol w="2836956">
                  <a:extLst>
                    <a:ext uri="{9D8B030D-6E8A-4147-A177-3AD203B41FA5}">
                      <a16:colId xmlns:a16="http://schemas.microsoft.com/office/drawing/2014/main" val="1924669766"/>
                    </a:ext>
                  </a:extLst>
                </a:gridCol>
                <a:gridCol w="9100348">
                  <a:extLst>
                    <a:ext uri="{9D8B030D-6E8A-4147-A177-3AD203B41FA5}">
                      <a16:colId xmlns:a16="http://schemas.microsoft.com/office/drawing/2014/main" val="3382585066"/>
                    </a:ext>
                  </a:extLst>
                </a:gridCol>
              </a:tblGrid>
              <a:tr h="0">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r>
                        <a:rPr lang="en-US" dirty="0">
                          <a:solidFill>
                            <a:srgbClr val="002060"/>
                          </a:solidFill>
                        </a:rPr>
                        <a:t>National Shifts</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r>
                        <a:rPr lang="en-US" dirty="0">
                          <a:solidFill>
                            <a:srgbClr val="002060"/>
                          </a:solidFill>
                        </a:rPr>
                        <a:t>Key Issues:</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4601799"/>
                  </a:ext>
                </a:extLst>
              </a:tr>
              <a:tr h="37084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b="1" dirty="0"/>
                        <a:t>Hospital to Community</a:t>
                      </a:r>
                      <a:endParaRPr lang="en-GB"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285750" indent="-285750">
                        <a:buFont typeface="Arial" panose="020B0604020202020204" pitchFamily="34" charset="0"/>
                        <a:buChar char="•"/>
                      </a:pPr>
                      <a:r>
                        <a:rPr lang="en-US" b="1" dirty="0"/>
                        <a:t>The vast majority of people want easy access to general health services in a coordinated way, as close to home as possible or digitally. </a:t>
                      </a:r>
                      <a:r>
                        <a:rPr lang="en-US" dirty="0"/>
                        <a:t>Over half of respondents expect to have access to urgent and emergency care within a short journey. </a:t>
                      </a:r>
                      <a:r>
                        <a:rPr lang="en-US" b="1" dirty="0"/>
                        <a:t>People want to see better use of community assets and resources, including VCSE.</a:t>
                      </a:r>
                    </a:p>
                    <a:p>
                      <a:pPr marL="285750" indent="-285750">
                        <a:buFont typeface="Arial" panose="020B0604020202020204" pitchFamily="34" charset="0"/>
                        <a:buChar char="•"/>
                      </a:pPr>
                      <a:r>
                        <a:rPr lang="en-US" dirty="0"/>
                        <a:t>People reference </a:t>
                      </a:r>
                      <a:r>
                        <a:rPr lang="en-US" b="1" dirty="0"/>
                        <a:t>improving primary care</a:t>
                      </a:r>
                      <a:r>
                        <a:rPr lang="en-US" dirty="0"/>
                        <a:t>, </a:t>
                      </a:r>
                      <a:r>
                        <a:rPr lang="en-US" b="1" dirty="0"/>
                        <a:t>out of hospital support (with social care)</a:t>
                      </a:r>
                      <a:r>
                        <a:rPr lang="en-US" dirty="0"/>
                        <a:t>, </a:t>
                      </a:r>
                      <a:r>
                        <a:rPr lang="en-US" b="1" dirty="0"/>
                        <a:t>better use of community spaces </a:t>
                      </a:r>
                      <a:r>
                        <a:rPr lang="en-US" dirty="0"/>
                        <a:t>and </a:t>
                      </a:r>
                      <a:r>
                        <a:rPr lang="en-US" b="1" dirty="0"/>
                        <a:t>addressing health inequalities and community health </a:t>
                      </a:r>
                      <a:r>
                        <a:rPr lang="en-US" dirty="0"/>
                        <a:t>as key priorities.</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2218257"/>
                  </a:ext>
                </a:extLst>
              </a:tr>
              <a:tr h="1150052">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b="1" dirty="0"/>
                        <a:t>Analogue to Digital</a:t>
                      </a:r>
                      <a:endParaRPr lang="en-GB"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285750" indent="-285750">
                        <a:buFont typeface="Arial" panose="020B0604020202020204" pitchFamily="34" charset="0"/>
                        <a:buChar char="•"/>
                      </a:pPr>
                      <a:r>
                        <a:rPr lang="en-US" b="1" dirty="0"/>
                        <a:t>People are 5 times more likely to always use digital methods for online banking than for health but the vast majority are willing to use it.</a:t>
                      </a:r>
                      <a:r>
                        <a:rPr lang="en-US" dirty="0"/>
                        <a:t> People currently find some digital health services difficult to use or inconsistent. </a:t>
                      </a:r>
                    </a:p>
                    <a:p>
                      <a:pPr marL="285750" indent="-285750">
                        <a:buFont typeface="Arial" panose="020B0604020202020204" pitchFamily="34" charset="0"/>
                        <a:buChar char="•"/>
                      </a:pPr>
                      <a:r>
                        <a:rPr lang="en-US" dirty="0"/>
                        <a:t>People remain </a:t>
                      </a:r>
                      <a:r>
                        <a:rPr lang="en-US" b="1" dirty="0"/>
                        <a:t>concerned about those who can’t use digital being ‘left behind’</a:t>
                      </a:r>
                    </a:p>
                    <a:p>
                      <a:pPr marL="285750" indent="-285750">
                        <a:buFont typeface="Arial" panose="020B0604020202020204" pitchFamily="34" charset="0"/>
                        <a:buChar char="•"/>
                      </a:pPr>
                      <a:r>
                        <a:rPr lang="en-US" b="1" dirty="0"/>
                        <a:t>People want the NHS to use integrated digital systems and products to ensure better coordination, communication and efficiency </a:t>
                      </a:r>
                      <a:r>
                        <a:rPr lang="en-US" dirty="0"/>
                        <a:t>– this specifically links to the priority identified of people feeling they currently need to keep repeating their story.</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42565814"/>
                  </a:ext>
                </a:extLst>
              </a:tr>
            </a:tbl>
          </a:graphicData>
        </a:graphic>
      </p:graphicFrame>
    </p:spTree>
    <p:extLst>
      <p:ext uri="{BB962C8B-B14F-4D97-AF65-F5344CB8AC3E}">
        <p14:creationId xmlns:p14="http://schemas.microsoft.com/office/powerpoint/2010/main" val="456811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FA7252-E908-1419-20BE-1390988AA76F}"/>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9717D3AA-678F-6E17-EBB8-1CD47EBA7BD3}"/>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12192000" cy="1088228"/>
          </a:xfrm>
          <a:prstGeom prst="rect">
            <a:avLst/>
          </a:prstGeom>
        </p:spPr>
      </p:pic>
      <p:graphicFrame>
        <p:nvGraphicFramePr>
          <p:cNvPr id="2" name="Table 1">
            <a:extLst>
              <a:ext uri="{FF2B5EF4-FFF2-40B4-BE49-F238E27FC236}">
                <a16:creationId xmlns:a16="http://schemas.microsoft.com/office/drawing/2014/main" id="{2966D54E-9402-1502-FEDC-8AD046A7184D}"/>
              </a:ext>
            </a:extLst>
          </p:cNvPr>
          <p:cNvGraphicFramePr>
            <a:graphicFrameLocks noGrp="1"/>
          </p:cNvGraphicFramePr>
          <p:nvPr>
            <p:extLst>
              <p:ext uri="{D42A27DB-BD31-4B8C-83A1-F6EECF244321}">
                <p14:modId xmlns:p14="http://schemas.microsoft.com/office/powerpoint/2010/main" val="2008366537"/>
              </p:ext>
            </p:extLst>
          </p:nvPr>
        </p:nvGraphicFramePr>
        <p:xfrm>
          <a:off x="112734" y="1097280"/>
          <a:ext cx="11937304" cy="5669280"/>
        </p:xfrm>
        <a:graphic>
          <a:graphicData uri="http://schemas.openxmlformats.org/drawingml/2006/table">
            <a:tbl>
              <a:tblPr firstRow="1" bandRow="1"/>
              <a:tblGrid>
                <a:gridCol w="2836956">
                  <a:extLst>
                    <a:ext uri="{9D8B030D-6E8A-4147-A177-3AD203B41FA5}">
                      <a16:colId xmlns:a16="http://schemas.microsoft.com/office/drawing/2014/main" val="1924669766"/>
                    </a:ext>
                  </a:extLst>
                </a:gridCol>
                <a:gridCol w="9100348">
                  <a:extLst>
                    <a:ext uri="{9D8B030D-6E8A-4147-A177-3AD203B41FA5}">
                      <a16:colId xmlns:a16="http://schemas.microsoft.com/office/drawing/2014/main" val="3382585066"/>
                    </a:ext>
                  </a:extLst>
                </a:gridCol>
              </a:tblGrid>
              <a:tr h="325971">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r>
                        <a:rPr lang="en-US" dirty="0">
                          <a:solidFill>
                            <a:srgbClr val="002060"/>
                          </a:solidFill>
                        </a:rPr>
                        <a:t>National Shifts</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r>
                        <a:rPr lang="en-US" dirty="0">
                          <a:solidFill>
                            <a:srgbClr val="002060"/>
                          </a:solidFill>
                        </a:rPr>
                        <a:t>Key Issues:</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4601799"/>
                  </a:ext>
                </a:extLst>
              </a:tr>
              <a:tr h="5215544">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b="1" dirty="0"/>
                        <a:t>Sickness to Prevention</a:t>
                      </a:r>
                      <a:endParaRPr lang="en-GB" b="1"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285750" indent="-285750">
                        <a:buFont typeface="Arial" panose="020B0604020202020204" pitchFamily="34" charset="0"/>
                        <a:buChar char="•"/>
                      </a:pPr>
                      <a:r>
                        <a:rPr lang="en-US" dirty="0"/>
                        <a:t>When asked about what else the NHS should consider, </a:t>
                      </a:r>
                      <a:r>
                        <a:rPr lang="en-US" b="1" dirty="0"/>
                        <a:t>16% of people (unprompted), told us that prevention needs to be an area of focus for the future of the NHS. </a:t>
                      </a:r>
                      <a:r>
                        <a:rPr lang="en-US" dirty="0"/>
                        <a:t>People suggested how the NHS and wider health and care system, should increase its health improvement and prevention activities – including those related to the wider determinants of health. </a:t>
                      </a:r>
                    </a:p>
                    <a:p>
                      <a:pPr marL="285750" indent="-285750">
                        <a:buFont typeface="Arial" panose="020B0604020202020204" pitchFamily="34" charset="0"/>
                        <a:buChar char="•"/>
                      </a:pPr>
                      <a:r>
                        <a:rPr lang="en-US" b="1" dirty="0"/>
                        <a:t>Over half of the people we heard from are already taking action to improve their physical and mental health</a:t>
                      </a:r>
                      <a:r>
                        <a:rPr lang="en-US" dirty="0"/>
                        <a:t>, through a variety of measures including stopping smoking, losing weight, and accessing mental health support. Most commonly, people said that they’re improving their health by living an active lifestyle and taking part in exercise. </a:t>
                      </a:r>
                    </a:p>
                    <a:p>
                      <a:pPr marL="285750" indent="-285750">
                        <a:buFont typeface="Arial" panose="020B0604020202020204" pitchFamily="34" charset="0"/>
                        <a:buChar char="•"/>
                      </a:pPr>
                      <a:r>
                        <a:rPr lang="en-US" b="1" dirty="0"/>
                        <a:t>Only 14% of respondents told us that they felt they’re already doing everything they can to improve their overall health and wellbeing. </a:t>
                      </a:r>
                    </a:p>
                    <a:p>
                      <a:pPr marL="285750" indent="-285750">
                        <a:buFont typeface="Arial" panose="020B0604020202020204" pitchFamily="34" charset="0"/>
                        <a:buChar char="•"/>
                      </a:pPr>
                      <a:r>
                        <a:rPr lang="en-US" dirty="0"/>
                        <a:t>The </a:t>
                      </a:r>
                      <a:r>
                        <a:rPr lang="en-US" b="1" dirty="0"/>
                        <a:t>top three barriers </a:t>
                      </a:r>
                      <a:r>
                        <a:rPr lang="en-US" dirty="0"/>
                        <a:t>identified by respondents as hindrances to making positive changes for their overall health and wellbeing are as follows: </a:t>
                      </a:r>
                      <a:r>
                        <a:rPr lang="en-US" b="1" dirty="0"/>
                        <a:t>Motivations and willpower, Time constraints and Habitual behaviours</a:t>
                      </a:r>
                    </a:p>
                    <a:p>
                      <a:pPr marL="285750" indent="-285750">
                        <a:buFont typeface="Arial" panose="020B0604020202020204" pitchFamily="34" charset="0"/>
                        <a:buChar char="•"/>
                      </a:pPr>
                      <a:r>
                        <a:rPr lang="en-US" b="1" dirty="0"/>
                        <a:t>Over a third of people told us that an existing medical condition, in most cases a long-term condition, is a barrier </a:t>
                      </a:r>
                      <a:r>
                        <a:rPr lang="en-US" dirty="0"/>
                        <a:t>which limits their abilities to take positive steps to improve their overall wellbeing. </a:t>
                      </a:r>
                    </a:p>
                    <a:p>
                      <a:pPr marL="0" indent="0">
                        <a:buFont typeface="Arial" panose="020B0604020202020204" pitchFamily="34" charset="0"/>
                        <a:buNone/>
                      </a:pPr>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05690892"/>
                  </a:ext>
                </a:extLst>
              </a:tr>
            </a:tbl>
          </a:graphicData>
        </a:graphic>
      </p:graphicFrame>
    </p:spTree>
    <p:extLst>
      <p:ext uri="{BB962C8B-B14F-4D97-AF65-F5344CB8AC3E}">
        <p14:creationId xmlns:p14="http://schemas.microsoft.com/office/powerpoint/2010/main" val="2892670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D2A0BDE-A175-4A11-8E91-F9A722563A32}" vid="{8AC18460-2919-4BDB-B83B-F77B74549196}"/>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3E7180B59FCBE449E03EB1FD08F5A6A" ma:contentTypeVersion="22" ma:contentTypeDescription="Create a new document." ma:contentTypeScope="" ma:versionID="70712f13c7df341028878dfb4d9bd8e6">
  <xsd:schema xmlns:xsd="http://www.w3.org/2001/XMLSchema" xmlns:xs="http://www.w3.org/2001/XMLSchema" xmlns:p="http://schemas.microsoft.com/office/2006/metadata/properties" xmlns:ns1="http://schemas.microsoft.com/sharepoint/v3" xmlns:ns2="1365388d-8e0b-4df5-a0a3-cd102b49988e" xmlns:ns3="f6a82410-35a1-48d9-a432-e298e5b95e46" targetNamespace="http://schemas.microsoft.com/office/2006/metadata/properties" ma:root="true" ma:fieldsID="be5115ab6adfd8dda99937500ac66176" ns1:_="" ns2:_="" ns3:_="">
    <xsd:import namespace="http://schemas.microsoft.com/sharepoint/v3"/>
    <xsd:import namespace="1365388d-8e0b-4df5-a0a3-cd102b49988e"/>
    <xsd:import namespace="f6a82410-35a1-48d9-a432-e298e5b95e4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1:_ip_UnifiedCompliancePolicyProperties" minOccurs="0"/>
                <xsd:element ref="ns1:_ip_UnifiedCompliancePolicyUIAction" minOccurs="0"/>
                <xsd:element ref="ns3:MediaServiceDateTaken" minOccurs="0"/>
                <xsd:element ref="ns3:MediaLengthInSeconds" minOccurs="0"/>
                <xsd:element ref="ns3:Comments" minOccurs="0"/>
                <xsd:element ref="ns3:lcf76f155ced4ddcb4097134ff3c332f" minOccurs="0"/>
                <xsd:element ref="ns2:TaxCatchAll" minOccurs="0"/>
                <xsd:element ref="ns3:InformationAssetOwner"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365388d-8e0b-4df5-a0a3-cd102b49988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05315965-592d-4197-93ef-99919b253d80}" ma:internalName="TaxCatchAll" ma:showField="CatchAllData" ma:web="1365388d-8e0b-4df5-a0a3-cd102b49988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6a82410-35a1-48d9-a432-e298e5b95e4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Comments" ma:index="22" nillable="true" ma:displayName="Comments" ma:format="Dropdown" ma:internalName="Comments">
      <xsd:simpleType>
        <xsd:restriction base="dms:Text">
          <xsd:maxLength value="255"/>
        </xsd:restrictio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InformationAssetOwner" ma:index="26" nillable="true" ma:displayName="Information Asset Owner" ma:format="Dropdown" ma:list="UserInfo" ma:SharePointGroup="0" ma:internalName="InformationAssetOwner">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Location" ma:index="27" nillable="true" ma:displayName="Location" ma:internalName="MediaServiceLocation" ma:readOnly="true">
      <xsd:simpleType>
        <xsd:restriction base="dms:Text"/>
      </xsd:simple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f6a82410-35a1-48d9-a432-e298e5b95e46">
      <Terms xmlns="http://schemas.microsoft.com/office/infopath/2007/PartnerControls"/>
    </lcf76f155ced4ddcb4097134ff3c332f>
    <InformationAssetOwner xmlns="f6a82410-35a1-48d9-a432-e298e5b95e46">
      <UserInfo>
        <DisplayName/>
        <AccountId xsi:nil="true"/>
        <AccountType/>
      </UserInfo>
    </InformationAssetOwner>
    <_ip_UnifiedCompliancePolicyProperties xmlns="http://schemas.microsoft.com/sharepoint/v3" xsi:nil="true"/>
    <TaxCatchAll xmlns="1365388d-8e0b-4df5-a0a3-cd102b49988e" xsi:nil="true"/>
    <Comments xmlns="f6a82410-35a1-48d9-a432-e298e5b95e46" xsi:nil="true"/>
  </documentManagement>
</p:properties>
</file>

<file path=customXml/itemProps1.xml><?xml version="1.0" encoding="utf-8"?>
<ds:datastoreItem xmlns:ds="http://schemas.openxmlformats.org/officeDocument/2006/customXml" ds:itemID="{77756043-FC3B-4758-B995-5371E12EB57F}">
  <ds:schemaRefs>
    <ds:schemaRef ds:uri="1365388d-8e0b-4df5-a0a3-cd102b49988e"/>
    <ds:schemaRef ds:uri="f6a82410-35a1-48d9-a432-e298e5b95e4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D95AE96-955C-4593-AE32-052C9BD80ABE}">
  <ds:schemaRefs>
    <ds:schemaRef ds:uri="http://schemas.microsoft.com/sharepoint/v3/contenttype/forms"/>
  </ds:schemaRefs>
</ds:datastoreItem>
</file>

<file path=customXml/itemProps3.xml><?xml version="1.0" encoding="utf-8"?>
<ds:datastoreItem xmlns:ds="http://schemas.openxmlformats.org/officeDocument/2006/customXml" ds:itemID="{E416E704-0D72-4559-959A-D2CC7EB0C1CB}">
  <ds:schemaRefs>
    <ds:schemaRef ds:uri="http://purl.org/dc/elements/1.1/"/>
    <ds:schemaRef ds:uri="http://purl.org/dc/dcmitype/"/>
    <ds:schemaRef ds:uri="http://purl.org/dc/terms/"/>
    <ds:schemaRef ds:uri="http://schemas.microsoft.com/office/2006/documentManagement/types"/>
    <ds:schemaRef ds:uri="http://schemas.microsoft.com/sharepoint/v3"/>
    <ds:schemaRef ds:uri="http://www.w3.org/XML/1998/namespace"/>
    <ds:schemaRef ds:uri="1365388d-8e0b-4df5-a0a3-cd102b49988e"/>
    <ds:schemaRef ds:uri="f6a82410-35a1-48d9-a432-e298e5b95e46"/>
    <ds:schemaRef ds:uri="http://schemas.openxmlformats.org/package/2006/metadata/core-properties"/>
    <ds:schemaRef ds:uri="http://schemas.microsoft.com/office/infopath/2007/PartnerControls"/>
    <ds:schemaRef ds:uri="http://schemas.microsoft.com/office/2006/metadata/properties"/>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emplate>Presentation1</Template>
  <TotalTime>1579</TotalTime>
  <Words>1354</Words>
  <Application>Microsoft Office PowerPoint</Application>
  <PresentationFormat>Widescreen</PresentationFormat>
  <Paragraphs>69</Paragraphs>
  <Slides>11</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vt:i4>
      </vt:variant>
    </vt:vector>
  </HeadingPairs>
  <TitlesOfParts>
    <vt:vector size="17" baseType="lpstr">
      <vt:lpstr>Aptos</vt:lpstr>
      <vt:lpstr>Aptos Display</vt:lpstr>
      <vt:lpstr>Arial</vt:lpstr>
      <vt:lpstr>Poppins</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Targeted Focus Group: Key Issues</vt:lpstr>
      <vt:lpstr>Targeted Focus Group: Key Issues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SYKES, Richard (NHS EAST RIDING OF YORKSHIRE CCG)</dc:creator>
  <cp:lastModifiedBy>JONES, Emma (NHS HUMBER AND NORTH YORKSHIRE ICB - 03F)</cp:lastModifiedBy>
  <cp:revision>66</cp:revision>
  <dcterms:created xsi:type="dcterms:W3CDTF">2022-03-28T10:14:50Z</dcterms:created>
  <dcterms:modified xsi:type="dcterms:W3CDTF">2025-02-11T18:17:42Z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0x010100F3E7180B59FCBE449E03EB1FD08F5A6A</vt:lpwstr>
  </property>
</Properties>
</file>