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56" r:id="rId5"/>
    <p:sldId id="2147374714" r:id="rId6"/>
    <p:sldId id="2147374734" r:id="rId7"/>
    <p:sldId id="2147374720" r:id="rId8"/>
    <p:sldId id="2147374721" r:id="rId9"/>
    <p:sldId id="938" r:id="rId10"/>
    <p:sldId id="2147374731" r:id="rId11"/>
    <p:sldId id="2147374716" r:id="rId12"/>
    <p:sldId id="940" r:id="rId13"/>
    <p:sldId id="949" r:id="rId14"/>
    <p:sldId id="2147374712" r:id="rId15"/>
    <p:sldId id="2147374730" r:id="rId16"/>
    <p:sldId id="2147374732" r:id="rId17"/>
    <p:sldId id="2147374717" r:id="rId18"/>
    <p:sldId id="2147374733" r:id="rId19"/>
    <p:sldId id="2147374703" r:id="rId20"/>
    <p:sldId id="2147374729" r:id="rId21"/>
    <p:sldId id="2147374700" r:id="rId22"/>
    <p:sldId id="2147374709" r:id="rId23"/>
    <p:sldId id="2147374724" r:id="rId24"/>
    <p:sldId id="2147374697" r:id="rId25"/>
    <p:sldId id="2147374726" r:id="rId26"/>
    <p:sldId id="948" r:id="rId27"/>
    <p:sldId id="947" r:id="rId28"/>
    <p:sldId id="2147374718" r:id="rId29"/>
    <p:sldId id="214737472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BF5"/>
    <a:srgbClr val="ED7D31"/>
    <a:srgbClr val="E1CCF0"/>
    <a:srgbClr val="4472C4"/>
    <a:srgbClr val="C9F1FF"/>
    <a:srgbClr val="70AD47"/>
    <a:srgbClr val="10DEC5"/>
    <a:srgbClr val="ED8B00"/>
    <a:srgbClr val="25BD7F"/>
    <a:srgbClr val="AA46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192427-8C02-07BC-E97B-2CF38D3D1AFE}" v="68" dt="2025-02-26T16:26:36.174"/>
    <p1510:client id="{5E087C91-8EEF-57C4-517E-A9E01AFA945A}" v="4" dt="2025-02-26T09:07:09.486"/>
    <p1510:client id="{D96E6980-2CBD-425B-968F-4E19A3508690}" v="34" dt="2025-02-26T16:27:09.215"/>
    <p1510:client id="{FA7E4E43-A2ED-66F8-10A5-5BA773115A4B}" v="118" dt="2025-02-26T09:44:22.6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7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B21FC5-690B-4C82-AD51-9079B3A920B4}" type="datetimeFigureOut">
              <a:rPr lang="en-GB" smtClean="0"/>
              <a:t>05/03/2025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4B83-1A00-4224-BCCA-1E32CF06DD94}" type="slidenum">
              <a:rPr lang="en-GB" smtClean="0"/>
              <a:t>‹#›</a:t>
            </a:fld>
            <a:endParaRPr lang="en-GB"/>
          </a:p>
        </p:txBody>
      </p:sp>
    </p:spTree>
    <p:extLst>
      <p:ext uri="{BB962C8B-B14F-4D97-AF65-F5344CB8AC3E}">
        <p14:creationId xmlns:p14="http://schemas.microsoft.com/office/powerpoint/2010/main" val="3787881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a:t>
            </a:fld>
            <a:endParaRPr lang="en-GB"/>
          </a:p>
        </p:txBody>
      </p:sp>
    </p:spTree>
    <p:extLst>
      <p:ext uri="{BB962C8B-B14F-4D97-AF65-F5344CB8AC3E}">
        <p14:creationId xmlns:p14="http://schemas.microsoft.com/office/powerpoint/2010/main" val="1926535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54B83-1A00-4224-BCCA-1E32CF06DD9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1152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12</a:t>
            </a:fld>
            <a:endParaRPr lang="en-GB"/>
          </a:p>
        </p:txBody>
      </p:sp>
    </p:spTree>
    <p:extLst>
      <p:ext uri="{BB962C8B-B14F-4D97-AF65-F5344CB8AC3E}">
        <p14:creationId xmlns:p14="http://schemas.microsoft.com/office/powerpoint/2010/main" val="1906697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8239B6-F4E9-84A6-F0A9-38967C803A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85FFB6-4704-6048-A3ED-D9ED980956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BB38A1-45D1-26F2-E1C2-960DA1DD036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9481E2D-F54A-B6D8-88EE-9816CBE0AB22}"/>
              </a:ext>
            </a:extLst>
          </p:cNvPr>
          <p:cNvSpPr>
            <a:spLocks noGrp="1"/>
          </p:cNvSpPr>
          <p:nvPr>
            <p:ph type="sldNum" sz="quarter" idx="5"/>
          </p:nvPr>
        </p:nvSpPr>
        <p:spPr/>
        <p:txBody>
          <a:bodyPr/>
          <a:lstStyle/>
          <a:p>
            <a:fld id="{3AE54B83-1A00-4224-BCCA-1E32CF06DD94}" type="slidenum">
              <a:rPr lang="en-GB" smtClean="0"/>
              <a:t>13</a:t>
            </a:fld>
            <a:endParaRPr lang="en-GB"/>
          </a:p>
        </p:txBody>
      </p:sp>
    </p:spTree>
    <p:extLst>
      <p:ext uri="{BB962C8B-B14F-4D97-AF65-F5344CB8AC3E}">
        <p14:creationId xmlns:p14="http://schemas.microsoft.com/office/powerpoint/2010/main" val="1106156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14</a:t>
            </a:fld>
            <a:endParaRPr lang="en-GB"/>
          </a:p>
        </p:txBody>
      </p:sp>
    </p:spTree>
    <p:extLst>
      <p:ext uri="{BB962C8B-B14F-4D97-AF65-F5344CB8AC3E}">
        <p14:creationId xmlns:p14="http://schemas.microsoft.com/office/powerpoint/2010/main" val="962998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51862-8CEA-ECA6-CC46-99B295B403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835C0D-3C54-EC67-C1B5-2DC6FC225BC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9430FB-25FC-FC75-9FB9-0DAA57A829C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326D1DB-B1B7-4068-1620-9673DB869409}"/>
              </a:ext>
            </a:extLst>
          </p:cNvPr>
          <p:cNvSpPr>
            <a:spLocks noGrp="1"/>
          </p:cNvSpPr>
          <p:nvPr>
            <p:ph type="sldNum" sz="quarter" idx="5"/>
          </p:nvPr>
        </p:nvSpPr>
        <p:spPr/>
        <p:txBody>
          <a:bodyPr/>
          <a:lstStyle/>
          <a:p>
            <a:fld id="{3AE54B83-1A00-4224-BCCA-1E32CF06DD94}" type="slidenum">
              <a:rPr lang="en-GB" smtClean="0"/>
              <a:t>15</a:t>
            </a:fld>
            <a:endParaRPr lang="en-GB"/>
          </a:p>
        </p:txBody>
      </p:sp>
    </p:spTree>
    <p:extLst>
      <p:ext uri="{BB962C8B-B14F-4D97-AF65-F5344CB8AC3E}">
        <p14:creationId xmlns:p14="http://schemas.microsoft.com/office/powerpoint/2010/main" val="2078067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54B83-1A00-4224-BCCA-1E32CF06DD9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6661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54B83-1A00-4224-BCCA-1E32CF06DD9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6192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18</a:t>
            </a:fld>
            <a:endParaRPr lang="en-GB"/>
          </a:p>
        </p:txBody>
      </p:sp>
    </p:spTree>
    <p:extLst>
      <p:ext uri="{BB962C8B-B14F-4D97-AF65-F5344CB8AC3E}">
        <p14:creationId xmlns:p14="http://schemas.microsoft.com/office/powerpoint/2010/main" val="28520985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19</a:t>
            </a:fld>
            <a:endParaRPr lang="en-GB"/>
          </a:p>
        </p:txBody>
      </p:sp>
    </p:spTree>
    <p:extLst>
      <p:ext uri="{BB962C8B-B14F-4D97-AF65-F5344CB8AC3E}">
        <p14:creationId xmlns:p14="http://schemas.microsoft.com/office/powerpoint/2010/main" val="10318017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E261E6-6F02-BFE1-511B-564DB30DD0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942E88-10E2-1195-DCC3-71612308F7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981873-8A1C-E3DA-9E65-0AED0BD56CE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2D1F728-D314-0EB0-20DC-907560EFFE47}"/>
              </a:ext>
            </a:extLst>
          </p:cNvPr>
          <p:cNvSpPr>
            <a:spLocks noGrp="1"/>
          </p:cNvSpPr>
          <p:nvPr>
            <p:ph type="sldNum" sz="quarter" idx="5"/>
          </p:nvPr>
        </p:nvSpPr>
        <p:spPr/>
        <p:txBody>
          <a:bodyPr/>
          <a:lstStyle/>
          <a:p>
            <a:fld id="{3AE54B83-1A00-4224-BCCA-1E32CF06DD94}" type="slidenum">
              <a:rPr lang="en-GB" smtClean="0"/>
              <a:t>20</a:t>
            </a:fld>
            <a:endParaRPr lang="en-GB"/>
          </a:p>
        </p:txBody>
      </p:sp>
    </p:spTree>
    <p:extLst>
      <p:ext uri="{BB962C8B-B14F-4D97-AF65-F5344CB8AC3E}">
        <p14:creationId xmlns:p14="http://schemas.microsoft.com/office/powerpoint/2010/main" val="3210195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9C8CF5-0E93-C2BA-6DC2-6A9724FF8D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DF08A0-5EAF-C46A-6F10-75ADE075E2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759E79-C22F-9668-8E3E-14648A819F2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46534EB9-61D7-4F33-C5F5-2C8558E05B91}"/>
              </a:ext>
            </a:extLst>
          </p:cNvPr>
          <p:cNvSpPr>
            <a:spLocks noGrp="1"/>
          </p:cNvSpPr>
          <p:nvPr>
            <p:ph type="sldNum" sz="quarter" idx="5"/>
          </p:nvPr>
        </p:nvSpPr>
        <p:spPr/>
        <p:txBody>
          <a:bodyPr/>
          <a:lstStyle/>
          <a:p>
            <a:fld id="{3AE54B83-1A00-4224-BCCA-1E32CF06DD94}" type="slidenum">
              <a:rPr lang="en-GB" smtClean="0"/>
              <a:t>3</a:t>
            </a:fld>
            <a:endParaRPr lang="en-GB"/>
          </a:p>
        </p:txBody>
      </p:sp>
    </p:spTree>
    <p:extLst>
      <p:ext uri="{BB962C8B-B14F-4D97-AF65-F5344CB8AC3E}">
        <p14:creationId xmlns:p14="http://schemas.microsoft.com/office/powerpoint/2010/main" val="30156038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21</a:t>
            </a:fld>
            <a:endParaRPr lang="en-GB"/>
          </a:p>
        </p:txBody>
      </p:sp>
    </p:spTree>
    <p:extLst>
      <p:ext uri="{BB962C8B-B14F-4D97-AF65-F5344CB8AC3E}">
        <p14:creationId xmlns:p14="http://schemas.microsoft.com/office/powerpoint/2010/main" val="404360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E520-5FFD-7E13-B992-021B603BB2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7D4B6C-ED68-C8BE-A0B6-225E3B3E8E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99F975C-3FB8-24D8-C2BA-0124DD45B2B6}"/>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5BCD27E-6CC3-D6C6-7D78-52D145D8AB9C}"/>
              </a:ext>
            </a:extLst>
          </p:cNvPr>
          <p:cNvSpPr>
            <a:spLocks noGrp="1"/>
          </p:cNvSpPr>
          <p:nvPr>
            <p:ph type="sldNum" sz="quarter" idx="5"/>
          </p:nvPr>
        </p:nvSpPr>
        <p:spPr/>
        <p:txBody>
          <a:bodyPr/>
          <a:lstStyle/>
          <a:p>
            <a:fld id="{3AE54B83-1A00-4224-BCCA-1E32CF06DD94}" type="slidenum">
              <a:rPr lang="en-GB" smtClean="0"/>
              <a:t>22</a:t>
            </a:fld>
            <a:endParaRPr lang="en-GB"/>
          </a:p>
        </p:txBody>
      </p:sp>
    </p:spTree>
    <p:extLst>
      <p:ext uri="{BB962C8B-B14F-4D97-AF65-F5344CB8AC3E}">
        <p14:creationId xmlns:p14="http://schemas.microsoft.com/office/powerpoint/2010/main" val="40618789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23</a:t>
            </a:fld>
            <a:endParaRPr lang="en-GB"/>
          </a:p>
        </p:txBody>
      </p:sp>
    </p:spTree>
    <p:extLst>
      <p:ext uri="{BB962C8B-B14F-4D97-AF65-F5344CB8AC3E}">
        <p14:creationId xmlns:p14="http://schemas.microsoft.com/office/powerpoint/2010/main" val="1701653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24</a:t>
            </a:fld>
            <a:endParaRPr lang="en-GB"/>
          </a:p>
        </p:txBody>
      </p:sp>
    </p:spTree>
    <p:extLst>
      <p:ext uri="{BB962C8B-B14F-4D97-AF65-F5344CB8AC3E}">
        <p14:creationId xmlns:p14="http://schemas.microsoft.com/office/powerpoint/2010/main" val="1505930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25</a:t>
            </a:fld>
            <a:endParaRPr lang="en-GB"/>
          </a:p>
        </p:txBody>
      </p:sp>
    </p:spTree>
    <p:extLst>
      <p:ext uri="{BB962C8B-B14F-4D97-AF65-F5344CB8AC3E}">
        <p14:creationId xmlns:p14="http://schemas.microsoft.com/office/powerpoint/2010/main" val="3111264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26</a:t>
            </a:fld>
            <a:endParaRPr lang="en-GB"/>
          </a:p>
        </p:txBody>
      </p:sp>
    </p:spTree>
    <p:extLst>
      <p:ext uri="{BB962C8B-B14F-4D97-AF65-F5344CB8AC3E}">
        <p14:creationId xmlns:p14="http://schemas.microsoft.com/office/powerpoint/2010/main" val="350211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4</a:t>
            </a:fld>
            <a:endParaRPr lang="en-GB"/>
          </a:p>
        </p:txBody>
      </p:sp>
    </p:spTree>
    <p:extLst>
      <p:ext uri="{BB962C8B-B14F-4D97-AF65-F5344CB8AC3E}">
        <p14:creationId xmlns:p14="http://schemas.microsoft.com/office/powerpoint/2010/main" val="1724163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5</a:t>
            </a:fld>
            <a:endParaRPr lang="en-GB"/>
          </a:p>
        </p:txBody>
      </p:sp>
    </p:spTree>
    <p:extLst>
      <p:ext uri="{BB962C8B-B14F-4D97-AF65-F5344CB8AC3E}">
        <p14:creationId xmlns:p14="http://schemas.microsoft.com/office/powerpoint/2010/main" val="2909076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6</a:t>
            </a:fld>
            <a:endParaRPr lang="en-GB"/>
          </a:p>
        </p:txBody>
      </p:sp>
    </p:spTree>
    <p:extLst>
      <p:ext uri="{BB962C8B-B14F-4D97-AF65-F5344CB8AC3E}">
        <p14:creationId xmlns:p14="http://schemas.microsoft.com/office/powerpoint/2010/main" val="1856500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A57953-8D04-809E-54CB-01CBA00C04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503C98-C6C6-C84B-CF53-58B697E438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FEF308-9407-B066-CBF1-A10B0D922ECD}"/>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E87253F4-1E31-A7D5-F1B3-810E60A5AB42}"/>
              </a:ext>
            </a:extLst>
          </p:cNvPr>
          <p:cNvSpPr>
            <a:spLocks noGrp="1"/>
          </p:cNvSpPr>
          <p:nvPr>
            <p:ph type="sldNum" sz="quarter" idx="5"/>
          </p:nvPr>
        </p:nvSpPr>
        <p:spPr/>
        <p:txBody>
          <a:bodyPr/>
          <a:lstStyle/>
          <a:p>
            <a:fld id="{3AE54B83-1A00-4224-BCCA-1E32CF06DD94}" type="slidenum">
              <a:rPr lang="en-GB" smtClean="0"/>
              <a:t>7</a:t>
            </a:fld>
            <a:endParaRPr lang="en-GB"/>
          </a:p>
        </p:txBody>
      </p:sp>
    </p:spTree>
    <p:extLst>
      <p:ext uri="{BB962C8B-B14F-4D97-AF65-F5344CB8AC3E}">
        <p14:creationId xmlns:p14="http://schemas.microsoft.com/office/powerpoint/2010/main" val="772859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54B83-1A00-4224-BCCA-1E32CF06DD9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1954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9</a:t>
            </a:fld>
            <a:endParaRPr lang="en-GB"/>
          </a:p>
        </p:txBody>
      </p:sp>
    </p:spTree>
    <p:extLst>
      <p:ext uri="{BB962C8B-B14F-4D97-AF65-F5344CB8AC3E}">
        <p14:creationId xmlns:p14="http://schemas.microsoft.com/office/powerpoint/2010/main" val="665011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10</a:t>
            </a:fld>
            <a:endParaRPr lang="en-GB"/>
          </a:p>
        </p:txBody>
      </p:sp>
    </p:spTree>
    <p:extLst>
      <p:ext uri="{BB962C8B-B14F-4D97-AF65-F5344CB8AC3E}">
        <p14:creationId xmlns:p14="http://schemas.microsoft.com/office/powerpoint/2010/main" val="3247431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CA75-5C0C-4184-A226-BD56A5FDDEE1}"/>
              </a:ext>
            </a:extLst>
          </p:cNvPr>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392ABD2F-CC22-4537-8356-A976C7B77D29}"/>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2C0B8A9-957F-4335-84A5-C4B80A0F07A5}"/>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5" name="Footer Placeholder 4">
            <a:extLst>
              <a:ext uri="{FF2B5EF4-FFF2-40B4-BE49-F238E27FC236}">
                <a16:creationId xmlns:a16="http://schemas.microsoft.com/office/drawing/2014/main" id="{0B2D2E72-0FA6-4B33-83E3-8CEFDEE84AAD}"/>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473FFD68-7007-4B26-A659-D873A495A6A5}"/>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32317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F1E33-6095-45B3-9DAB-AB4A0F2C435E}"/>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B3088A-3849-41CB-95F9-58FC8A934A45}"/>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BC8A6A-C874-435C-ADDF-FA7C292BBA58}"/>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5" name="Footer Placeholder 4">
            <a:extLst>
              <a:ext uri="{FF2B5EF4-FFF2-40B4-BE49-F238E27FC236}">
                <a16:creationId xmlns:a16="http://schemas.microsoft.com/office/drawing/2014/main" id="{E0DDB143-B810-47B2-A2E4-DECB81EAC304}"/>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57147BBF-0691-4506-BB21-56F39CEB5174}"/>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552416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BFF223-CCBD-40C8-B945-E60A154ED55B}"/>
              </a:ext>
            </a:extLst>
          </p:cNvPr>
          <p:cNvSpPr>
            <a:spLocks noGrp="1"/>
          </p:cNvSpPr>
          <p:nvPr>
            <p:ph type="title" orient="vert"/>
          </p:nvPr>
        </p:nvSpPr>
        <p:spPr>
          <a:xfrm>
            <a:off x="8724901"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8957F96-8C24-44F1-A448-FCEB717B54BA}"/>
              </a:ext>
            </a:extLst>
          </p:cNvPr>
          <p:cNvSpPr>
            <a:spLocks noGrp="1"/>
          </p:cNvSpPr>
          <p:nvPr>
            <p:ph type="body" orient="vert" idx="1"/>
          </p:nvPr>
        </p:nvSpPr>
        <p:spPr>
          <a:xfrm>
            <a:off x="838201"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BF8626-C233-491F-A2DC-FA42A08C24B0}"/>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5" name="Footer Placeholder 4">
            <a:extLst>
              <a:ext uri="{FF2B5EF4-FFF2-40B4-BE49-F238E27FC236}">
                <a16:creationId xmlns:a16="http://schemas.microsoft.com/office/drawing/2014/main" id="{30C0704E-1FF2-42C9-8471-F14C101A474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CEFCC291-501B-4F5B-A2F1-A8D3066A22B3}"/>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68579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334AC-2937-4EF5-AFA9-3ECA85970275}"/>
              </a:ext>
            </a:extLst>
          </p:cNvPr>
          <p:cNvSpPr>
            <a:spLocks noGrp="1"/>
          </p:cNvSpPr>
          <p:nvPr>
            <p:ph type="title"/>
          </p:nvPr>
        </p:nvSpPr>
        <p:spPr>
          <a:xfrm>
            <a:off x="838200" y="681039"/>
            <a:ext cx="10515600" cy="1009651"/>
          </a:xfrm>
        </p:spPr>
        <p:txBody>
          <a:bodyPr/>
          <a:lstStyle>
            <a:lvl1pPr algn="ct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38EEA06-C0DE-49F4-A1F2-0AE16E3D8703}"/>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472DCD-2FB0-487F-91BE-2183F59AD614}"/>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5" name="Footer Placeholder 4">
            <a:extLst>
              <a:ext uri="{FF2B5EF4-FFF2-40B4-BE49-F238E27FC236}">
                <a16:creationId xmlns:a16="http://schemas.microsoft.com/office/drawing/2014/main" id="{92F53D79-6415-4E1D-A014-09A15564B531}"/>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80B14B46-F88A-4435-8E3A-420A4A863AAF}"/>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974185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8067F-3DBA-4A4F-B312-AD7DBEC964F4}"/>
              </a:ext>
            </a:extLst>
          </p:cNvPr>
          <p:cNvSpPr>
            <a:spLocks noGrp="1"/>
          </p:cNvSpPr>
          <p:nvPr>
            <p:ph type="title"/>
          </p:nvPr>
        </p:nvSpPr>
        <p:spPr>
          <a:xfrm>
            <a:off x="831851" y="1709740"/>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61975D-6340-4F8E-BC8A-B4A91174222D}"/>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3E063C-52A5-4278-BE75-68BD4AD9EB51}"/>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5" name="Footer Placeholder 4">
            <a:extLst>
              <a:ext uri="{FF2B5EF4-FFF2-40B4-BE49-F238E27FC236}">
                <a16:creationId xmlns:a16="http://schemas.microsoft.com/office/drawing/2014/main" id="{D6CCE9F1-F06F-400F-8F48-0DF9F9D5227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81A82827-6550-4B64-A366-F69754BD1A44}"/>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62047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CFDA3-2054-4AFD-B9DE-CC336A4628FB}"/>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FD9FFE3-44BF-48CE-A770-A7EC535D2781}"/>
              </a:ext>
            </a:extLst>
          </p:cNvPr>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2272159-FCF1-424F-8D47-0F8A40318379}"/>
              </a:ext>
            </a:extLst>
          </p:cNvPr>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1DD339C-51B4-4AFC-BFDE-3FAA011F6EF3}"/>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6" name="Footer Placeholder 5">
            <a:extLst>
              <a:ext uri="{FF2B5EF4-FFF2-40B4-BE49-F238E27FC236}">
                <a16:creationId xmlns:a16="http://schemas.microsoft.com/office/drawing/2014/main" id="{BE86C58C-4007-4F6A-8CEC-B0ACD4B63AF4}"/>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7" name="Slide Number Placeholder 6">
            <a:extLst>
              <a:ext uri="{FF2B5EF4-FFF2-40B4-BE49-F238E27FC236}">
                <a16:creationId xmlns:a16="http://schemas.microsoft.com/office/drawing/2014/main" id="{F15B9C9F-5149-4AF3-A905-58005692817D}"/>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403774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9AC2E-290E-42B1-9588-F44E861A30F0}"/>
              </a:ext>
            </a:extLst>
          </p:cNvPr>
          <p:cNvSpPr>
            <a:spLocks noGrp="1"/>
          </p:cNvSpPr>
          <p:nvPr>
            <p:ph type="title"/>
          </p:nvPr>
        </p:nvSpPr>
        <p:spPr>
          <a:xfrm>
            <a:off x="839788" y="365127"/>
            <a:ext cx="10515600" cy="1325563"/>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1E18E56-2471-4A6D-807B-4FDFEEB1EA8A}"/>
              </a:ext>
            </a:extLst>
          </p:cNvPr>
          <p:cNvSpPr>
            <a:spLocks noGrp="1"/>
          </p:cNvSpPr>
          <p:nvPr>
            <p:ph type="body" idx="1"/>
          </p:nvPr>
        </p:nvSpPr>
        <p:spPr>
          <a:xfrm>
            <a:off x="839789"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9EB355-6781-4AFE-BAA4-F26C8EE81553}"/>
              </a:ext>
            </a:extLst>
          </p:cNvPr>
          <p:cNvSpPr>
            <a:spLocks noGrp="1"/>
          </p:cNvSpPr>
          <p:nvPr>
            <p:ph sz="half" idx="2"/>
          </p:nvPr>
        </p:nvSpPr>
        <p:spPr>
          <a:xfrm>
            <a:off x="839789"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AE21623-DFE5-44A5-B426-564C95095BBA}"/>
              </a:ext>
            </a:extLst>
          </p:cNvPr>
          <p:cNvSpPr>
            <a:spLocks noGrp="1"/>
          </p:cNvSpPr>
          <p:nvPr>
            <p:ph type="body" sz="quarter" idx="3"/>
          </p:nvPr>
        </p:nvSpPr>
        <p:spPr>
          <a:xfrm>
            <a:off x="6172201"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875BC1-E608-43E6-AA0C-56E14AA13689}"/>
              </a:ext>
            </a:extLst>
          </p:cNvPr>
          <p:cNvSpPr>
            <a:spLocks noGrp="1"/>
          </p:cNvSpPr>
          <p:nvPr>
            <p:ph sz="quarter" idx="4"/>
          </p:nvPr>
        </p:nvSpPr>
        <p:spPr>
          <a:xfrm>
            <a:off x="6172201"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E76584-2EF7-4DB4-BDB6-DCEF31BBEFB9}"/>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8" name="Footer Placeholder 7">
            <a:extLst>
              <a:ext uri="{FF2B5EF4-FFF2-40B4-BE49-F238E27FC236}">
                <a16:creationId xmlns:a16="http://schemas.microsoft.com/office/drawing/2014/main" id="{2F0BF5CE-C37F-48B2-89EE-FF7ADF818F55}"/>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9" name="Slide Number Placeholder 8">
            <a:extLst>
              <a:ext uri="{FF2B5EF4-FFF2-40B4-BE49-F238E27FC236}">
                <a16:creationId xmlns:a16="http://schemas.microsoft.com/office/drawing/2014/main" id="{EABC7600-99E7-4E3E-B545-F087255BCF6A}"/>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10016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91F7F-A4B5-4F28-8287-035D1BD88655}"/>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281FE894-AC6B-4B02-B32B-11ADCA35DDBF}"/>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4" name="Footer Placeholder 3">
            <a:extLst>
              <a:ext uri="{FF2B5EF4-FFF2-40B4-BE49-F238E27FC236}">
                <a16:creationId xmlns:a16="http://schemas.microsoft.com/office/drawing/2014/main" id="{C4B58084-43FE-41EB-A66D-74125945990B}"/>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5" name="Slide Number Placeholder 4">
            <a:extLst>
              <a:ext uri="{FF2B5EF4-FFF2-40B4-BE49-F238E27FC236}">
                <a16:creationId xmlns:a16="http://schemas.microsoft.com/office/drawing/2014/main" id="{D88BADB5-82B8-41BA-B93F-F7D912DA0EA3}"/>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298460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3F560E-813A-4F83-A832-D79D522588CC}"/>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3" name="Footer Placeholder 2">
            <a:extLst>
              <a:ext uri="{FF2B5EF4-FFF2-40B4-BE49-F238E27FC236}">
                <a16:creationId xmlns:a16="http://schemas.microsoft.com/office/drawing/2014/main" id="{48F0C6A4-964C-467B-B856-8D06E1F470B6}"/>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4" name="Slide Number Placeholder 3">
            <a:extLst>
              <a:ext uri="{FF2B5EF4-FFF2-40B4-BE49-F238E27FC236}">
                <a16:creationId xmlns:a16="http://schemas.microsoft.com/office/drawing/2014/main" id="{E71E6528-43A0-44E4-BA27-63B8F14CC7AC}"/>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81075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4A768-7F13-4979-965A-1A8C86FD9F93}"/>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2B7E337-6262-422C-92D6-85657D827392}"/>
              </a:ext>
            </a:extLst>
          </p:cNvPr>
          <p:cNvSpPr>
            <a:spLocks noGrp="1"/>
          </p:cNvSpPr>
          <p:nvPr>
            <p:ph idx="1"/>
          </p:nvPr>
        </p:nvSpPr>
        <p:spPr>
          <a:xfrm>
            <a:off x="5183188" y="987427"/>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132A10C-54A1-45AE-B3A8-05BB88846A4F}"/>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7EA00B-EE48-411D-B94A-B297805B78A4}"/>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6" name="Footer Placeholder 5">
            <a:extLst>
              <a:ext uri="{FF2B5EF4-FFF2-40B4-BE49-F238E27FC236}">
                <a16:creationId xmlns:a16="http://schemas.microsoft.com/office/drawing/2014/main" id="{F349EB8B-030A-47FB-A075-43BDC4156AF7}"/>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7" name="Slide Number Placeholder 6">
            <a:extLst>
              <a:ext uri="{FF2B5EF4-FFF2-40B4-BE49-F238E27FC236}">
                <a16:creationId xmlns:a16="http://schemas.microsoft.com/office/drawing/2014/main" id="{4518A490-C955-4F6F-8FFF-2E06D46BC022}"/>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2660598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A49AC-2E61-45A2-AE6A-17B06312D9DB}"/>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D83885-F29A-4720-8D6B-0D6A61113962}"/>
              </a:ext>
            </a:extLst>
          </p:cNvPr>
          <p:cNvSpPr>
            <a:spLocks noGrp="1"/>
          </p:cNvSpPr>
          <p:nvPr>
            <p:ph type="pic" idx="1"/>
          </p:nvPr>
        </p:nvSpPr>
        <p:spPr>
          <a:xfrm>
            <a:off x="5183188" y="987427"/>
            <a:ext cx="6172200" cy="4873625"/>
          </a:xfrm>
        </p:spPr>
        <p:txBody>
          <a:bodyPr/>
          <a:lstStyle>
            <a:lvl1pPr marL="0" indent="0">
              <a:buNone/>
              <a:defRPr sz="32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BF5EE983-C8F3-47DB-8462-78B215B1438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925F0C-B1FA-4035-AFC9-064FC1A0D6B1}"/>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05/03/2025</a:t>
            </a:fld>
            <a:endParaRPr lang="en-GB"/>
          </a:p>
        </p:txBody>
      </p:sp>
      <p:sp>
        <p:nvSpPr>
          <p:cNvPr id="6" name="Footer Placeholder 5">
            <a:extLst>
              <a:ext uri="{FF2B5EF4-FFF2-40B4-BE49-F238E27FC236}">
                <a16:creationId xmlns:a16="http://schemas.microsoft.com/office/drawing/2014/main" id="{F35DE4EE-2538-4ED8-98D7-67BCBCB72150}"/>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7" name="Slide Number Placeholder 6">
            <a:extLst>
              <a:ext uri="{FF2B5EF4-FFF2-40B4-BE49-F238E27FC236}">
                <a16:creationId xmlns:a16="http://schemas.microsoft.com/office/drawing/2014/main" id="{D43F1744-3E63-47CC-8CDC-57C2CC02836D}"/>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202462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7907EE-B4D0-405F-8280-0078FD7AEFB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8FFBEB-9B40-4759-92CA-0CD70FC5D7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0F3081-43B9-4F38-A764-42D4D50C0527}"/>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9F128F-A268-4394-B121-16B06B629BC0}" type="datetimeFigureOut">
              <a:rPr lang="en-GB" smtClean="0"/>
              <a:t>05/03/2025</a:t>
            </a:fld>
            <a:endParaRPr lang="en-GB"/>
          </a:p>
        </p:txBody>
      </p:sp>
      <p:sp>
        <p:nvSpPr>
          <p:cNvPr id="5" name="Footer Placeholder 4">
            <a:extLst>
              <a:ext uri="{FF2B5EF4-FFF2-40B4-BE49-F238E27FC236}">
                <a16:creationId xmlns:a16="http://schemas.microsoft.com/office/drawing/2014/main" id="{ABED2039-6CC0-4938-9FB0-81896E79765C}"/>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354EFA5-DD67-4891-B53C-20EC935139EF}"/>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A37E8-03F2-4A2A-B1E5-E6479DDAD58D}" type="slidenum">
              <a:rPr lang="en-GB" smtClean="0"/>
              <a:t>‹#›</a:t>
            </a:fld>
            <a:endParaRPr lang="en-GB"/>
          </a:p>
        </p:txBody>
      </p:sp>
    </p:spTree>
    <p:extLst>
      <p:ext uri="{BB962C8B-B14F-4D97-AF65-F5344CB8AC3E}">
        <p14:creationId xmlns:p14="http://schemas.microsoft.com/office/powerpoint/2010/main" val="3682039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humberandnorthyorkshire.pagetiger.com/ICB-staff-handbook/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humberandnorthyorkshire.pagetiger.com/ICB-staff-handbook/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D460D98-3E7C-432A-8147-412DC8059E4A}"/>
              </a:ext>
            </a:extLst>
          </p:cNvPr>
          <p:cNvSpPr>
            <a:spLocks noGrp="1"/>
          </p:cNvSpPr>
          <p:nvPr>
            <p:ph type="ctrTitle"/>
          </p:nvPr>
        </p:nvSpPr>
        <p:spPr>
          <a:xfrm>
            <a:off x="0" y="1663996"/>
            <a:ext cx="12192000" cy="774280"/>
          </a:xfrm>
        </p:spPr>
        <p:txBody>
          <a:bodyPr>
            <a:noAutofit/>
          </a:bodyPr>
          <a:lstStyle/>
          <a:p>
            <a:r>
              <a:rPr lang="en-GB" sz="4000" b="1">
                <a:solidFill>
                  <a:schemeClr val="accent5">
                    <a:lumMod val="50000"/>
                  </a:schemeClr>
                </a:solidFill>
                <a:latin typeface="Calibri" panose="020F0502020204030204" pitchFamily="34" charset="0"/>
                <a:cs typeface="Calibri" panose="020F0502020204030204" pitchFamily="34" charset="0"/>
              </a:rPr>
              <a:t>Humber and North Yorkshire ICB</a:t>
            </a:r>
            <a:br>
              <a:rPr lang="en-GB" sz="4000" b="1">
                <a:solidFill>
                  <a:schemeClr val="accent5">
                    <a:lumMod val="50000"/>
                  </a:schemeClr>
                </a:solidFill>
                <a:latin typeface="Calibri" panose="020F0502020204030204" pitchFamily="34" charset="0"/>
                <a:cs typeface="Calibri" panose="020F0502020204030204" pitchFamily="34" charset="0"/>
              </a:rPr>
            </a:br>
            <a:r>
              <a:rPr lang="en-GB" sz="4000" b="1">
                <a:solidFill>
                  <a:schemeClr val="accent5">
                    <a:lumMod val="50000"/>
                  </a:schemeClr>
                </a:solidFill>
                <a:latin typeface="Calibri" panose="020F0502020204030204" pitchFamily="34" charset="0"/>
                <a:cs typeface="Calibri" panose="020F0502020204030204" pitchFamily="34" charset="0"/>
              </a:rPr>
              <a:t>Board Assurance Framework</a:t>
            </a:r>
          </a:p>
        </p:txBody>
      </p:sp>
      <p:cxnSp>
        <p:nvCxnSpPr>
          <p:cNvPr id="5" name="Straight Connector 4">
            <a:extLst>
              <a:ext uri="{FF2B5EF4-FFF2-40B4-BE49-F238E27FC236}">
                <a16:creationId xmlns:a16="http://schemas.microsoft.com/office/drawing/2014/main" id="{F9FFC917-7AD8-4918-AF4E-6D38F59938EE}"/>
              </a:ext>
            </a:extLst>
          </p:cNvPr>
          <p:cNvCxnSpPr>
            <a:cxnSpLocks/>
          </p:cNvCxnSpPr>
          <p:nvPr/>
        </p:nvCxnSpPr>
        <p:spPr>
          <a:xfrm>
            <a:off x="0" y="2553946"/>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A3ADD97-30A3-4422-A5A0-25E7F4AEF5FF}"/>
              </a:ext>
            </a:extLst>
          </p:cNvPr>
          <p:cNvSpPr/>
          <p:nvPr/>
        </p:nvSpPr>
        <p:spPr>
          <a:xfrm>
            <a:off x="9335589" y="679270"/>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a:extLst>
              <a:ext uri="{FF2B5EF4-FFF2-40B4-BE49-F238E27FC236}">
                <a16:creationId xmlns:a16="http://schemas.microsoft.com/office/drawing/2014/main" id="{BC1873E6-A288-46E2-937E-33308FE3C556}"/>
              </a:ext>
            </a:extLst>
          </p:cNvPr>
          <p:cNvCxnSpPr>
            <a:cxnSpLocks/>
          </p:cNvCxnSpPr>
          <p:nvPr/>
        </p:nvCxnSpPr>
        <p:spPr>
          <a:xfrm>
            <a:off x="0" y="0"/>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4DCBEF1-0FE5-4D20-9E23-51F77D91DFE3}"/>
              </a:ext>
            </a:extLst>
          </p:cNvPr>
          <p:cNvCxnSpPr>
            <a:cxnSpLocks/>
          </p:cNvCxnSpPr>
          <p:nvPr/>
        </p:nvCxnSpPr>
        <p:spPr>
          <a:xfrm>
            <a:off x="0" y="6858000"/>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itle 5">
            <a:extLst>
              <a:ext uri="{FF2B5EF4-FFF2-40B4-BE49-F238E27FC236}">
                <a16:creationId xmlns:a16="http://schemas.microsoft.com/office/drawing/2014/main" id="{B283B709-7953-4BEE-A3B5-B67CB0C7D9A7}"/>
              </a:ext>
            </a:extLst>
          </p:cNvPr>
          <p:cNvSpPr txBox="1">
            <a:spLocks/>
          </p:cNvSpPr>
          <p:nvPr/>
        </p:nvSpPr>
        <p:spPr>
          <a:xfrm>
            <a:off x="5949" y="3257435"/>
            <a:ext cx="12180100" cy="774280"/>
          </a:xfrm>
          <a:prstGeom prst="rect">
            <a:avLst/>
          </a:prstGeom>
        </p:spPr>
        <p:txBody>
          <a:bodyPr vert="horz" lIns="91440" tIns="45720" rIns="91440" bIns="45720" rtlCol="0" anchor="b">
            <a:noAutofit/>
          </a:bodyPr>
          <a:lstStyle>
            <a:lvl1pPr algn="ctr" defTabSz="914377" rtl="0" eaLnBrk="1" latinLnBrk="0" hangingPunct="1">
              <a:lnSpc>
                <a:spcPct val="90000"/>
              </a:lnSpc>
              <a:spcBef>
                <a:spcPct val="0"/>
              </a:spcBef>
              <a:buNone/>
              <a:defRPr sz="6000" kern="1200">
                <a:solidFill>
                  <a:schemeClr val="tx1"/>
                </a:solidFill>
                <a:latin typeface="Arial" panose="020B0604020202020204" pitchFamily="34" charset="0"/>
                <a:ea typeface="+mj-ea"/>
                <a:cs typeface="Arial" panose="020B0604020202020204" pitchFamily="34" charset="0"/>
              </a:defRPr>
            </a:lvl1pPr>
          </a:lstStyle>
          <a:p>
            <a:br>
              <a:rPr lang="en-GB" sz="2000" b="1" dirty="0">
                <a:latin typeface="Calibri" panose="020F0502020204030204" pitchFamily="34" charset="0"/>
                <a:cs typeface="Calibri" panose="020F0502020204030204" pitchFamily="34" charset="0"/>
              </a:rPr>
            </a:br>
            <a:r>
              <a:rPr lang="en-GB" sz="2000" b="1" dirty="0">
                <a:solidFill>
                  <a:schemeClr val="accent5">
                    <a:lumMod val="50000"/>
                  </a:schemeClr>
                </a:solidFill>
                <a:latin typeface="Calibri"/>
                <a:cs typeface="Calibri"/>
              </a:rPr>
              <a:t>V12</a:t>
            </a:r>
            <a:endParaRPr lang="en-GB" sz="2000" b="1" dirty="0">
              <a:solidFill>
                <a:schemeClr val="accent5">
                  <a:lumMod val="50000"/>
                </a:schemeClr>
              </a:solidFill>
            </a:endParaRPr>
          </a:p>
        </p:txBody>
      </p:sp>
      <p:cxnSp>
        <p:nvCxnSpPr>
          <p:cNvPr id="4" name="Straight Connector 3">
            <a:extLst>
              <a:ext uri="{FF2B5EF4-FFF2-40B4-BE49-F238E27FC236}">
                <a16:creationId xmlns:a16="http://schemas.microsoft.com/office/drawing/2014/main" id="{027A711C-3634-4C7D-B888-15D13D5A55D7}"/>
              </a:ext>
            </a:extLst>
          </p:cNvPr>
          <p:cNvCxnSpPr>
            <a:cxnSpLocks/>
          </p:cNvCxnSpPr>
          <p:nvPr/>
        </p:nvCxnSpPr>
        <p:spPr>
          <a:xfrm>
            <a:off x="0" y="1212892"/>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E5F2D6A0-0DBD-45FA-9580-5C72DBB32AB8}"/>
              </a:ext>
            </a:extLst>
          </p:cNvPr>
          <p:cNvSpPr txBox="1"/>
          <p:nvPr/>
        </p:nvSpPr>
        <p:spPr>
          <a:xfrm>
            <a:off x="0" y="4660030"/>
            <a:ext cx="12180100" cy="1569660"/>
          </a:xfrm>
          <a:prstGeom prst="rect">
            <a:avLst/>
          </a:prstGeom>
          <a:solidFill>
            <a:schemeClr val="accent5">
              <a:lumMod val="20000"/>
              <a:lumOff val="80000"/>
              <a:alpha val="34000"/>
            </a:schemeClr>
          </a:solidFill>
        </p:spPr>
        <p:txBody>
          <a:bodyPr wrap="square">
            <a:spAutoFit/>
          </a:bodyPr>
          <a:lstStyle/>
          <a:p>
            <a:pPr algn="ctr"/>
            <a:r>
              <a:rPr lang="en-GB" sz="1600" b="1">
                <a:latin typeface="Calibri" panose="020F0502020204030204" pitchFamily="34" charset="0"/>
                <a:cs typeface="Calibri" panose="020F0502020204030204" pitchFamily="34" charset="0"/>
              </a:rPr>
              <a:t>The Board Assurance Framework (BAF) sets out the principal risks to the achievement of the ICB’s strategic objectives and is a practical means through which the Board can assesses grip against delivery of these. In so doing, the BAF also a primary source of evidence in describing how the ICB is discharging its responsibility for internal control. </a:t>
            </a:r>
          </a:p>
          <a:p>
            <a:pPr algn="ctr"/>
            <a:br>
              <a:rPr lang="en-GB" sz="1600" b="1">
                <a:latin typeface="Calibri" panose="020F0502020204030204" pitchFamily="34" charset="0"/>
                <a:cs typeface="Calibri" panose="020F0502020204030204" pitchFamily="34" charset="0"/>
              </a:rPr>
            </a:br>
            <a:r>
              <a:rPr lang="en-GB" sz="1600" b="1">
                <a:latin typeface="Calibri" panose="020F0502020204030204" pitchFamily="34" charset="0"/>
                <a:cs typeface="Calibri" panose="020F0502020204030204" pitchFamily="34" charset="0"/>
              </a:rPr>
              <a:t>The BAF further sets out the controls in place to manage these risks and the assurances available to support judgements as to whether the controls are having the desired impact. It additionally describes the actions to further reduce each risk. </a:t>
            </a:r>
          </a:p>
        </p:txBody>
      </p:sp>
      <p:sp>
        <p:nvSpPr>
          <p:cNvPr id="8" name="TextBox 7">
            <a:extLst>
              <a:ext uri="{FF2B5EF4-FFF2-40B4-BE49-F238E27FC236}">
                <a16:creationId xmlns:a16="http://schemas.microsoft.com/office/drawing/2014/main" id="{DF76C671-8F5C-CD47-32D7-2E4700A20A5E}"/>
              </a:ext>
            </a:extLst>
          </p:cNvPr>
          <p:cNvSpPr txBox="1"/>
          <p:nvPr/>
        </p:nvSpPr>
        <p:spPr>
          <a:xfrm>
            <a:off x="5950" y="2580938"/>
            <a:ext cx="12191999" cy="461665"/>
          </a:xfrm>
          <a:prstGeom prst="rect">
            <a:avLst/>
          </a:prstGeom>
          <a:noFill/>
        </p:spPr>
        <p:txBody>
          <a:bodyPr wrap="square">
            <a:spAutoFit/>
          </a:bodyPr>
          <a:lstStyle/>
          <a:p>
            <a:pPr algn="ctr"/>
            <a:r>
              <a:rPr lang="en-GB" sz="2400" b="1">
                <a:solidFill>
                  <a:schemeClr val="accent5">
                    <a:lumMod val="50000"/>
                  </a:schemeClr>
                </a:solidFill>
                <a:latin typeface="Calibri" panose="020F0502020204030204" pitchFamily="34" charset="0"/>
                <a:cs typeface="Calibri" panose="020F0502020204030204" pitchFamily="34" charset="0"/>
              </a:rPr>
              <a:t>Financial Year 2024/2025</a:t>
            </a:r>
          </a:p>
        </p:txBody>
      </p:sp>
      <p:pic>
        <p:nvPicPr>
          <p:cNvPr id="3" name="Picture 2">
            <a:extLst>
              <a:ext uri="{FF2B5EF4-FFF2-40B4-BE49-F238E27FC236}">
                <a16:creationId xmlns:a16="http://schemas.microsoft.com/office/drawing/2014/main" id="{72FDB63B-87AA-854D-69C3-263B5A18E34A}"/>
              </a:ext>
            </a:extLst>
          </p:cNvPr>
          <p:cNvPicPr>
            <a:picLocks noChangeAspect="1"/>
          </p:cNvPicPr>
          <p:nvPr/>
        </p:nvPicPr>
        <p:blipFill>
          <a:blip r:embed="rId2"/>
          <a:stretch>
            <a:fillRect/>
          </a:stretch>
        </p:blipFill>
        <p:spPr>
          <a:xfrm>
            <a:off x="9116393" y="95071"/>
            <a:ext cx="2869601" cy="805931"/>
          </a:xfrm>
          <a:prstGeom prst="rect">
            <a:avLst/>
          </a:prstGeom>
        </p:spPr>
      </p:pic>
      <p:sp>
        <p:nvSpPr>
          <p:cNvPr id="14" name="Rectangle 13">
            <a:extLst>
              <a:ext uri="{FF2B5EF4-FFF2-40B4-BE49-F238E27FC236}">
                <a16:creationId xmlns:a16="http://schemas.microsoft.com/office/drawing/2014/main" id="{EFB00605-2E8A-ECAA-7FE5-D837038CD1F5}"/>
              </a:ext>
            </a:extLst>
          </p:cNvPr>
          <p:cNvSpPr/>
          <p:nvPr/>
        </p:nvSpPr>
        <p:spPr>
          <a:xfrm>
            <a:off x="5949" y="26993"/>
            <a:ext cx="2548991" cy="680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Subtitle 7">
            <a:extLst>
              <a:ext uri="{FF2B5EF4-FFF2-40B4-BE49-F238E27FC236}">
                <a16:creationId xmlns:a16="http://schemas.microsoft.com/office/drawing/2014/main" id="{A2AE8D98-E34C-46F5-A4AE-4F04142C1741}"/>
              </a:ext>
            </a:extLst>
          </p:cNvPr>
          <p:cNvSpPr txBox="1">
            <a:spLocks/>
          </p:cNvSpPr>
          <p:nvPr/>
        </p:nvSpPr>
        <p:spPr>
          <a:xfrm>
            <a:off x="0" y="-7680"/>
            <a:ext cx="5775694" cy="223841"/>
          </a:xfrm>
          <a:prstGeom prst="rect">
            <a:avLst/>
          </a:prstGeom>
        </p:spPr>
        <p:txBody>
          <a:bodyPr vert="horz" lIns="91440" tIns="45720" rIns="91440" bIns="45720" rtlCol="0">
            <a:noAutofit/>
          </a:bodyPr>
          <a:lstStyle>
            <a:lvl1pPr marL="0" indent="0" algn="ctr" defTabSz="914377"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189" indent="0" algn="ctr" defTabSz="914377"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7" indent="0" algn="ctr" defTabSz="914377"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300" b="1">
                <a:solidFill>
                  <a:schemeClr val="accent5">
                    <a:lumMod val="50000"/>
                  </a:schemeClr>
                </a:solidFill>
                <a:latin typeface="Calibri" panose="020F0502020204030204" pitchFamily="34" charset="0"/>
                <a:cs typeface="Calibri" panose="020F0502020204030204" pitchFamily="34" charset="0"/>
              </a:rPr>
              <a:t>HNY ICB: Corporate Affairs Office</a:t>
            </a:r>
          </a:p>
        </p:txBody>
      </p:sp>
    </p:spTree>
    <p:extLst>
      <p:ext uri="{BB962C8B-B14F-4D97-AF65-F5344CB8AC3E}">
        <p14:creationId xmlns:p14="http://schemas.microsoft.com/office/powerpoint/2010/main" val="3197876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C8E6437-2981-FEC5-4F27-C41052F32F21}"/>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14247"/>
            <a:ext cx="12192000" cy="301625"/>
          </a:xfrm>
          <a:prstGeom prst="rect">
            <a:avLst/>
          </a:prstGeom>
          <a:ln>
            <a:noFill/>
          </a:ln>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B1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682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6109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2277432933"/>
              </p:ext>
            </p:extLst>
          </p:nvPr>
        </p:nvGraphicFramePr>
        <p:xfrm>
          <a:off x="-1" y="5999021"/>
          <a:ext cx="12186048" cy="648547"/>
        </p:xfrm>
        <a:graphic>
          <a:graphicData uri="http://schemas.openxmlformats.org/drawingml/2006/table">
            <a:tbl>
              <a:tblPr firstRow="1" bandRow="1">
                <a:tableStyleId>{5940675A-B579-460E-94D1-54222C63F5DA}</a:tableStyleId>
              </a:tblPr>
              <a:tblGrid>
                <a:gridCol w="5847907">
                  <a:extLst>
                    <a:ext uri="{9D8B030D-6E8A-4147-A177-3AD203B41FA5}">
                      <a16:colId xmlns:a16="http://schemas.microsoft.com/office/drawing/2014/main" val="20000"/>
                    </a:ext>
                  </a:extLst>
                </a:gridCol>
                <a:gridCol w="1619693">
                  <a:extLst>
                    <a:ext uri="{9D8B030D-6E8A-4147-A177-3AD203B41FA5}">
                      <a16:colId xmlns:a16="http://schemas.microsoft.com/office/drawing/2014/main" val="20001"/>
                    </a:ext>
                  </a:extLst>
                </a:gridCol>
                <a:gridCol w="1380565">
                  <a:extLst>
                    <a:ext uri="{9D8B030D-6E8A-4147-A177-3AD203B41FA5}">
                      <a16:colId xmlns:a16="http://schemas.microsoft.com/office/drawing/2014/main" val="20002"/>
                    </a:ext>
                  </a:extLst>
                </a:gridCol>
                <a:gridCol w="3337883">
                  <a:extLst>
                    <a:ext uri="{9D8B030D-6E8A-4147-A177-3AD203B41FA5}">
                      <a16:colId xmlns:a16="http://schemas.microsoft.com/office/drawing/2014/main" val="4029061779"/>
                    </a:ext>
                  </a:extLst>
                </a:gridCol>
              </a:tblGrid>
              <a:tr h="252307">
                <a:tc>
                  <a:txBody>
                    <a:bodyPr/>
                    <a:lstStyle/>
                    <a:p>
                      <a:r>
                        <a:rPr lang="en-GB" sz="1000" b="1">
                          <a:solidFill>
                            <a:schemeClr val="bg1"/>
                          </a:solidFill>
                          <a:latin typeface="Calibri" panose="020F0502020204030204" pitchFamily="34" charset="0"/>
                          <a:cs typeface="Calibri" panose="020F0502020204030204" pitchFamily="34" charset="0"/>
                        </a:rPr>
                        <a:t>Mitigating</a:t>
                      </a:r>
                      <a:r>
                        <a:rPr lang="en-GB" sz="1000" b="1" baseline="0">
                          <a:solidFill>
                            <a:schemeClr val="bg1"/>
                          </a:solidFill>
                          <a:latin typeface="Calibri" panose="020F0502020204030204" pitchFamily="34" charset="0"/>
                          <a:cs typeface="Calibri" panose="020F0502020204030204" pitchFamily="34" charset="0"/>
                        </a:rPr>
                        <a:t> Actions To Address Gaps</a:t>
                      </a:r>
                      <a:endParaRPr lang="en-GB" sz="1000" b="1">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83587">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a:latin typeface="Calibri" panose="020F0502020204030204" pitchFamily="34" charset="0"/>
                          <a:cs typeface="Calibri" panose="020F0502020204030204" pitchFamily="34" charset="0"/>
                        </a:rPr>
                        <a:t>Development of decision intelligence model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a:cs typeface="Calibri"/>
                        </a:rPr>
                        <a:t>Check point: April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latin typeface="Calibri"/>
                          <a:cs typeface="Calibri"/>
                        </a:rPr>
                        <a:t>Executive Director of Corporate Affairs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May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41120048"/>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1317094992"/>
              </p:ext>
            </p:extLst>
          </p:nvPr>
        </p:nvGraphicFramePr>
        <p:xfrm>
          <a:off x="-5953" y="2311617"/>
          <a:ext cx="12192000" cy="3507008"/>
        </p:xfrm>
        <a:graphic>
          <a:graphicData uri="http://schemas.openxmlformats.org/drawingml/2006/table">
            <a:tbl>
              <a:tblPr firstRow="1" bandRow="1">
                <a:tableStyleId>{2D5ABB26-0587-4C30-8999-92F81FD0307C}</a:tableStyleId>
              </a:tblPr>
              <a:tblGrid>
                <a:gridCol w="8399929">
                  <a:extLst>
                    <a:ext uri="{9D8B030D-6E8A-4147-A177-3AD203B41FA5}">
                      <a16:colId xmlns:a16="http://schemas.microsoft.com/office/drawing/2014/main" val="655496523"/>
                    </a:ext>
                  </a:extLst>
                </a:gridCol>
                <a:gridCol w="3792071">
                  <a:extLst>
                    <a:ext uri="{9D8B030D-6E8A-4147-A177-3AD203B41FA5}">
                      <a16:colId xmlns:a16="http://schemas.microsoft.com/office/drawing/2014/main" val="2898777436"/>
                    </a:ext>
                  </a:extLst>
                </a:gridCol>
              </a:tblGrid>
              <a:tr h="368106">
                <a:tc>
                  <a:txBody>
                    <a:bodyPr/>
                    <a:lstStyle/>
                    <a:p>
                      <a:r>
                        <a:rPr lang="en-GB" sz="1100" b="1">
                          <a:solidFill>
                            <a:schemeClr val="bg1"/>
                          </a:solidFill>
                          <a:latin typeface="Calibri" panose="020F0502020204030204" pitchFamily="34" charset="0"/>
                          <a:cs typeface="Calibri" panose="020F0502020204030204" pitchFamily="34" charset="0"/>
                        </a:rPr>
                        <a:t>Positive Assurance and Key Controls in Place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Gaps in Control and/or Assurance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3138902">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ICB Board includes representation from partners across the health and care spectrum and voluntary, community and social enterprise sectors within Humber and North Yorkshire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Integrated Care Partnership (ICP) is well established and draws its membership from partner organisations across the ICS.</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Integrated Care Strategy supported by ICP at its meeting in December 2022</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System response to recovery planning and winter planning</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Senior Leadership Executive Committee (ICB) providing assurance to the ICB Board</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System Oversight and Assurance Group providing assurance on system performance and delivery</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Six Places’ priorities / strategic intents developed with associated Place Risk Registers</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Five Sector Collaboratives’ priorities / strategic intents</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Transitional operational agreements with Places/Collaboratives</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ICB Communications and engagement strategy</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Integrated Care Strategy now approved by ICP and approved by constituent partners across Humber and North Yorkshire</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Operation Plan approved by the ICB Board and submitted to NHS England</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All Places (x6) have Place plans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Maturity of ICB – Internal controls and governance (key controls – s75 etc)</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dirty="0">
                          <a:latin typeface="Calibri" panose="020F0502020204030204" pitchFamily="34" charset="0"/>
                          <a:cs typeface="Calibri" panose="020F0502020204030204" pitchFamily="34" charset="0"/>
                        </a:rPr>
                        <a:t>BI, analytics and reporting wrt populational health to be developed through population health management programme </a:t>
                      </a:r>
                      <a:endParaRPr lang="en-GB" sz="1000" dirty="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Embedded approach to planning and delivering transformation, developments and change (to establish single system engine room – Q1 - action)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BI, analytics and reporting at Place and Population Health Management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1152793880"/>
              </p:ext>
            </p:extLst>
          </p:nvPr>
        </p:nvGraphicFramePr>
        <p:xfrm>
          <a:off x="-1" y="1111407"/>
          <a:ext cx="12186049" cy="243840"/>
        </p:xfrm>
        <a:graphic>
          <a:graphicData uri="http://schemas.openxmlformats.org/drawingml/2006/table">
            <a:tbl>
              <a:tblPr firstRow="1" bandRow="1">
                <a:tableStyleId>{5940675A-B579-460E-94D1-54222C63F5DA}</a:tableStyleId>
              </a:tblPr>
              <a:tblGrid>
                <a:gridCol w="4340157">
                  <a:extLst>
                    <a:ext uri="{9D8B030D-6E8A-4147-A177-3AD203B41FA5}">
                      <a16:colId xmlns:a16="http://schemas.microsoft.com/office/drawing/2014/main" val="1598241533"/>
                    </a:ext>
                  </a:extLst>
                </a:gridCol>
                <a:gridCol w="4944593">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Deputy Chief Executive / Chief Operating Officer</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Population Health &amp; Prevention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October 2022</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2" name="Table 1">
            <a:extLst>
              <a:ext uri="{FF2B5EF4-FFF2-40B4-BE49-F238E27FC236}">
                <a16:creationId xmlns:a16="http://schemas.microsoft.com/office/drawing/2014/main" id="{520C49D1-0908-F8FD-6EE1-03DF39490166}"/>
              </a:ext>
            </a:extLst>
          </p:cNvPr>
          <p:cNvGraphicFramePr>
            <a:graphicFrameLocks noGrp="1"/>
          </p:cNvGraphicFramePr>
          <p:nvPr>
            <p:extLst>
              <p:ext uri="{D42A27DB-BD31-4B8C-83A1-F6EECF244321}">
                <p14:modId xmlns:p14="http://schemas.microsoft.com/office/powerpoint/2010/main" val="4108486728"/>
              </p:ext>
            </p:extLst>
          </p:nvPr>
        </p:nvGraphicFramePr>
        <p:xfrm>
          <a:off x="0" y="1405399"/>
          <a:ext cx="5454200" cy="856066"/>
        </p:xfrm>
        <a:graphic>
          <a:graphicData uri="http://schemas.openxmlformats.org/drawingml/2006/table">
            <a:tbl>
              <a:tblPr firstRow="1" firstCol="1" bandRow="1"/>
              <a:tblGrid>
                <a:gridCol w="319235">
                  <a:extLst>
                    <a:ext uri="{9D8B030D-6E8A-4147-A177-3AD203B41FA5}">
                      <a16:colId xmlns:a16="http://schemas.microsoft.com/office/drawing/2014/main" val="2957831237"/>
                    </a:ext>
                  </a:extLst>
                </a:gridCol>
                <a:gridCol w="305936">
                  <a:extLst>
                    <a:ext uri="{9D8B030D-6E8A-4147-A177-3AD203B41FA5}">
                      <a16:colId xmlns:a16="http://schemas.microsoft.com/office/drawing/2014/main" val="1641218761"/>
                    </a:ext>
                  </a:extLst>
                </a:gridCol>
                <a:gridCol w="744885">
                  <a:extLst>
                    <a:ext uri="{9D8B030D-6E8A-4147-A177-3AD203B41FA5}">
                      <a16:colId xmlns:a16="http://schemas.microsoft.com/office/drawing/2014/main" val="3262199999"/>
                    </a:ext>
                  </a:extLst>
                </a:gridCol>
                <a:gridCol w="319235">
                  <a:extLst>
                    <a:ext uri="{9D8B030D-6E8A-4147-A177-3AD203B41FA5}">
                      <a16:colId xmlns:a16="http://schemas.microsoft.com/office/drawing/2014/main" val="2178860730"/>
                    </a:ext>
                  </a:extLst>
                </a:gridCol>
                <a:gridCol w="292634">
                  <a:extLst>
                    <a:ext uri="{9D8B030D-6E8A-4147-A177-3AD203B41FA5}">
                      <a16:colId xmlns:a16="http://schemas.microsoft.com/office/drawing/2014/main" val="3030682373"/>
                    </a:ext>
                  </a:extLst>
                </a:gridCol>
                <a:gridCol w="730324">
                  <a:extLst>
                    <a:ext uri="{9D8B030D-6E8A-4147-A177-3AD203B41FA5}">
                      <a16:colId xmlns:a16="http://schemas.microsoft.com/office/drawing/2014/main" val="687456083"/>
                    </a:ext>
                  </a:extLst>
                </a:gridCol>
                <a:gridCol w="1344701">
                  <a:extLst>
                    <a:ext uri="{9D8B030D-6E8A-4147-A177-3AD203B41FA5}">
                      <a16:colId xmlns:a16="http://schemas.microsoft.com/office/drawing/2014/main" val="219851391"/>
                    </a:ext>
                  </a:extLst>
                </a:gridCol>
                <a:gridCol w="1397250">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3">
            <a:extLst>
              <a:ext uri="{FF2B5EF4-FFF2-40B4-BE49-F238E27FC236}">
                <a16:creationId xmlns:a16="http://schemas.microsoft.com/office/drawing/2014/main" id="{2F2D6828-2351-CD04-2214-79850D29261C}"/>
              </a:ext>
            </a:extLst>
          </p:cNvPr>
          <p:cNvGraphicFramePr>
            <a:graphicFrameLocks noGrp="1"/>
          </p:cNvGraphicFramePr>
          <p:nvPr>
            <p:extLst>
              <p:ext uri="{D42A27DB-BD31-4B8C-83A1-F6EECF244321}">
                <p14:modId xmlns:p14="http://schemas.microsoft.com/office/powerpoint/2010/main" val="722248950"/>
              </p:ext>
            </p:extLst>
          </p:nvPr>
        </p:nvGraphicFramePr>
        <p:xfrm>
          <a:off x="0" y="466442"/>
          <a:ext cx="12186049" cy="61722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720373">
                  <a:extLst>
                    <a:ext uri="{9D8B030D-6E8A-4147-A177-3AD203B41FA5}">
                      <a16:colId xmlns:a16="http://schemas.microsoft.com/office/drawing/2014/main" val="925028356"/>
                    </a:ext>
                  </a:extLst>
                </a:gridCol>
                <a:gridCol w="7197800">
                  <a:extLst>
                    <a:ext uri="{9D8B030D-6E8A-4147-A177-3AD203B41FA5}">
                      <a16:colId xmlns:a16="http://schemas.microsoft.com/office/drawing/2014/main" val="2958325863"/>
                    </a:ext>
                  </a:extLst>
                </a:gridCol>
                <a:gridCol w="1696680">
                  <a:extLst>
                    <a:ext uri="{9D8B030D-6E8A-4147-A177-3AD203B41FA5}">
                      <a16:colId xmlns:a16="http://schemas.microsoft.com/office/drawing/2014/main" val="2406740501"/>
                    </a:ext>
                  </a:extLst>
                </a:gridCol>
                <a:gridCol w="1051588">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panose="020F0502020204030204" pitchFamily="34" charset="0"/>
                          <a:cs typeface="Calibri" panose="020F0502020204030204" pitchFamily="34" charset="0"/>
                        </a:rPr>
                        <a:t>Ref: B1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B: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Prevention </a:t>
                      </a:r>
                      <a:endParaRPr lang="en-GB" sz="120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a:t>
                      </a:r>
                      <a:r>
                        <a:rPr lang="en-GB" sz="1150" b="1" baseline="0">
                          <a:latin typeface="Calibri" panose="020F0502020204030204" pitchFamily="34" charset="0"/>
                          <a:cs typeface="Calibri" panose="020F0502020204030204" pitchFamily="34" charset="0"/>
                        </a:rPr>
                        <a:t>1: </a:t>
                      </a:r>
                      <a:r>
                        <a:rPr lang="en-GB" sz="1150" b="0">
                          <a:effectLst/>
                          <a:latin typeface="Calibri" panose="020F0502020204030204" pitchFamily="34" charset="0"/>
                          <a:ea typeface="Times New Roman"/>
                          <a:cs typeface="Calibri" panose="020F0502020204030204" pitchFamily="34" charset="0"/>
                        </a:rPr>
                        <a:t>Failure of the ICB </a:t>
                      </a:r>
                      <a:r>
                        <a:rPr lang="en-GB" sz="1150">
                          <a:latin typeface="Calibri" panose="020F0502020204030204" pitchFamily="34" charset="0"/>
                          <a:cs typeface="Calibri" panose="020F0502020204030204" pitchFamily="34" charset="0"/>
                        </a:rPr>
                        <a:t>to align with the wider partnership vision and priorities and therefore not transforming services to achieve enduring improvement to the health &amp; wellbeing of our population &amp; local communities.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Empowering Collaboratives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6">
            <a:extLst>
              <a:ext uri="{FF2B5EF4-FFF2-40B4-BE49-F238E27FC236}">
                <a16:creationId xmlns:a16="http://schemas.microsoft.com/office/drawing/2014/main" id="{29E12280-239E-B0E2-CA8B-75EF7201DA0E}"/>
              </a:ext>
            </a:extLst>
          </p:cNvPr>
          <p:cNvGraphicFramePr>
            <a:graphicFrameLocks noGrp="1"/>
          </p:cNvGraphicFramePr>
          <p:nvPr>
            <p:extLst>
              <p:ext uri="{D42A27DB-BD31-4B8C-83A1-F6EECF244321}">
                <p14:modId xmlns:p14="http://schemas.microsoft.com/office/powerpoint/2010/main" val="4275288503"/>
              </p:ext>
            </p:extLst>
          </p:nvPr>
        </p:nvGraphicFramePr>
        <p:xfrm>
          <a:off x="5607017" y="1405399"/>
          <a:ext cx="6579031" cy="856067"/>
        </p:xfrm>
        <a:graphic>
          <a:graphicData uri="http://schemas.openxmlformats.org/drawingml/2006/table">
            <a:tbl>
              <a:tblPr firstRow="1" bandRow="1">
                <a:tableStyleId>{5940675A-B579-460E-94D1-54222C63F5DA}</a:tableStyleId>
              </a:tblPr>
              <a:tblGrid>
                <a:gridCol w="1843471">
                  <a:extLst>
                    <a:ext uri="{9D8B030D-6E8A-4147-A177-3AD203B41FA5}">
                      <a16:colId xmlns:a16="http://schemas.microsoft.com/office/drawing/2014/main" val="1120470919"/>
                    </a:ext>
                  </a:extLst>
                </a:gridCol>
                <a:gridCol w="1153103">
                  <a:extLst>
                    <a:ext uri="{9D8B030D-6E8A-4147-A177-3AD203B41FA5}">
                      <a16:colId xmlns:a16="http://schemas.microsoft.com/office/drawing/2014/main" val="4139717046"/>
                    </a:ext>
                  </a:extLst>
                </a:gridCol>
                <a:gridCol w="1186689">
                  <a:extLst>
                    <a:ext uri="{9D8B030D-6E8A-4147-A177-3AD203B41FA5}">
                      <a16:colId xmlns:a16="http://schemas.microsoft.com/office/drawing/2014/main" val="838524364"/>
                    </a:ext>
                  </a:extLst>
                </a:gridCol>
                <a:gridCol w="1186505">
                  <a:extLst>
                    <a:ext uri="{9D8B030D-6E8A-4147-A177-3AD203B41FA5}">
                      <a16:colId xmlns:a16="http://schemas.microsoft.com/office/drawing/2014/main" val="2598267458"/>
                    </a:ext>
                  </a:extLst>
                </a:gridCol>
                <a:gridCol w="1209263">
                  <a:extLst>
                    <a:ext uri="{9D8B030D-6E8A-4147-A177-3AD203B41FA5}">
                      <a16:colId xmlns:a16="http://schemas.microsoft.com/office/drawing/2014/main" val="638638414"/>
                    </a:ext>
                  </a:extLst>
                </a:gridCol>
              </a:tblGrid>
              <a:tr h="28021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1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spTree>
    <p:extLst>
      <p:ext uri="{BB962C8B-B14F-4D97-AF65-F5344CB8AC3E}">
        <p14:creationId xmlns:p14="http://schemas.microsoft.com/office/powerpoint/2010/main" val="3514031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A360E0E-E1E0-479D-2ABE-65DEC0096005}"/>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14247"/>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Ref C2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682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4236775841"/>
              </p:ext>
            </p:extLst>
          </p:nvPr>
        </p:nvGraphicFramePr>
        <p:xfrm>
          <a:off x="5950" y="5641901"/>
          <a:ext cx="12186050" cy="640080"/>
        </p:xfrm>
        <a:graphic>
          <a:graphicData uri="http://schemas.openxmlformats.org/drawingml/2006/table">
            <a:tbl>
              <a:tblPr firstRow="1" bandRow="1">
                <a:tableStyleId>{5940675A-B579-460E-94D1-54222C63F5DA}</a:tableStyleId>
              </a:tblPr>
              <a:tblGrid>
                <a:gridCol w="4419521">
                  <a:extLst>
                    <a:ext uri="{9D8B030D-6E8A-4147-A177-3AD203B41FA5}">
                      <a16:colId xmlns:a16="http://schemas.microsoft.com/office/drawing/2014/main" val="20000"/>
                    </a:ext>
                  </a:extLst>
                </a:gridCol>
                <a:gridCol w="1461247">
                  <a:extLst>
                    <a:ext uri="{9D8B030D-6E8A-4147-A177-3AD203B41FA5}">
                      <a16:colId xmlns:a16="http://schemas.microsoft.com/office/drawing/2014/main" val="20001"/>
                    </a:ext>
                  </a:extLst>
                </a:gridCol>
                <a:gridCol w="2554941">
                  <a:extLst>
                    <a:ext uri="{9D8B030D-6E8A-4147-A177-3AD203B41FA5}">
                      <a16:colId xmlns:a16="http://schemas.microsoft.com/office/drawing/2014/main" val="20002"/>
                    </a:ext>
                  </a:extLst>
                </a:gridCol>
                <a:gridCol w="3750341">
                  <a:extLst>
                    <a:ext uri="{9D8B030D-6E8A-4147-A177-3AD203B41FA5}">
                      <a16:colId xmlns:a16="http://schemas.microsoft.com/office/drawing/2014/main" val="1536024741"/>
                    </a:ext>
                  </a:extLst>
                </a:gridCol>
              </a:tblGrid>
              <a:tr h="213436">
                <a:tc>
                  <a:txBody>
                    <a:bodyPr/>
                    <a:lstStyle/>
                    <a:p>
                      <a:r>
                        <a:rPr lang="en-GB" sz="1000" b="1">
                          <a:solidFill>
                            <a:schemeClr val="bg1"/>
                          </a:solidFill>
                          <a:latin typeface="Calibri" panose="020F0502020204030204" pitchFamily="34" charset="0"/>
                          <a:cs typeface="Calibri" panose="020F0502020204030204" pitchFamily="34" charset="0"/>
                        </a:rPr>
                        <a:t>Mitigating</a:t>
                      </a:r>
                      <a:r>
                        <a:rPr lang="en-GB" sz="1000" b="1" baseline="0">
                          <a:solidFill>
                            <a:schemeClr val="bg1"/>
                          </a:solidFill>
                          <a:latin typeface="Calibri" panose="020F0502020204030204" pitchFamily="34" charset="0"/>
                          <a:cs typeface="Calibri" panose="020F0502020204030204" pitchFamily="34" charset="0"/>
                        </a:rPr>
                        <a:t> Actions To Address Gaps</a:t>
                      </a:r>
                      <a:endParaRPr lang="en-GB" sz="1000" b="1">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45399">
                <a:tc>
                  <a:txBody>
                    <a:bodyPr/>
                    <a:lstStyle/>
                    <a:p>
                      <a:r>
                        <a:rPr lang="en-GB" sz="1000" b="0" i="0" u="none" strike="noStrike" noProof="0">
                          <a:latin typeface="Calibri"/>
                        </a:rPr>
                        <a:t>Continue to prioritise in line with agreed risk prioritises reflecting the emerging themes of the ICB Infrastructure Strategy and the Design for the Future principles.</a:t>
                      </a:r>
                      <a:endParaRPr lang="en-US">
                        <a:latin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latin typeface="Calibri" panose="020F0502020204030204" pitchFamily="34" charset="0"/>
                          <a:cs typeface="Calibri" panose="020F0502020204030204" pitchFamily="34" charset="0"/>
                        </a:rPr>
                        <a:t>End  Quarter 4 2024/25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latin typeface="Calibri" panose="020F0502020204030204" pitchFamily="34" charset="0"/>
                          <a:cs typeface="Calibri" panose="020F0502020204030204" pitchFamily="34" charset="0"/>
                        </a:rPr>
                        <a:t>Executive Director of Finance &amp; Investment / Assistant Director of  Estates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May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017708318"/>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3547507361"/>
              </p:ext>
            </p:extLst>
          </p:nvPr>
        </p:nvGraphicFramePr>
        <p:xfrm>
          <a:off x="-5122" y="2304407"/>
          <a:ext cx="12191171" cy="3174146"/>
        </p:xfrm>
        <a:graphic>
          <a:graphicData uri="http://schemas.openxmlformats.org/drawingml/2006/table">
            <a:tbl>
              <a:tblPr firstRow="1" bandRow="1">
                <a:tableStyleId>{2D5ABB26-0587-4C30-8999-92F81FD0307C}</a:tableStyleId>
              </a:tblPr>
              <a:tblGrid>
                <a:gridCol w="7838634">
                  <a:extLst>
                    <a:ext uri="{9D8B030D-6E8A-4147-A177-3AD203B41FA5}">
                      <a16:colId xmlns:a16="http://schemas.microsoft.com/office/drawing/2014/main" val="655496523"/>
                    </a:ext>
                  </a:extLst>
                </a:gridCol>
                <a:gridCol w="4352537">
                  <a:extLst>
                    <a:ext uri="{9D8B030D-6E8A-4147-A177-3AD203B41FA5}">
                      <a16:colId xmlns:a16="http://schemas.microsoft.com/office/drawing/2014/main" val="2898777436"/>
                    </a:ext>
                  </a:extLst>
                </a:gridCol>
              </a:tblGrid>
              <a:tr h="352683">
                <a:tc>
                  <a:txBody>
                    <a:bodyPr/>
                    <a:lstStyle/>
                    <a:p>
                      <a:r>
                        <a:rPr lang="en-GB" sz="1100" b="1">
                          <a:solidFill>
                            <a:schemeClr val="bg1"/>
                          </a:solidFill>
                          <a:latin typeface="Calibri" panose="020F0502020204030204" pitchFamily="34" charset="0"/>
                          <a:cs typeface="Calibri" panose="020F0502020204030204" pitchFamily="34" charset="0"/>
                        </a:rPr>
                        <a:t>Positive Assurance and Key Controls in Place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Gaps in Control and/or Assurance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821463">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ICB Infrastructure Plan work has commenced, and all providers engaged, data collection and validation taking place to provide a comprehensive overview of the Estates, Sustainability and Infrastructure position.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ICB corporate estates review commenced, with ad hoc projects already taking place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Options for identifying underutilised estate and potential disposals identified as part of the QEP</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Primary Care Estates group in place and operating well, with the PCN toolkit work nearing completion linking clinical strategy and infrastructure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Capital and estates group recommenced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HNY sustainability steering group</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EPRR in place, to support any critical infrastructure failures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Mature Provider estates planning forums to manage risk and capital planning oversight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This risk will form part of the ICB infrastructure plan.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a:solidFill>
                            <a:schemeClr val="tx1"/>
                          </a:solidFill>
                          <a:latin typeface="Calibri" panose="020F0502020204030204" pitchFamily="34" charset="0"/>
                          <a:cs typeface="Calibri" panose="020F0502020204030204" pitchFamily="34" charset="0"/>
                        </a:rPr>
                        <a:t>Appointed consultancy to support for Delivery of the Health Infrastructure Plan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a:latin typeface="Calibri" panose="020F0502020204030204" pitchFamily="34" charset="0"/>
                          <a:cs typeface="Calibri" panose="020F0502020204030204" pitchFamily="34" charset="0"/>
                        </a:rPr>
                        <a:t>Working with exec director and governance team to establish clear reporting and governance arrangements</a:t>
                      </a:r>
                      <a:endParaRPr lang="en-GB" sz="1000" b="0">
                        <a:solidFill>
                          <a:schemeClr val="tx1"/>
                        </a:solidFill>
                        <a:latin typeface="Calibri" panose="020F0502020204030204" pitchFamily="34" charset="0"/>
                        <a:cs typeface="Calibri" panose="020F0502020204030204" pitchFamily="34" charset="0"/>
                      </a:endParaRPr>
                    </a:p>
                    <a:p>
                      <a:pPr marL="0" marR="0" lvl="0" indent="0" algn="l" defTabSz="91437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a:solidFill>
                          <a:schemeClr val="tx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Links into the Provider risk reporting where it makes sense for the ICB to be sighted, this should be addressed as the Capital and Estates Group matures in new format.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Board Reporting on Net Zero targets. This is being addressed by development of standard set of matrix to be included into the suite of Board reports.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Wider overview of impact on challenged capital position on backlog maintenance.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Lack of reporting on TIF/major reconfiguration schemes on Benefits Realisation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solidFill>
                          <a:schemeClr val="tx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1043104442"/>
              </p:ext>
            </p:extLst>
          </p:nvPr>
        </p:nvGraphicFramePr>
        <p:xfrm>
          <a:off x="-5951" y="1086660"/>
          <a:ext cx="12192001" cy="257716"/>
        </p:xfrm>
        <a:graphic>
          <a:graphicData uri="http://schemas.openxmlformats.org/drawingml/2006/table">
            <a:tbl>
              <a:tblPr firstRow="1" bandRow="1">
                <a:tableStyleId>{5940675A-B579-460E-94D1-54222C63F5DA}</a:tableStyleId>
              </a:tblPr>
              <a:tblGrid>
                <a:gridCol w="4253780">
                  <a:extLst>
                    <a:ext uri="{9D8B030D-6E8A-4147-A177-3AD203B41FA5}">
                      <a16:colId xmlns:a16="http://schemas.microsoft.com/office/drawing/2014/main" val="1598241533"/>
                    </a:ext>
                  </a:extLst>
                </a:gridCol>
                <a:gridCol w="5035505">
                  <a:extLst>
                    <a:ext uri="{9D8B030D-6E8A-4147-A177-3AD203B41FA5}">
                      <a16:colId xmlns:a16="http://schemas.microsoft.com/office/drawing/2014/main" val="4043458799"/>
                    </a:ext>
                  </a:extLst>
                </a:gridCol>
                <a:gridCol w="2902716">
                  <a:extLst>
                    <a:ext uri="{9D8B030D-6E8A-4147-A177-3AD203B41FA5}">
                      <a16:colId xmlns:a16="http://schemas.microsoft.com/office/drawing/2014/main" val="538718847"/>
                    </a:ext>
                  </a:extLst>
                </a:gridCol>
              </a:tblGrid>
              <a:tr h="25771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latin typeface="Calibri" panose="020F0502020204030204" pitchFamily="34" charset="0"/>
                          <a:cs typeface="Calibri" panose="020F0502020204030204" pitchFamily="34" charset="0"/>
                        </a:rPr>
                        <a:t>Executive </a:t>
                      </a:r>
                      <a:r>
                        <a:rPr lang="en-GB" sz="1000" b="0">
                          <a:effectLst/>
                          <a:latin typeface="Calibri" panose="020F0502020204030204" pitchFamily="34" charset="0"/>
                          <a:ea typeface="Times New Roman"/>
                          <a:cs typeface="Calibri" panose="020F0502020204030204" pitchFamily="34" charset="0"/>
                        </a:rPr>
                        <a:t>Director of Finance and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cs typeface="Calibri" panose="020F0502020204030204" pitchFamily="34" charset="0"/>
                        </a:rPr>
                        <a:t>Finance Performance and Delivery Committee</a:t>
                      </a:r>
                      <a:endParaRPr lang="en-GB" sz="1000" b="0">
                        <a:solidFill>
                          <a:schemeClr val="tx1"/>
                        </a:solidFill>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November 2023</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9" name="Table 8">
            <a:extLst>
              <a:ext uri="{FF2B5EF4-FFF2-40B4-BE49-F238E27FC236}">
                <a16:creationId xmlns:a16="http://schemas.microsoft.com/office/drawing/2014/main" id="{5B72A200-7369-46C2-5CC5-3E471834435A}"/>
              </a:ext>
            </a:extLst>
          </p:cNvPr>
          <p:cNvGraphicFramePr>
            <a:graphicFrameLocks noGrp="1"/>
          </p:cNvGraphicFramePr>
          <p:nvPr>
            <p:extLst>
              <p:ext uri="{D42A27DB-BD31-4B8C-83A1-F6EECF244321}">
                <p14:modId xmlns:p14="http://schemas.microsoft.com/office/powerpoint/2010/main" val="3594416626"/>
              </p:ext>
            </p:extLst>
          </p:nvPr>
        </p:nvGraphicFramePr>
        <p:xfrm>
          <a:off x="0" y="407045"/>
          <a:ext cx="12186050" cy="57150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2106860">
                  <a:extLst>
                    <a:ext uri="{9D8B030D-6E8A-4147-A177-3AD203B41FA5}">
                      <a16:colId xmlns:a16="http://schemas.microsoft.com/office/drawing/2014/main" val="925028356"/>
                    </a:ext>
                  </a:extLst>
                </a:gridCol>
                <a:gridCol w="6625521">
                  <a:extLst>
                    <a:ext uri="{9D8B030D-6E8A-4147-A177-3AD203B41FA5}">
                      <a16:colId xmlns:a16="http://schemas.microsoft.com/office/drawing/2014/main" val="2958325863"/>
                    </a:ext>
                  </a:extLst>
                </a:gridCol>
                <a:gridCol w="1882473">
                  <a:extLst>
                    <a:ext uri="{9D8B030D-6E8A-4147-A177-3AD203B41FA5}">
                      <a16:colId xmlns:a16="http://schemas.microsoft.com/office/drawing/2014/main" val="2406740501"/>
                    </a:ext>
                  </a:extLst>
                </a:gridCol>
                <a:gridCol w="1051588">
                  <a:extLst>
                    <a:ext uri="{9D8B030D-6E8A-4147-A177-3AD203B41FA5}">
                      <a16:colId xmlns:a16="http://schemas.microsoft.com/office/drawing/2014/main" val="628313447"/>
                    </a:ext>
                  </a:extLst>
                </a:gridCol>
              </a:tblGrid>
              <a:tr h="364449">
                <a:tc>
                  <a:txBody>
                    <a:bodyPr/>
                    <a:lstStyle/>
                    <a:p>
                      <a:r>
                        <a:rPr lang="en-GB" sz="1300" b="1">
                          <a:solidFill>
                            <a:schemeClr val="bg1"/>
                          </a:solidFill>
                          <a:latin typeface="Calibri" panose="020F0502020204030204" pitchFamily="34" charset="0"/>
                          <a:cs typeface="Calibri" panose="020F0502020204030204" pitchFamily="34" charset="0"/>
                        </a:rPr>
                        <a:t>Ref: 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C: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2:</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50" b="0">
                          <a:latin typeface="Calibri" panose="020F0502020204030204" pitchFamily="34" charset="0"/>
                          <a:cs typeface="Calibri" panose="020F0502020204030204" pitchFamily="34" charset="0"/>
                        </a:rPr>
                        <a:t>The estates infrastructure of the ICS hinders our ability as an ICB to deliver consistently high-quality care.  </a:t>
                      </a:r>
                      <a:endParaRPr lang="en-GB" sz="1150" b="0">
                        <a:highlight>
                          <a:srgbClr val="FFFF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Sustainable Estates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0FCF93F6-404F-129D-7B1F-9EF04941A343}"/>
              </a:ext>
            </a:extLst>
          </p:cNvPr>
          <p:cNvGraphicFramePr>
            <a:graphicFrameLocks noGrp="1"/>
          </p:cNvGraphicFramePr>
          <p:nvPr>
            <p:extLst>
              <p:ext uri="{D42A27DB-BD31-4B8C-83A1-F6EECF244321}">
                <p14:modId xmlns:p14="http://schemas.microsoft.com/office/powerpoint/2010/main" val="2083265608"/>
              </p:ext>
            </p:extLst>
          </p:nvPr>
        </p:nvGraphicFramePr>
        <p:xfrm>
          <a:off x="5949" y="1389180"/>
          <a:ext cx="5449037" cy="856066"/>
        </p:xfrm>
        <a:graphic>
          <a:graphicData uri="http://schemas.openxmlformats.org/drawingml/2006/table">
            <a:tbl>
              <a:tblPr firstRow="1" firstCol="1" bandRow="1"/>
              <a:tblGrid>
                <a:gridCol w="318932">
                  <a:extLst>
                    <a:ext uri="{9D8B030D-6E8A-4147-A177-3AD203B41FA5}">
                      <a16:colId xmlns:a16="http://schemas.microsoft.com/office/drawing/2014/main" val="2957831237"/>
                    </a:ext>
                  </a:extLst>
                </a:gridCol>
                <a:gridCol w="305646">
                  <a:extLst>
                    <a:ext uri="{9D8B030D-6E8A-4147-A177-3AD203B41FA5}">
                      <a16:colId xmlns:a16="http://schemas.microsoft.com/office/drawing/2014/main" val="1641218761"/>
                    </a:ext>
                  </a:extLst>
                </a:gridCol>
                <a:gridCol w="744180">
                  <a:extLst>
                    <a:ext uri="{9D8B030D-6E8A-4147-A177-3AD203B41FA5}">
                      <a16:colId xmlns:a16="http://schemas.microsoft.com/office/drawing/2014/main" val="3262199999"/>
                    </a:ext>
                  </a:extLst>
                </a:gridCol>
                <a:gridCol w="318932">
                  <a:extLst>
                    <a:ext uri="{9D8B030D-6E8A-4147-A177-3AD203B41FA5}">
                      <a16:colId xmlns:a16="http://schemas.microsoft.com/office/drawing/2014/main" val="2178860730"/>
                    </a:ext>
                  </a:extLst>
                </a:gridCol>
                <a:gridCol w="292357">
                  <a:extLst>
                    <a:ext uri="{9D8B030D-6E8A-4147-A177-3AD203B41FA5}">
                      <a16:colId xmlns:a16="http://schemas.microsoft.com/office/drawing/2014/main" val="3030682373"/>
                    </a:ext>
                  </a:extLst>
                </a:gridCol>
                <a:gridCol w="729633">
                  <a:extLst>
                    <a:ext uri="{9D8B030D-6E8A-4147-A177-3AD203B41FA5}">
                      <a16:colId xmlns:a16="http://schemas.microsoft.com/office/drawing/2014/main" val="687456083"/>
                    </a:ext>
                  </a:extLst>
                </a:gridCol>
                <a:gridCol w="1343429">
                  <a:extLst>
                    <a:ext uri="{9D8B030D-6E8A-4147-A177-3AD203B41FA5}">
                      <a16:colId xmlns:a16="http://schemas.microsoft.com/office/drawing/2014/main" val="219851391"/>
                    </a:ext>
                  </a:extLst>
                </a:gridCol>
                <a:gridCol w="1395928">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16</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3</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12</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3660EB14-61B5-6820-B73D-925A635E62C5}"/>
              </a:ext>
            </a:extLst>
          </p:cNvPr>
          <p:cNvGraphicFramePr>
            <a:graphicFrameLocks noGrp="1"/>
          </p:cNvGraphicFramePr>
          <p:nvPr>
            <p:extLst>
              <p:ext uri="{D42A27DB-BD31-4B8C-83A1-F6EECF244321}">
                <p14:modId xmlns:p14="http://schemas.microsoft.com/office/powerpoint/2010/main" val="710460153"/>
              </p:ext>
            </p:extLst>
          </p:nvPr>
        </p:nvGraphicFramePr>
        <p:xfrm>
          <a:off x="5615750" y="1387971"/>
          <a:ext cx="6570300" cy="856067"/>
        </p:xfrm>
        <a:graphic>
          <a:graphicData uri="http://schemas.openxmlformats.org/drawingml/2006/table">
            <a:tbl>
              <a:tblPr firstRow="1" bandRow="1">
                <a:tableStyleId>{5940675A-B579-460E-94D1-54222C63F5DA}</a:tableStyleId>
              </a:tblPr>
              <a:tblGrid>
                <a:gridCol w="1841025">
                  <a:extLst>
                    <a:ext uri="{9D8B030D-6E8A-4147-A177-3AD203B41FA5}">
                      <a16:colId xmlns:a16="http://schemas.microsoft.com/office/drawing/2014/main" val="1120470919"/>
                    </a:ext>
                  </a:extLst>
                </a:gridCol>
                <a:gridCol w="1151573">
                  <a:extLst>
                    <a:ext uri="{9D8B030D-6E8A-4147-A177-3AD203B41FA5}">
                      <a16:colId xmlns:a16="http://schemas.microsoft.com/office/drawing/2014/main" val="4139717046"/>
                    </a:ext>
                  </a:extLst>
                </a:gridCol>
                <a:gridCol w="1185114">
                  <a:extLst>
                    <a:ext uri="{9D8B030D-6E8A-4147-A177-3AD203B41FA5}">
                      <a16:colId xmlns:a16="http://schemas.microsoft.com/office/drawing/2014/main" val="838524364"/>
                    </a:ext>
                  </a:extLst>
                </a:gridCol>
                <a:gridCol w="1184930">
                  <a:extLst>
                    <a:ext uri="{9D8B030D-6E8A-4147-A177-3AD203B41FA5}">
                      <a16:colId xmlns:a16="http://schemas.microsoft.com/office/drawing/2014/main" val="2598267458"/>
                    </a:ext>
                  </a:extLst>
                </a:gridCol>
                <a:gridCol w="1207658">
                  <a:extLst>
                    <a:ext uri="{9D8B030D-6E8A-4147-A177-3AD203B41FA5}">
                      <a16:colId xmlns:a16="http://schemas.microsoft.com/office/drawing/2014/main" val="638638414"/>
                    </a:ext>
                  </a:extLst>
                </a:gridCol>
              </a:tblGrid>
              <a:tr h="28021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1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spTree>
    <p:extLst>
      <p:ext uri="{BB962C8B-B14F-4D97-AF65-F5344CB8AC3E}">
        <p14:creationId xmlns:p14="http://schemas.microsoft.com/office/powerpoint/2010/main" val="61666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F789D3-52D2-86A9-081D-C153E7450A29}"/>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5952" y="12745"/>
            <a:ext cx="12192000" cy="284743"/>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dirty="0">
                <a:solidFill>
                  <a:schemeClr val="tx1"/>
                </a:solidFill>
                <a:latin typeface="Calibri" panose="020F0502020204030204" pitchFamily="34" charset="0"/>
                <a:cs typeface="Calibri" panose="020F0502020204030204" pitchFamily="34" charset="0"/>
              </a:rPr>
              <a:t>Ref C3a  Risk Analysis                                                            </a:t>
            </a:r>
            <a:r>
              <a:rPr lang="en-GB" sz="1600" b="1" dirty="0">
                <a:solidFill>
                  <a:schemeClr val="tx1"/>
                </a:solidFill>
                <a:latin typeface="Calibri" panose="020F0502020204030204" pitchFamily="34" charset="0"/>
                <a:cs typeface="Calibri" panose="020F0502020204030204" pitchFamily="34" charset="0"/>
              </a:rPr>
              <a:t>*Risk C3 split into C3a (ICB focus) and C3b (system focus)* </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5952"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5950" y="335929"/>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1400965017"/>
              </p:ext>
            </p:extLst>
          </p:nvPr>
        </p:nvGraphicFramePr>
        <p:xfrm>
          <a:off x="-5957" y="5785665"/>
          <a:ext cx="12186047" cy="929640"/>
        </p:xfrm>
        <a:graphic>
          <a:graphicData uri="http://schemas.openxmlformats.org/drawingml/2006/table">
            <a:tbl>
              <a:tblPr firstRow="1" bandRow="1">
                <a:tableStyleId>{5940675A-B579-460E-94D1-54222C63F5DA}</a:tableStyleId>
              </a:tblPr>
              <a:tblGrid>
                <a:gridCol w="4285857">
                  <a:extLst>
                    <a:ext uri="{9D8B030D-6E8A-4147-A177-3AD203B41FA5}">
                      <a16:colId xmlns:a16="http://schemas.microsoft.com/office/drawing/2014/main" val="20000"/>
                    </a:ext>
                  </a:extLst>
                </a:gridCol>
                <a:gridCol w="1225550">
                  <a:extLst>
                    <a:ext uri="{9D8B030D-6E8A-4147-A177-3AD203B41FA5}">
                      <a16:colId xmlns:a16="http://schemas.microsoft.com/office/drawing/2014/main" val="20001"/>
                    </a:ext>
                  </a:extLst>
                </a:gridCol>
                <a:gridCol w="2009775">
                  <a:extLst>
                    <a:ext uri="{9D8B030D-6E8A-4147-A177-3AD203B41FA5}">
                      <a16:colId xmlns:a16="http://schemas.microsoft.com/office/drawing/2014/main" val="20002"/>
                    </a:ext>
                  </a:extLst>
                </a:gridCol>
                <a:gridCol w="4664865">
                  <a:extLst>
                    <a:ext uri="{9D8B030D-6E8A-4147-A177-3AD203B41FA5}">
                      <a16:colId xmlns:a16="http://schemas.microsoft.com/office/drawing/2014/main" val="3688645318"/>
                    </a:ext>
                  </a:extLst>
                </a:gridCol>
              </a:tblGrid>
              <a:tr h="217934">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23058">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latin typeface="Calibri" panose="020F0502020204030204" pitchFamily="34" charset="0"/>
                          <a:ea typeface="Calibri" panose="020F0502020204030204" pitchFamily="34" charset="0"/>
                          <a:cs typeface="Calibri" panose="020F0502020204030204" pitchFamily="34" charset="0"/>
                        </a:rPr>
                        <a:t>Developing/enhancing an/organisation list of Efficiency and Productivity Opportunities</a:t>
                      </a:r>
                      <a:endParaRPr lang="en-US" sz="900" b="0" baseline="0" dirty="0">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900" b="0" dirty="0">
                          <a:latin typeface="Calibri" panose="020F0502020204030204" pitchFamily="34" charset="0"/>
                          <a:ea typeface="Calibri" panose="020F0502020204030204" pitchFamily="34" charset="0"/>
                          <a:cs typeface="Calibri" panose="020F0502020204030204" pitchFamily="34" charset="0"/>
                        </a:rPr>
                        <a:t>Checkpoint: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latin typeface="Calibri" panose="020F0502020204030204" pitchFamily="34" charset="0"/>
                          <a:ea typeface="Calibri" panose="020F0502020204030204" pitchFamily="34" charset="0"/>
                          <a:cs typeface="Calibri" panose="020F0502020204030204" pitchFamily="34" charset="0"/>
                        </a:rPr>
                        <a:t>Interim ED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900" dirty="0">
                          <a:latin typeface="Calibri" panose="020F0502020204030204" pitchFamily="34" charset="0"/>
                          <a:ea typeface="Calibri" panose="020F0502020204030204" pitchFamily="34" charset="0"/>
                          <a:cs typeface="Calibri" panose="020F0502020204030204" pitchFamily="34" charset="0"/>
                        </a:rPr>
                        <a:t>Update to be received as part of the Finance report to the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595827006"/>
                  </a:ext>
                </a:extLst>
              </a:tr>
              <a:tr h="20960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latin typeface="Calibri" panose="020F0502020204030204" pitchFamily="34" charset="0"/>
                          <a:ea typeface="Calibri" panose="020F0502020204030204" pitchFamily="34" charset="0"/>
                          <a:cs typeface="Calibri" panose="020F0502020204030204" pitchFamily="34" charset="0"/>
                        </a:rPr>
                        <a:t>Working up and delivering actions to deliver improved financial results</a:t>
                      </a:r>
                      <a:endParaRPr lang="en-US" sz="900" b="0" baseline="0" dirty="0">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Checkpoint: March 25</a:t>
                      </a:r>
                      <a:endPar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Interim ED of Finance &amp; Investment</a:t>
                      </a:r>
                      <a:endPar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900" dirty="0">
                          <a:latin typeface="Calibri" panose="020F0502020204030204" pitchFamily="34" charset="0"/>
                          <a:ea typeface="Calibri" panose="020F0502020204030204" pitchFamily="34" charset="0"/>
                          <a:cs typeface="Calibri" panose="020F0502020204030204" pitchFamily="34" charset="0"/>
                        </a:rPr>
                        <a:t>Update to be received as part of the Finance report to the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558076625"/>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latin typeface="Calibri" panose="020F0502020204030204" pitchFamily="34" charset="0"/>
                          <a:ea typeface="Calibri" panose="020F0502020204030204" pitchFamily="34" charset="0"/>
                          <a:cs typeface="Calibri" panose="020F0502020204030204" pitchFamily="34" charset="0"/>
                        </a:rPr>
                        <a:t>Developing a Recovery Plans should the year-end result not be delivered</a:t>
                      </a:r>
                      <a:endParaRPr lang="en-US" sz="900" b="0" baseline="0" dirty="0">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Checkpoint: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Interim ED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900" dirty="0">
                          <a:latin typeface="Calibri" panose="020F0502020204030204" pitchFamily="34" charset="0"/>
                          <a:ea typeface="Calibri" panose="020F0502020204030204" pitchFamily="34" charset="0"/>
                          <a:cs typeface="Calibri" panose="020F0502020204030204" pitchFamily="34" charset="0"/>
                        </a:rPr>
                        <a:t>Update to be received as part of the Finance report to the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405630607"/>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2301266095"/>
              </p:ext>
            </p:extLst>
          </p:nvPr>
        </p:nvGraphicFramePr>
        <p:xfrm>
          <a:off x="-5952" y="2398081"/>
          <a:ext cx="12186042" cy="3382050"/>
        </p:xfrm>
        <a:graphic>
          <a:graphicData uri="http://schemas.openxmlformats.org/drawingml/2006/table">
            <a:tbl>
              <a:tblPr firstRow="1" bandRow="1">
                <a:tableStyleId>{2D5ABB26-0587-4C30-8999-92F81FD0307C}</a:tableStyleId>
              </a:tblPr>
              <a:tblGrid>
                <a:gridCol w="9918302">
                  <a:extLst>
                    <a:ext uri="{9D8B030D-6E8A-4147-A177-3AD203B41FA5}">
                      <a16:colId xmlns:a16="http://schemas.microsoft.com/office/drawing/2014/main" val="655496523"/>
                    </a:ext>
                  </a:extLst>
                </a:gridCol>
                <a:gridCol w="2267740">
                  <a:extLst>
                    <a:ext uri="{9D8B030D-6E8A-4147-A177-3AD203B41FA5}">
                      <a16:colId xmlns:a16="http://schemas.microsoft.com/office/drawing/2014/main" val="2898777436"/>
                    </a:ext>
                  </a:extLst>
                </a:gridCol>
              </a:tblGrid>
              <a:tr h="273090">
                <a:tc>
                  <a:txBody>
                    <a:bodyPr/>
                    <a:lstStyle/>
                    <a:p>
                      <a:r>
                        <a:rPr lang="en-GB" sz="1100" b="1">
                          <a:solidFill>
                            <a:schemeClr val="bg1"/>
                          </a:solidFill>
                          <a:latin typeface="Calibri"/>
                          <a:cs typeface="Calibri"/>
                        </a:rPr>
                        <a:t>Positive Assurance and Key Controls in Place</a:t>
                      </a:r>
                      <a:endParaRPr lang="en-GB" sz="1100" dirty="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dirty="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877013">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Appointed (independent) Non-Executive Chair for FPD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Recently appointed highly experienced retained members to work with the committee from September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Refinement of a robust FPD workplan to oversee 1) the ICB statutory performance and 2) ICS system delivery.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Establishment of the monthly ICS DOF meeting as a formal sub group of FPD.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Weekly reporting on delivery through NHS England at Regional and National Level.</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Third party independent firm contracted to assess impact of the grip and control mechanisms within the organisations of HNY.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Weekly documented meetings with Directors of Finance (and HRDs) across the ICB and ICS to 1) review run rate of expenditure 2) review the bridge back to plans and 3) align resource prioritisation (investment and disinvestment).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Monthly ICB Finance Contracting and Procurement meeting with the entire team.</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Widespread finance contracting and procurement team representation throughout the ICB’s operations ensure any financial/procurement risk or concerns are picked up and mitigating action taken.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Oversight from the Quality Committee and Quality Impact Assessment on finance decisions.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Full range of NHS England expenditure controls being monitored and in place by all individual organisations.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Updated and approved Scheme of Reservation and Delegation and Operational Scheme of Delegation.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Internal audit and external audit reviews on financial systems, budgetary control and financial management, contract management and procurement processes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Professional standards and regulatory frameworks.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Third party independent firm contracted to assess impact of the grip and control mechanisms within the organisations of HNY.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u="none" strike="noStrike" kern="1200" cap="none" spc="0" normalizeH="0" baseline="0" noProof="0" dirty="0">
                          <a:ln>
                            <a:noFill/>
                          </a:ln>
                          <a:solidFill>
                            <a:schemeClr val="tx1"/>
                          </a:solidFill>
                          <a:effectLst/>
                          <a:uLnTx/>
                          <a:uFillTx/>
                          <a:latin typeface="Calibri"/>
                        </a:rPr>
                        <a:t>The </a:t>
                      </a:r>
                      <a:r>
                        <a:rPr lang="en-GB" sz="900" b="0" i="0" u="none" strike="noStrike" kern="1200" cap="none" spc="0" normalizeH="0" baseline="0" noProof="0" dirty="0">
                          <a:ln>
                            <a:noFill/>
                          </a:ln>
                          <a:solidFill>
                            <a:srgbClr val="000000"/>
                          </a:solidFill>
                          <a:effectLst/>
                          <a:uLnTx/>
                          <a:uFillTx/>
                          <a:latin typeface="Calibri"/>
                        </a:rPr>
                        <a:t>System Leader Forum continues to convene monthly with representation across providers and local government, providing transparency and system view on the anticipated impact of macro-level restrictions on discretionary spend.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u="none" strike="noStrike" kern="1200" cap="none" spc="0" normalizeH="0" baseline="0" noProof="0" dirty="0">
                          <a:ln>
                            <a:noFill/>
                          </a:ln>
                          <a:solidFill>
                            <a:srgbClr val="000000"/>
                          </a:solidFill>
                          <a:effectLst/>
                          <a:uLnTx/>
                          <a:uFillTx/>
                          <a:latin typeface="Calibri"/>
                        </a:rPr>
                        <a:t>Amendments have been made to the financial  reporting to incorporate the </a:t>
                      </a:r>
                      <a:r>
                        <a:rPr lang="en-US" sz="900" b="0" baseline="0" dirty="0">
                          <a:latin typeface="Calibri" panose="020F0502020204030204" pitchFamily="34" charset="0"/>
                          <a:cs typeface="Calibri" panose="020F0502020204030204" pitchFamily="34" charset="0"/>
                        </a:rPr>
                        <a:t>systematic review of run rate and bridge analysis.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Updates from Third party independent firm contracted to assess impact of the grip and control mechanisms within the organisations of HNY.</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GB" sz="900" b="0" baseline="0" dirty="0">
                          <a:latin typeface="Calibri"/>
                          <a:cs typeface="Calibri"/>
                        </a:rPr>
                        <a:t>Review of all spend areas and Balance Sheet has </a:t>
                      </a:r>
                      <a:r>
                        <a:rPr lang="en-GB" sz="900" b="0" baseline="0">
                          <a:latin typeface="Calibri"/>
                          <a:cs typeface="Calibri"/>
                        </a:rPr>
                        <a:t>concluded </a:t>
                      </a:r>
                      <a:endParaRPr lang="en-GB" sz="900" b="0" i="0" u="none" strike="noStrike" baseline="0" noProof="0"/>
                    </a:p>
                    <a:p>
                      <a:pPr marL="171450" marR="0" lvl="0" indent="-171450" algn="l">
                        <a:lnSpc>
                          <a:spcPct val="100000"/>
                        </a:lnSpc>
                        <a:spcBef>
                          <a:spcPts val="0"/>
                        </a:spcBef>
                        <a:spcAft>
                          <a:spcPts val="0"/>
                        </a:spcAft>
                        <a:buClrTx/>
                        <a:buSzTx/>
                        <a:buFont typeface="Arial" panose="020B0604020202020204" pitchFamily="34" charset="0"/>
                        <a:buChar char="•"/>
                      </a:pPr>
                      <a:endParaRPr lang="en-GB" sz="900" b="0" baseline="0" dirty="0">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900" dirty="0">
                          <a:latin typeface="Calibri" panose="020F0502020204030204" pitchFamily="34" charset="0"/>
                          <a:cs typeface="Calibri" panose="020F0502020204030204" pitchFamily="34" charset="0"/>
                        </a:rPr>
                        <a:t>Significant level of non-recurrent (as opposed to recurrent) efficiencies </a:t>
                      </a:r>
                    </a:p>
                    <a:p>
                      <a:pPr marL="171450" indent="-171450">
                        <a:buFont typeface="Arial" panose="020B0604020202020204" pitchFamily="34" charset="0"/>
                        <a:buChar char="•"/>
                      </a:pPr>
                      <a:r>
                        <a:rPr lang="en-GB" sz="900" dirty="0">
                          <a:latin typeface="Calibri" panose="020F0502020204030204" pitchFamily="34" charset="0"/>
                          <a:cs typeface="Calibri" panose="020F0502020204030204" pitchFamily="34" charset="0"/>
                        </a:rPr>
                        <a:t>Ability to contain and reduce cost in the context of the operational and quality challenges. </a:t>
                      </a:r>
                    </a:p>
                    <a:p>
                      <a:pPr marL="171450" indent="-171450">
                        <a:buFont typeface="Arial" panose="020B0604020202020204" pitchFamily="34" charset="0"/>
                        <a:buChar char="•"/>
                      </a:pPr>
                      <a:r>
                        <a:rPr lang="en-GB" sz="900" dirty="0">
                          <a:latin typeface="Calibri"/>
                          <a:cs typeface="Calibri"/>
                        </a:rPr>
                        <a:t>Organisation financial performance </a:t>
                      </a:r>
                      <a:r>
                        <a:rPr lang="en-GB" sz="900">
                          <a:latin typeface="Calibri"/>
                          <a:cs typeface="Calibri"/>
                        </a:rPr>
                        <a:t>being prioritised over the system.</a:t>
                      </a:r>
                      <a:endParaRPr lang="en-GB">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nvGraphicFramePr>
        <p:xfrm>
          <a:off x="0" y="1200469"/>
          <a:ext cx="12186049" cy="243840"/>
        </p:xfrm>
        <a:graphic>
          <a:graphicData uri="http://schemas.openxmlformats.org/drawingml/2006/table">
            <a:tbl>
              <a:tblPr firstRow="1" bandRow="1">
                <a:tableStyleId>{5940675A-B579-460E-94D1-54222C63F5DA}</a:tableStyleId>
              </a:tblPr>
              <a:tblGrid>
                <a:gridCol w="4251703">
                  <a:extLst>
                    <a:ext uri="{9D8B030D-6E8A-4147-A177-3AD203B41FA5}">
                      <a16:colId xmlns:a16="http://schemas.microsoft.com/office/drawing/2014/main" val="1598241533"/>
                    </a:ext>
                  </a:extLst>
                </a:gridCol>
                <a:gridCol w="5033047">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Finance and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April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2" name="Table 6">
            <a:extLst>
              <a:ext uri="{FF2B5EF4-FFF2-40B4-BE49-F238E27FC236}">
                <a16:creationId xmlns:a16="http://schemas.microsoft.com/office/drawing/2014/main" id="{DC51D761-7F34-DD6D-8420-8EFC176869DD}"/>
              </a:ext>
            </a:extLst>
          </p:cNvPr>
          <p:cNvGraphicFramePr>
            <a:graphicFrameLocks noGrp="1"/>
          </p:cNvGraphicFramePr>
          <p:nvPr>
            <p:extLst>
              <p:ext uri="{D42A27DB-BD31-4B8C-83A1-F6EECF244321}">
                <p14:modId xmlns:p14="http://schemas.microsoft.com/office/powerpoint/2010/main" val="3852470224"/>
              </p:ext>
            </p:extLst>
          </p:nvPr>
        </p:nvGraphicFramePr>
        <p:xfrm>
          <a:off x="5620804" y="1493162"/>
          <a:ext cx="6571196" cy="838073"/>
        </p:xfrm>
        <a:graphic>
          <a:graphicData uri="http://schemas.openxmlformats.org/drawingml/2006/table">
            <a:tbl>
              <a:tblPr firstRow="1" bandRow="1">
                <a:tableStyleId>{5940675A-B579-460E-94D1-54222C63F5DA}</a:tableStyleId>
              </a:tblPr>
              <a:tblGrid>
                <a:gridCol w="1841276">
                  <a:extLst>
                    <a:ext uri="{9D8B030D-6E8A-4147-A177-3AD203B41FA5}">
                      <a16:colId xmlns:a16="http://schemas.microsoft.com/office/drawing/2014/main" val="1120470919"/>
                    </a:ext>
                  </a:extLst>
                </a:gridCol>
                <a:gridCol w="1151730">
                  <a:extLst>
                    <a:ext uri="{9D8B030D-6E8A-4147-A177-3AD203B41FA5}">
                      <a16:colId xmlns:a16="http://schemas.microsoft.com/office/drawing/2014/main" val="4139717046"/>
                    </a:ext>
                  </a:extLst>
                </a:gridCol>
                <a:gridCol w="1185275">
                  <a:extLst>
                    <a:ext uri="{9D8B030D-6E8A-4147-A177-3AD203B41FA5}">
                      <a16:colId xmlns:a16="http://schemas.microsoft.com/office/drawing/2014/main" val="838524364"/>
                    </a:ext>
                  </a:extLst>
                </a:gridCol>
                <a:gridCol w="1185092">
                  <a:extLst>
                    <a:ext uri="{9D8B030D-6E8A-4147-A177-3AD203B41FA5}">
                      <a16:colId xmlns:a16="http://schemas.microsoft.com/office/drawing/2014/main" val="2598267458"/>
                    </a:ext>
                  </a:extLst>
                </a:gridCol>
                <a:gridCol w="1207823">
                  <a:extLst>
                    <a:ext uri="{9D8B030D-6E8A-4147-A177-3AD203B41FA5}">
                      <a16:colId xmlns:a16="http://schemas.microsoft.com/office/drawing/2014/main" val="638638414"/>
                    </a:ext>
                  </a:extLst>
                </a:gridCol>
              </a:tblGrid>
              <a:tr h="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20</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20</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9</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06885009"/>
                  </a:ext>
                </a:extLst>
              </a:tr>
              <a:tr h="0">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6" name="Table 5">
            <a:extLst>
              <a:ext uri="{FF2B5EF4-FFF2-40B4-BE49-F238E27FC236}">
                <a16:creationId xmlns:a16="http://schemas.microsoft.com/office/drawing/2014/main" id="{A2761841-255F-544D-3E44-EC2AF99F9D3F}"/>
              </a:ext>
            </a:extLst>
          </p:cNvPr>
          <p:cNvGraphicFramePr>
            <a:graphicFrameLocks noGrp="1"/>
          </p:cNvGraphicFramePr>
          <p:nvPr>
            <p:extLst>
              <p:ext uri="{D42A27DB-BD31-4B8C-83A1-F6EECF244321}">
                <p14:modId xmlns:p14="http://schemas.microsoft.com/office/powerpoint/2010/main" val="943990528"/>
              </p:ext>
            </p:extLst>
          </p:nvPr>
        </p:nvGraphicFramePr>
        <p:xfrm>
          <a:off x="0" y="365910"/>
          <a:ext cx="12186050" cy="76962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802251">
                  <a:extLst>
                    <a:ext uri="{9D8B030D-6E8A-4147-A177-3AD203B41FA5}">
                      <a16:colId xmlns:a16="http://schemas.microsoft.com/office/drawing/2014/main" val="925028356"/>
                    </a:ext>
                  </a:extLst>
                </a:gridCol>
                <a:gridCol w="7620000">
                  <a:extLst>
                    <a:ext uri="{9D8B030D-6E8A-4147-A177-3AD203B41FA5}">
                      <a16:colId xmlns:a16="http://schemas.microsoft.com/office/drawing/2014/main" val="2958325863"/>
                    </a:ext>
                  </a:extLst>
                </a:gridCol>
                <a:gridCol w="1192603">
                  <a:extLst>
                    <a:ext uri="{9D8B030D-6E8A-4147-A177-3AD203B41FA5}">
                      <a16:colId xmlns:a16="http://schemas.microsoft.com/office/drawing/2014/main" val="2406740501"/>
                    </a:ext>
                  </a:extLst>
                </a:gridCol>
                <a:gridCol w="1051588">
                  <a:extLst>
                    <a:ext uri="{9D8B030D-6E8A-4147-A177-3AD203B41FA5}">
                      <a16:colId xmlns:a16="http://schemas.microsoft.com/office/drawing/2014/main" val="628313447"/>
                    </a:ext>
                  </a:extLst>
                </a:gridCol>
              </a:tblGrid>
              <a:tr h="0">
                <a:tc>
                  <a:txBody>
                    <a:bodyPr/>
                    <a:lstStyle/>
                    <a:p>
                      <a:r>
                        <a:rPr lang="en-GB" sz="1300" b="1" dirty="0">
                          <a:solidFill>
                            <a:schemeClr val="bg1"/>
                          </a:solidFill>
                          <a:latin typeface="Calibri" panose="020F0502020204030204" pitchFamily="34" charset="0"/>
                          <a:cs typeface="Calibri" panose="020F0502020204030204" pitchFamily="34" charset="0"/>
                        </a:rPr>
                        <a:t>Ref: C3a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C: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dirty="0">
                          <a:latin typeface="Calibri" panose="020F0502020204030204" pitchFamily="34" charset="0"/>
                          <a:cs typeface="Calibri" panose="020F0502020204030204" pitchFamily="34" charset="0"/>
                        </a:rPr>
                        <a:t>PRINCIPAL RISK 3a</a:t>
                      </a:r>
                      <a:r>
                        <a:rPr lang="en-GB" sz="1150" b="1" baseline="0" dirty="0">
                          <a:latin typeface="Calibri" panose="020F0502020204030204" pitchFamily="34" charset="0"/>
                          <a:cs typeface="Calibri" panose="020F0502020204030204" pitchFamily="34" charset="0"/>
                        </a:rPr>
                        <a:t>: </a:t>
                      </a:r>
                      <a:r>
                        <a:rPr lang="en-GB" sz="1100" b="0" dirty="0">
                          <a:effectLst/>
                          <a:latin typeface="Calibri" panose="020F0502020204030204" pitchFamily="34" charset="0"/>
                          <a:ea typeface="Calibri"/>
                          <a:cs typeface="Calibri" panose="020F0502020204030204" pitchFamily="34" charset="0"/>
                        </a:rPr>
                        <a:t>Failure to operate within the ICBs available resources for 2024/25 will cause financial instability leading to poorer outcomes for the population; threaten individual organisation sustainability; undermine confidence in the ICB leadership; risks the system being subject to escalated oversight from regional and national processes that detract from getting on with the required responsibilities and priorities.</a:t>
                      </a:r>
                      <a:endParaRPr lang="en-GB" sz="115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Outcomes Led Resourcing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dirty="0">
                          <a:solidFill>
                            <a:schemeClr val="bg1"/>
                          </a:solidFill>
                          <a:latin typeface="Calibri" panose="020F0502020204030204" pitchFamily="34" charset="0"/>
                          <a:cs typeface="Calibri" panose="020F0502020204030204" pitchFamily="34" charset="0"/>
                        </a:rPr>
                        <a:t>Risk Score:</a:t>
                      </a:r>
                    </a:p>
                    <a:p>
                      <a:pPr algn="ctr"/>
                      <a:r>
                        <a:rPr lang="en-GB" sz="2000" b="1" dirty="0">
                          <a:solidFill>
                            <a:schemeClr val="bg1"/>
                          </a:solidFill>
                          <a:latin typeface="Calibri" panose="020F0502020204030204" pitchFamily="34" charset="0"/>
                          <a:cs typeface="Calibri" panose="020F0502020204030204"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9" name="Table 8">
            <a:extLst>
              <a:ext uri="{FF2B5EF4-FFF2-40B4-BE49-F238E27FC236}">
                <a16:creationId xmlns:a16="http://schemas.microsoft.com/office/drawing/2014/main" id="{7F45D99B-851B-A431-4A73-9D5422A10AD6}"/>
              </a:ext>
            </a:extLst>
          </p:cNvPr>
          <p:cNvGraphicFramePr>
            <a:graphicFrameLocks noGrp="1"/>
          </p:cNvGraphicFramePr>
          <p:nvPr>
            <p:extLst>
              <p:ext uri="{D42A27DB-BD31-4B8C-83A1-F6EECF244321}">
                <p14:modId xmlns:p14="http://schemas.microsoft.com/office/powerpoint/2010/main" val="1493172554"/>
              </p:ext>
            </p:extLst>
          </p:nvPr>
        </p:nvGraphicFramePr>
        <p:xfrm>
          <a:off x="0" y="1493162"/>
          <a:ext cx="5475430" cy="856066"/>
        </p:xfrm>
        <a:graphic>
          <a:graphicData uri="http://schemas.openxmlformats.org/drawingml/2006/table">
            <a:tbl>
              <a:tblPr firstRow="1" firstCol="1" bandRow="1"/>
              <a:tblGrid>
                <a:gridCol w="320477">
                  <a:extLst>
                    <a:ext uri="{9D8B030D-6E8A-4147-A177-3AD203B41FA5}">
                      <a16:colId xmlns:a16="http://schemas.microsoft.com/office/drawing/2014/main" val="2957831237"/>
                    </a:ext>
                  </a:extLst>
                </a:gridCol>
                <a:gridCol w="307127">
                  <a:extLst>
                    <a:ext uri="{9D8B030D-6E8A-4147-A177-3AD203B41FA5}">
                      <a16:colId xmlns:a16="http://schemas.microsoft.com/office/drawing/2014/main" val="1641218761"/>
                    </a:ext>
                  </a:extLst>
                </a:gridCol>
                <a:gridCol w="747784">
                  <a:extLst>
                    <a:ext uri="{9D8B030D-6E8A-4147-A177-3AD203B41FA5}">
                      <a16:colId xmlns:a16="http://schemas.microsoft.com/office/drawing/2014/main" val="3262199999"/>
                    </a:ext>
                  </a:extLst>
                </a:gridCol>
                <a:gridCol w="320477">
                  <a:extLst>
                    <a:ext uri="{9D8B030D-6E8A-4147-A177-3AD203B41FA5}">
                      <a16:colId xmlns:a16="http://schemas.microsoft.com/office/drawing/2014/main" val="2178860730"/>
                    </a:ext>
                  </a:extLst>
                </a:gridCol>
                <a:gridCol w="293773">
                  <a:extLst>
                    <a:ext uri="{9D8B030D-6E8A-4147-A177-3AD203B41FA5}">
                      <a16:colId xmlns:a16="http://schemas.microsoft.com/office/drawing/2014/main" val="3030682373"/>
                    </a:ext>
                  </a:extLst>
                </a:gridCol>
                <a:gridCol w="733167">
                  <a:extLst>
                    <a:ext uri="{9D8B030D-6E8A-4147-A177-3AD203B41FA5}">
                      <a16:colId xmlns:a16="http://schemas.microsoft.com/office/drawing/2014/main" val="687456083"/>
                    </a:ext>
                  </a:extLst>
                </a:gridCol>
                <a:gridCol w="1349936">
                  <a:extLst>
                    <a:ext uri="{9D8B030D-6E8A-4147-A177-3AD203B41FA5}">
                      <a16:colId xmlns:a16="http://schemas.microsoft.com/office/drawing/2014/main" val="219851391"/>
                    </a:ext>
                  </a:extLst>
                </a:gridCol>
                <a:gridCol w="1402689">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dirty="0">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dirty="0">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dirty="0">
                          <a:solidFill>
                            <a:schemeClr val="bg1"/>
                          </a:solidFill>
                          <a:effectLst/>
                          <a:latin typeface="Calibri" panose="020F0502020204030204" pitchFamily="34" charset="0"/>
                          <a:ea typeface="Calibri"/>
                          <a:cs typeface="Calibri" panose="020F0502020204030204" pitchFamily="34" charset="0"/>
                        </a:rPr>
                        <a:t>9</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dirty="0">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spTree>
    <p:extLst>
      <p:ext uri="{BB962C8B-B14F-4D97-AF65-F5344CB8AC3E}">
        <p14:creationId xmlns:p14="http://schemas.microsoft.com/office/powerpoint/2010/main" val="38714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D899B-127A-E6BB-FAA7-BC10F6A6FE9D}"/>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3C628D93-96D6-D07A-69C5-ADBDF7A9530D}"/>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25EEFF84-B297-CA37-53D5-47603533E2C6}"/>
              </a:ext>
            </a:extLst>
          </p:cNvPr>
          <p:cNvSpPr txBox="1">
            <a:spLocks/>
          </p:cNvSpPr>
          <p:nvPr/>
        </p:nvSpPr>
        <p:spPr>
          <a:xfrm>
            <a:off x="-5952" y="12745"/>
            <a:ext cx="12192000" cy="284743"/>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dirty="0">
                <a:solidFill>
                  <a:schemeClr val="tx1"/>
                </a:solidFill>
                <a:latin typeface="Calibri" panose="020F0502020204030204" pitchFamily="34" charset="0"/>
                <a:cs typeface="Calibri" panose="020F0502020204030204" pitchFamily="34" charset="0"/>
              </a:rPr>
              <a:t>Ref C3b  Risk Analysis                                                              </a:t>
            </a:r>
            <a:r>
              <a:rPr lang="en-GB" sz="1600" b="1" dirty="0">
                <a:solidFill>
                  <a:schemeClr val="tx1"/>
                </a:solidFill>
                <a:latin typeface="Calibri" panose="020F0502020204030204" pitchFamily="34" charset="0"/>
                <a:cs typeface="Calibri" panose="020F0502020204030204" pitchFamily="34" charset="0"/>
              </a:rPr>
              <a:t>*Risk C3 split into C3a (ICB focus) and C3b (system focus)* </a:t>
            </a:r>
          </a:p>
        </p:txBody>
      </p:sp>
      <p:cxnSp>
        <p:nvCxnSpPr>
          <p:cNvPr id="14" name="Straight Connector 13">
            <a:extLst>
              <a:ext uri="{FF2B5EF4-FFF2-40B4-BE49-F238E27FC236}">
                <a16:creationId xmlns:a16="http://schemas.microsoft.com/office/drawing/2014/main" id="{FC8613FF-B6D6-847B-6B2F-C8C0D328C151}"/>
              </a:ext>
            </a:extLst>
          </p:cNvPr>
          <p:cNvCxnSpPr>
            <a:cxnSpLocks/>
          </p:cNvCxnSpPr>
          <p:nvPr/>
        </p:nvCxnSpPr>
        <p:spPr>
          <a:xfrm>
            <a:off x="-5952"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24D729E-DC88-4EF8-6190-4457A1DC3A17}"/>
              </a:ext>
            </a:extLst>
          </p:cNvPr>
          <p:cNvCxnSpPr>
            <a:cxnSpLocks/>
          </p:cNvCxnSpPr>
          <p:nvPr/>
        </p:nvCxnSpPr>
        <p:spPr>
          <a:xfrm>
            <a:off x="5950" y="335929"/>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129B372-A4D1-1349-8181-B7B5C321F764}"/>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32E74A43-394F-D084-B2BE-FD27D3C40EB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62E6B910-822D-7EEF-258D-F42B6F9C6DDC}"/>
              </a:ext>
            </a:extLst>
          </p:cNvPr>
          <p:cNvGraphicFramePr>
            <a:graphicFrameLocks noGrp="1"/>
          </p:cNvGraphicFramePr>
          <p:nvPr>
            <p:extLst>
              <p:ext uri="{D42A27DB-BD31-4B8C-83A1-F6EECF244321}">
                <p14:modId xmlns:p14="http://schemas.microsoft.com/office/powerpoint/2010/main" val="3832665260"/>
              </p:ext>
            </p:extLst>
          </p:nvPr>
        </p:nvGraphicFramePr>
        <p:xfrm>
          <a:off x="-5957" y="5670377"/>
          <a:ext cx="12186047" cy="1158240"/>
        </p:xfrm>
        <a:graphic>
          <a:graphicData uri="http://schemas.openxmlformats.org/drawingml/2006/table">
            <a:tbl>
              <a:tblPr firstRow="1" bandRow="1">
                <a:tableStyleId>{5940675A-B579-460E-94D1-54222C63F5DA}</a:tableStyleId>
              </a:tblPr>
              <a:tblGrid>
                <a:gridCol w="4539857">
                  <a:extLst>
                    <a:ext uri="{9D8B030D-6E8A-4147-A177-3AD203B41FA5}">
                      <a16:colId xmlns:a16="http://schemas.microsoft.com/office/drawing/2014/main" val="20000"/>
                    </a:ext>
                  </a:extLst>
                </a:gridCol>
                <a:gridCol w="1228725">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4550565">
                  <a:extLst>
                    <a:ext uri="{9D8B030D-6E8A-4147-A177-3AD203B41FA5}">
                      <a16:colId xmlns:a16="http://schemas.microsoft.com/office/drawing/2014/main" val="3688645318"/>
                    </a:ext>
                  </a:extLst>
                </a:gridCol>
              </a:tblGrid>
              <a:tr h="172966">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62155">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latin typeface="Calibri" panose="020F0502020204030204" pitchFamily="34" charset="0"/>
                          <a:ea typeface="Calibri" panose="020F0502020204030204" pitchFamily="34" charset="0"/>
                          <a:cs typeface="Calibri" panose="020F0502020204030204" pitchFamily="34" charset="0"/>
                        </a:rPr>
                        <a:t>Developing/enhancing a system/organisation list of Efficiency and Productivity Opportunities</a:t>
                      </a:r>
                      <a:endParaRPr lang="en-US" sz="900" b="0" baseline="0" dirty="0">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900" b="0" dirty="0">
                          <a:latin typeface="Calibri" panose="020F0502020204030204" pitchFamily="34" charset="0"/>
                          <a:ea typeface="Calibri" panose="020F0502020204030204" pitchFamily="34" charset="0"/>
                          <a:cs typeface="Calibri" panose="020F0502020204030204" pitchFamily="34" charset="0"/>
                        </a:rPr>
                        <a:t>Checkpoint: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latin typeface="Calibri" panose="020F0502020204030204" pitchFamily="34" charset="0"/>
                          <a:ea typeface="Calibri" panose="020F0502020204030204" pitchFamily="34" charset="0"/>
                          <a:cs typeface="Calibri" panose="020F0502020204030204" pitchFamily="34" charset="0"/>
                        </a:rPr>
                        <a:t>Interim ED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900" dirty="0">
                          <a:latin typeface="Calibri" panose="020F0502020204030204" pitchFamily="34" charset="0"/>
                          <a:ea typeface="Calibri" panose="020F0502020204030204" pitchFamily="34" charset="0"/>
                          <a:cs typeface="Calibri" panose="020F0502020204030204" pitchFamily="34" charset="0"/>
                        </a:rPr>
                        <a:t>Update to be received as part of the Finance report to the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595827006"/>
                  </a:ext>
                </a:extLst>
              </a:tr>
              <a:tr h="162155">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latin typeface="Calibri" panose="020F0502020204030204" pitchFamily="34" charset="0"/>
                          <a:ea typeface="Calibri" panose="020F0502020204030204" pitchFamily="34" charset="0"/>
                          <a:cs typeface="Calibri" panose="020F0502020204030204" pitchFamily="34" charset="0"/>
                        </a:rPr>
                        <a:t>Assurance review process being conducted by NHSE/ICB</a:t>
                      </a:r>
                      <a:endParaRPr lang="en-US" sz="900" b="0" baseline="0" dirty="0">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Checkpoint: March 25</a:t>
                      </a:r>
                      <a:endPar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Interim ED of Finance &amp; Investment</a:t>
                      </a:r>
                      <a:endPar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900" dirty="0">
                          <a:latin typeface="Calibri" panose="020F0502020204030204" pitchFamily="34" charset="0"/>
                          <a:ea typeface="Calibri" panose="020F0502020204030204" pitchFamily="34" charset="0"/>
                          <a:cs typeface="Calibri" panose="020F0502020204030204" pitchFamily="34" charset="0"/>
                        </a:rPr>
                        <a:t>Update to be received as part of the Finance report to the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558076625"/>
                  </a:ext>
                </a:extLst>
              </a:tr>
              <a:tr h="162155">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latin typeface="Calibri" panose="020F0502020204030204" pitchFamily="34" charset="0"/>
                          <a:ea typeface="Calibri" panose="020F0502020204030204" pitchFamily="34" charset="0"/>
                          <a:cs typeface="Calibri" panose="020F0502020204030204" pitchFamily="34" charset="0"/>
                        </a:rPr>
                        <a:t>All organisations developing Recovery Plans should the year-end result not be delivered</a:t>
                      </a:r>
                      <a:endParaRPr lang="en-US" sz="900" b="0" baseline="0" dirty="0">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Checkpoint: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Interim ED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900" dirty="0">
                          <a:latin typeface="Calibri" panose="020F0502020204030204" pitchFamily="34" charset="0"/>
                          <a:ea typeface="Calibri" panose="020F0502020204030204" pitchFamily="34" charset="0"/>
                          <a:cs typeface="Calibri" panose="020F0502020204030204" pitchFamily="34" charset="0"/>
                        </a:rPr>
                        <a:t>Update to be received as part of the Finance report to the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405630607"/>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latin typeface="Calibri" panose="020F0502020204030204" pitchFamily="34" charset="0"/>
                          <a:ea typeface="Calibri" panose="020F0502020204030204" pitchFamily="34" charset="0"/>
                          <a:cs typeface="Calibri" panose="020F0502020204030204" pitchFamily="34" charset="0"/>
                        </a:rPr>
                        <a:t>All organisations working up and delivering actions to deliver improved financial results</a:t>
                      </a:r>
                      <a:endParaRPr lang="en-US" sz="900" b="0" baseline="0" dirty="0">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Checkpoint: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Interim ED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900" dirty="0">
                          <a:latin typeface="Calibri" panose="020F0502020204030204" pitchFamily="34" charset="0"/>
                          <a:ea typeface="Calibri" panose="020F0502020204030204" pitchFamily="34" charset="0"/>
                          <a:cs typeface="Calibri" panose="020F0502020204030204" pitchFamily="34" charset="0"/>
                        </a:rPr>
                        <a:t>Update to be received as part of the Finance report to the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61796922"/>
                  </a:ext>
                </a:extLst>
              </a:tr>
            </a:tbl>
          </a:graphicData>
        </a:graphic>
      </p:graphicFrame>
      <p:graphicFrame>
        <p:nvGraphicFramePr>
          <p:cNvPr id="5" name="Table 5">
            <a:extLst>
              <a:ext uri="{FF2B5EF4-FFF2-40B4-BE49-F238E27FC236}">
                <a16:creationId xmlns:a16="http://schemas.microsoft.com/office/drawing/2014/main" id="{24921B7F-BF63-3C1C-40AE-D90C370B385F}"/>
              </a:ext>
            </a:extLst>
          </p:cNvPr>
          <p:cNvGraphicFramePr>
            <a:graphicFrameLocks noGrp="1"/>
          </p:cNvGraphicFramePr>
          <p:nvPr>
            <p:extLst>
              <p:ext uri="{D42A27DB-BD31-4B8C-83A1-F6EECF244321}">
                <p14:modId xmlns:p14="http://schemas.microsoft.com/office/powerpoint/2010/main" val="3533004113"/>
              </p:ext>
            </p:extLst>
          </p:nvPr>
        </p:nvGraphicFramePr>
        <p:xfrm>
          <a:off x="-5952" y="2398081"/>
          <a:ext cx="12186042" cy="3244890"/>
        </p:xfrm>
        <a:graphic>
          <a:graphicData uri="http://schemas.openxmlformats.org/drawingml/2006/table">
            <a:tbl>
              <a:tblPr firstRow="1" bandRow="1">
                <a:tableStyleId>{2D5ABB26-0587-4C30-8999-92F81FD0307C}</a:tableStyleId>
              </a:tblPr>
              <a:tblGrid>
                <a:gridCol w="9886951">
                  <a:extLst>
                    <a:ext uri="{9D8B030D-6E8A-4147-A177-3AD203B41FA5}">
                      <a16:colId xmlns:a16="http://schemas.microsoft.com/office/drawing/2014/main" val="655496523"/>
                    </a:ext>
                  </a:extLst>
                </a:gridCol>
                <a:gridCol w="2299091">
                  <a:extLst>
                    <a:ext uri="{9D8B030D-6E8A-4147-A177-3AD203B41FA5}">
                      <a16:colId xmlns:a16="http://schemas.microsoft.com/office/drawing/2014/main" val="2898777436"/>
                    </a:ext>
                  </a:extLst>
                </a:gridCol>
              </a:tblGrid>
              <a:tr h="273090">
                <a:tc>
                  <a:txBody>
                    <a:bodyPr/>
                    <a:lstStyle/>
                    <a:p>
                      <a:r>
                        <a:rPr lang="en-GB" sz="1100" b="1">
                          <a:solidFill>
                            <a:schemeClr val="bg1"/>
                          </a:solidFill>
                          <a:latin typeface="Calibri" panose="020F0502020204030204" pitchFamily="34" charset="0"/>
                          <a:cs typeface="Calibri" panose="020F0502020204030204" pitchFamily="34" charset="0"/>
                        </a:rPr>
                        <a:t>Positive Assurance and Key Controls in Place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Gaps in Control and/or Assurance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877013">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Appointed (independent) Non-Executive Chair for FPD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Recently appointed highly experienced retained members to work with the committee from September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Refinement of a robust FPD workplan to oversee 1) the ICB statutory performance and 2) ICS system delivery.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Establishment of the monthly ICS DOF meeting as a formal sub group of FPD.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Weekly reporting on delivery through NHS England at Regional and National Level.</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Third party independent firm contracted to assess impact of the grip and control mechanisms within the organisations of HNY.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Weekly documented meetings with Directors of Finance (and HRDs) across the ICB and ICS to 1) review run rate of expenditure 2) review the bridge back to plans and 3) align resource prioritisation (investment and disinvestment).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Monthly ICB Finance Contracting and Procurement meeting with the entire team.</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Widespread finance contracting and procurement team representation throughout the ICB’s operations ensure any financial/procurement risk or concerns are picked up and mitigating action taken.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Oversight from the Quality Committee and Quality Impact Assessment on finance decisions.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Full range of NHS England expenditure controls being monitored and in place by all individual organisations.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Updated and approved Scheme of Reservation and Delegation and Operational Scheme of Delegation.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Internal audit and external audit reviews on financial systems, budgetary control and financial management, contract management and procurement processes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Professional standards and regulatory frameworks.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Third party independent firm contracted to assess impact of the grip and control mechanisms within the organisations of HNY.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u="none" strike="noStrike" kern="1200" cap="none" spc="0" normalizeH="0" baseline="0" noProof="0" dirty="0">
                          <a:ln>
                            <a:noFill/>
                          </a:ln>
                          <a:solidFill>
                            <a:schemeClr val="tx1"/>
                          </a:solidFill>
                          <a:effectLst/>
                          <a:uLnTx/>
                          <a:uFillTx/>
                          <a:latin typeface="Calibri"/>
                        </a:rPr>
                        <a:t>The </a:t>
                      </a:r>
                      <a:r>
                        <a:rPr lang="en-GB" sz="900" b="0" i="0" u="none" strike="noStrike" kern="1200" cap="none" spc="0" normalizeH="0" baseline="0" noProof="0" dirty="0">
                          <a:ln>
                            <a:noFill/>
                          </a:ln>
                          <a:solidFill>
                            <a:srgbClr val="000000"/>
                          </a:solidFill>
                          <a:effectLst/>
                          <a:uLnTx/>
                          <a:uFillTx/>
                          <a:latin typeface="Calibri"/>
                        </a:rPr>
                        <a:t>System Leader Forum continues to convene monthly with representation across providers and local government, providing transparency and system view on the anticipated impact of macro-level restrictions on discretionary spend.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u="none" strike="noStrike" kern="1200" cap="none" spc="0" normalizeH="0" baseline="0" noProof="0" dirty="0">
                          <a:ln>
                            <a:noFill/>
                          </a:ln>
                          <a:solidFill>
                            <a:srgbClr val="000000"/>
                          </a:solidFill>
                          <a:effectLst/>
                          <a:uLnTx/>
                          <a:uFillTx/>
                          <a:latin typeface="Calibri"/>
                        </a:rPr>
                        <a:t>Amendments have been made to the financial  reporting to incorporate the </a:t>
                      </a:r>
                      <a:r>
                        <a:rPr lang="en-US" sz="900" b="0" baseline="0" dirty="0">
                          <a:latin typeface="Calibri" panose="020F0502020204030204" pitchFamily="34" charset="0"/>
                          <a:cs typeface="Calibri" panose="020F0502020204030204" pitchFamily="34" charset="0"/>
                        </a:rPr>
                        <a:t>systematic review of run rate and bridge analysis.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Updates from Third party independent firm contracted to assess impact of the grip and control mechanisms within the organisations of HNY.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baseline="0" dirty="0">
                          <a:latin typeface="Calibri" panose="020F0502020204030204" pitchFamily="34" charset="0"/>
                          <a:cs typeface="Calibri" panose="020F0502020204030204" pitchFamily="34" charset="0"/>
                        </a:rPr>
                        <a:t>Review of all spend areas and Balance Sheet has concluded</a:t>
                      </a:r>
                      <a:r>
                        <a:rPr lang="en-US" sz="900" b="0" baseline="0" dirty="0">
                          <a:latin typeface="Calibri" panose="020F0502020204030204" pitchFamily="34" charset="0"/>
                          <a:cs typeface="Calibri" panose="020F0502020204030204" pitchFamily="34" charset="0"/>
                        </a:rPr>
                        <a: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900" dirty="0">
                          <a:latin typeface="Calibri" panose="020F0502020204030204" pitchFamily="34" charset="0"/>
                          <a:cs typeface="Calibri" panose="020F0502020204030204" pitchFamily="34" charset="0"/>
                        </a:rPr>
                        <a:t>Significant level of non-recurrent (as opposed to recurrent) efficiencies </a:t>
                      </a:r>
                    </a:p>
                    <a:p>
                      <a:pPr marL="171450" indent="-171450">
                        <a:buFont typeface="Arial" panose="020B0604020202020204" pitchFamily="34" charset="0"/>
                        <a:buChar char="•"/>
                      </a:pPr>
                      <a:r>
                        <a:rPr lang="en-GB" sz="900" dirty="0">
                          <a:latin typeface="Calibri" panose="020F0502020204030204" pitchFamily="34" charset="0"/>
                          <a:cs typeface="Calibri" panose="020F0502020204030204" pitchFamily="34" charset="0"/>
                        </a:rPr>
                        <a:t>Ability to contain and reduce cost in the context of the operational and quality challenges. </a:t>
                      </a:r>
                    </a:p>
                    <a:p>
                      <a:pPr marL="171450" indent="-171450">
                        <a:buFont typeface="Arial" panose="020B0604020202020204" pitchFamily="34" charset="0"/>
                        <a:buChar char="•"/>
                      </a:pPr>
                      <a:r>
                        <a:rPr lang="en-GB" sz="900" dirty="0">
                          <a:latin typeface="Calibri" panose="020F0502020204030204" pitchFamily="34" charset="0"/>
                          <a:cs typeface="Calibri" panose="020F0502020204030204" pitchFamily="34" charset="0"/>
                        </a:rPr>
                        <a:t>Organisation financial performance being prioritised over the system.</a:t>
                      </a:r>
                    </a:p>
                    <a:p>
                      <a:pPr marL="171450" indent="-171450">
                        <a:buFont typeface="Arial" panose="020B0604020202020204" pitchFamily="34" charset="0"/>
                        <a:buChar char="•"/>
                      </a:pPr>
                      <a:r>
                        <a:rPr lang="en-GB" sz="900" dirty="0">
                          <a:latin typeface="Calibri" panose="020F0502020204030204" pitchFamily="34" charset="0"/>
                          <a:cs typeface="Calibri" panose="020F0502020204030204" pitchFamily="34" charset="0"/>
                        </a:rPr>
                        <a:t>Some organisations have high levels if risk that suggests they may not achieve their financial target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FFB92987-8D1B-194B-D2A2-43748EDB011F}"/>
              </a:ext>
            </a:extLst>
          </p:cNvPr>
          <p:cNvGraphicFramePr>
            <a:graphicFrameLocks noGrp="1"/>
          </p:cNvGraphicFramePr>
          <p:nvPr/>
        </p:nvGraphicFramePr>
        <p:xfrm>
          <a:off x="0" y="1200469"/>
          <a:ext cx="12186049" cy="243840"/>
        </p:xfrm>
        <a:graphic>
          <a:graphicData uri="http://schemas.openxmlformats.org/drawingml/2006/table">
            <a:tbl>
              <a:tblPr firstRow="1" bandRow="1">
                <a:tableStyleId>{5940675A-B579-460E-94D1-54222C63F5DA}</a:tableStyleId>
              </a:tblPr>
              <a:tblGrid>
                <a:gridCol w="4251703">
                  <a:extLst>
                    <a:ext uri="{9D8B030D-6E8A-4147-A177-3AD203B41FA5}">
                      <a16:colId xmlns:a16="http://schemas.microsoft.com/office/drawing/2014/main" val="1598241533"/>
                    </a:ext>
                  </a:extLst>
                </a:gridCol>
                <a:gridCol w="5033047">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Finance and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April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2" name="Table 6">
            <a:extLst>
              <a:ext uri="{FF2B5EF4-FFF2-40B4-BE49-F238E27FC236}">
                <a16:creationId xmlns:a16="http://schemas.microsoft.com/office/drawing/2014/main" id="{C9C5116C-92D9-D2E9-45A2-F2A3C581DEF9}"/>
              </a:ext>
            </a:extLst>
          </p:cNvPr>
          <p:cNvGraphicFramePr>
            <a:graphicFrameLocks noGrp="1"/>
          </p:cNvGraphicFramePr>
          <p:nvPr>
            <p:extLst>
              <p:ext uri="{D42A27DB-BD31-4B8C-83A1-F6EECF244321}">
                <p14:modId xmlns:p14="http://schemas.microsoft.com/office/powerpoint/2010/main" val="1315035091"/>
              </p:ext>
            </p:extLst>
          </p:nvPr>
        </p:nvGraphicFramePr>
        <p:xfrm>
          <a:off x="5620804" y="1493162"/>
          <a:ext cx="6571196" cy="838073"/>
        </p:xfrm>
        <a:graphic>
          <a:graphicData uri="http://schemas.openxmlformats.org/drawingml/2006/table">
            <a:tbl>
              <a:tblPr firstRow="1" bandRow="1">
                <a:tableStyleId>{5940675A-B579-460E-94D1-54222C63F5DA}</a:tableStyleId>
              </a:tblPr>
              <a:tblGrid>
                <a:gridCol w="1841276">
                  <a:extLst>
                    <a:ext uri="{9D8B030D-6E8A-4147-A177-3AD203B41FA5}">
                      <a16:colId xmlns:a16="http://schemas.microsoft.com/office/drawing/2014/main" val="1120470919"/>
                    </a:ext>
                  </a:extLst>
                </a:gridCol>
                <a:gridCol w="1151730">
                  <a:extLst>
                    <a:ext uri="{9D8B030D-6E8A-4147-A177-3AD203B41FA5}">
                      <a16:colId xmlns:a16="http://schemas.microsoft.com/office/drawing/2014/main" val="4139717046"/>
                    </a:ext>
                  </a:extLst>
                </a:gridCol>
                <a:gridCol w="1185275">
                  <a:extLst>
                    <a:ext uri="{9D8B030D-6E8A-4147-A177-3AD203B41FA5}">
                      <a16:colId xmlns:a16="http://schemas.microsoft.com/office/drawing/2014/main" val="838524364"/>
                    </a:ext>
                  </a:extLst>
                </a:gridCol>
                <a:gridCol w="1185092">
                  <a:extLst>
                    <a:ext uri="{9D8B030D-6E8A-4147-A177-3AD203B41FA5}">
                      <a16:colId xmlns:a16="http://schemas.microsoft.com/office/drawing/2014/main" val="2598267458"/>
                    </a:ext>
                  </a:extLst>
                </a:gridCol>
                <a:gridCol w="1207823">
                  <a:extLst>
                    <a:ext uri="{9D8B030D-6E8A-4147-A177-3AD203B41FA5}">
                      <a16:colId xmlns:a16="http://schemas.microsoft.com/office/drawing/2014/main" val="638638414"/>
                    </a:ext>
                  </a:extLst>
                </a:gridCol>
              </a:tblGrid>
              <a:tr h="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20</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20</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20</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06885009"/>
                  </a:ext>
                </a:extLst>
              </a:tr>
              <a:tr h="0">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6" name="Table 5">
            <a:extLst>
              <a:ext uri="{FF2B5EF4-FFF2-40B4-BE49-F238E27FC236}">
                <a16:creationId xmlns:a16="http://schemas.microsoft.com/office/drawing/2014/main" id="{B5CA7493-A448-D126-CB32-EC41A729301D}"/>
              </a:ext>
            </a:extLst>
          </p:cNvPr>
          <p:cNvGraphicFramePr>
            <a:graphicFrameLocks noGrp="1"/>
          </p:cNvGraphicFramePr>
          <p:nvPr>
            <p:extLst>
              <p:ext uri="{D42A27DB-BD31-4B8C-83A1-F6EECF244321}">
                <p14:modId xmlns:p14="http://schemas.microsoft.com/office/powerpoint/2010/main" val="589563718"/>
              </p:ext>
            </p:extLst>
          </p:nvPr>
        </p:nvGraphicFramePr>
        <p:xfrm>
          <a:off x="0" y="365910"/>
          <a:ext cx="12186050" cy="76962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802251">
                  <a:extLst>
                    <a:ext uri="{9D8B030D-6E8A-4147-A177-3AD203B41FA5}">
                      <a16:colId xmlns:a16="http://schemas.microsoft.com/office/drawing/2014/main" val="925028356"/>
                    </a:ext>
                  </a:extLst>
                </a:gridCol>
                <a:gridCol w="7620000">
                  <a:extLst>
                    <a:ext uri="{9D8B030D-6E8A-4147-A177-3AD203B41FA5}">
                      <a16:colId xmlns:a16="http://schemas.microsoft.com/office/drawing/2014/main" val="2958325863"/>
                    </a:ext>
                  </a:extLst>
                </a:gridCol>
                <a:gridCol w="1192603">
                  <a:extLst>
                    <a:ext uri="{9D8B030D-6E8A-4147-A177-3AD203B41FA5}">
                      <a16:colId xmlns:a16="http://schemas.microsoft.com/office/drawing/2014/main" val="2406740501"/>
                    </a:ext>
                  </a:extLst>
                </a:gridCol>
                <a:gridCol w="1051588">
                  <a:extLst>
                    <a:ext uri="{9D8B030D-6E8A-4147-A177-3AD203B41FA5}">
                      <a16:colId xmlns:a16="http://schemas.microsoft.com/office/drawing/2014/main" val="628313447"/>
                    </a:ext>
                  </a:extLst>
                </a:gridCol>
              </a:tblGrid>
              <a:tr h="0">
                <a:tc>
                  <a:txBody>
                    <a:bodyPr/>
                    <a:lstStyle/>
                    <a:p>
                      <a:r>
                        <a:rPr lang="en-GB" sz="1300" b="1" dirty="0">
                          <a:solidFill>
                            <a:schemeClr val="bg1"/>
                          </a:solidFill>
                          <a:latin typeface="Calibri" panose="020F0502020204030204" pitchFamily="34" charset="0"/>
                          <a:cs typeface="Calibri" panose="020F0502020204030204" pitchFamily="34" charset="0"/>
                        </a:rPr>
                        <a:t>Ref: C3b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Strategic Objective C: </a:t>
                      </a:r>
                      <a:br>
                        <a:rPr lang="en-GB" sz="1200" b="1" dirty="0">
                          <a:solidFill>
                            <a:schemeClr val="bg1"/>
                          </a:solidFill>
                          <a:latin typeface="Calibri" panose="020F0502020204030204" pitchFamily="34" charset="0"/>
                          <a:cs typeface="Calibri" panose="020F0502020204030204" pitchFamily="34" charset="0"/>
                        </a:rPr>
                      </a:br>
                      <a:r>
                        <a:rPr lang="en-GB" sz="1200" b="1" dirty="0">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dirty="0">
                          <a:latin typeface="Calibri" panose="020F0502020204030204" pitchFamily="34" charset="0"/>
                          <a:cs typeface="Calibri" panose="020F0502020204030204" pitchFamily="34" charset="0"/>
                        </a:rPr>
                        <a:t>PRINCIPAL RISK 3b</a:t>
                      </a:r>
                      <a:r>
                        <a:rPr lang="en-GB" sz="1150" b="1" baseline="0" dirty="0">
                          <a:latin typeface="Calibri" panose="020F0502020204030204" pitchFamily="34" charset="0"/>
                          <a:cs typeface="Calibri" panose="020F0502020204030204" pitchFamily="34" charset="0"/>
                        </a:rPr>
                        <a:t>: </a:t>
                      </a:r>
                      <a:r>
                        <a:rPr lang="en-GB" sz="1100" b="0" dirty="0">
                          <a:effectLst/>
                          <a:latin typeface="Calibri" panose="020F0502020204030204" pitchFamily="34" charset="0"/>
                          <a:ea typeface="Calibri"/>
                          <a:cs typeface="Calibri" panose="020F0502020204030204" pitchFamily="34" charset="0"/>
                        </a:rPr>
                        <a:t>Failure to operate within the ICSs available resources for 2024/25 will cause financial instability leading to poorer outcomes for the population; threaten individual organisation sustainability; undermine confidence in the leadership; risks the system being subject to escalated oversight from regional and national processes that detract from getting on with the required responsibilities and priorities.</a:t>
                      </a:r>
                      <a:endParaRPr lang="en-GB" sz="115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Outcomes Led Resourcing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dirty="0">
                          <a:solidFill>
                            <a:schemeClr val="bg1"/>
                          </a:solidFill>
                          <a:latin typeface="Calibri" panose="020F0502020204030204" pitchFamily="34" charset="0"/>
                          <a:cs typeface="Calibri" panose="020F0502020204030204" pitchFamily="34" charset="0"/>
                        </a:rPr>
                        <a:t>Risk Score:</a:t>
                      </a:r>
                    </a:p>
                    <a:p>
                      <a:pPr algn="ctr"/>
                      <a:r>
                        <a:rPr lang="en-GB" sz="2000" b="1" dirty="0">
                          <a:solidFill>
                            <a:schemeClr val="bg1"/>
                          </a:solidFill>
                          <a:latin typeface="Calibri" panose="020F0502020204030204" pitchFamily="34" charset="0"/>
                          <a:cs typeface="Calibri" panose="020F0502020204030204" pitchFamily="34" charset="0"/>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9" name="Table 8">
            <a:extLst>
              <a:ext uri="{FF2B5EF4-FFF2-40B4-BE49-F238E27FC236}">
                <a16:creationId xmlns:a16="http://schemas.microsoft.com/office/drawing/2014/main" id="{E1F8615A-27CF-E13A-5305-C29AD37B0E9A}"/>
              </a:ext>
            </a:extLst>
          </p:cNvPr>
          <p:cNvGraphicFramePr>
            <a:graphicFrameLocks noGrp="1"/>
          </p:cNvGraphicFramePr>
          <p:nvPr>
            <p:extLst>
              <p:ext uri="{D42A27DB-BD31-4B8C-83A1-F6EECF244321}">
                <p14:modId xmlns:p14="http://schemas.microsoft.com/office/powerpoint/2010/main" val="52033713"/>
              </p:ext>
            </p:extLst>
          </p:nvPr>
        </p:nvGraphicFramePr>
        <p:xfrm>
          <a:off x="0" y="1493162"/>
          <a:ext cx="5475430" cy="856066"/>
        </p:xfrm>
        <a:graphic>
          <a:graphicData uri="http://schemas.openxmlformats.org/drawingml/2006/table">
            <a:tbl>
              <a:tblPr firstRow="1" firstCol="1" bandRow="1"/>
              <a:tblGrid>
                <a:gridCol w="320477">
                  <a:extLst>
                    <a:ext uri="{9D8B030D-6E8A-4147-A177-3AD203B41FA5}">
                      <a16:colId xmlns:a16="http://schemas.microsoft.com/office/drawing/2014/main" val="2957831237"/>
                    </a:ext>
                  </a:extLst>
                </a:gridCol>
                <a:gridCol w="307127">
                  <a:extLst>
                    <a:ext uri="{9D8B030D-6E8A-4147-A177-3AD203B41FA5}">
                      <a16:colId xmlns:a16="http://schemas.microsoft.com/office/drawing/2014/main" val="1641218761"/>
                    </a:ext>
                  </a:extLst>
                </a:gridCol>
                <a:gridCol w="747784">
                  <a:extLst>
                    <a:ext uri="{9D8B030D-6E8A-4147-A177-3AD203B41FA5}">
                      <a16:colId xmlns:a16="http://schemas.microsoft.com/office/drawing/2014/main" val="3262199999"/>
                    </a:ext>
                  </a:extLst>
                </a:gridCol>
                <a:gridCol w="320477">
                  <a:extLst>
                    <a:ext uri="{9D8B030D-6E8A-4147-A177-3AD203B41FA5}">
                      <a16:colId xmlns:a16="http://schemas.microsoft.com/office/drawing/2014/main" val="2178860730"/>
                    </a:ext>
                  </a:extLst>
                </a:gridCol>
                <a:gridCol w="293773">
                  <a:extLst>
                    <a:ext uri="{9D8B030D-6E8A-4147-A177-3AD203B41FA5}">
                      <a16:colId xmlns:a16="http://schemas.microsoft.com/office/drawing/2014/main" val="3030682373"/>
                    </a:ext>
                  </a:extLst>
                </a:gridCol>
                <a:gridCol w="733167">
                  <a:extLst>
                    <a:ext uri="{9D8B030D-6E8A-4147-A177-3AD203B41FA5}">
                      <a16:colId xmlns:a16="http://schemas.microsoft.com/office/drawing/2014/main" val="687456083"/>
                    </a:ext>
                  </a:extLst>
                </a:gridCol>
                <a:gridCol w="1349936">
                  <a:extLst>
                    <a:ext uri="{9D8B030D-6E8A-4147-A177-3AD203B41FA5}">
                      <a16:colId xmlns:a16="http://schemas.microsoft.com/office/drawing/2014/main" val="219851391"/>
                    </a:ext>
                  </a:extLst>
                </a:gridCol>
                <a:gridCol w="1402689">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dirty="0">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dirty="0">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dirty="0">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spTree>
    <p:extLst>
      <p:ext uri="{BB962C8B-B14F-4D97-AF65-F5344CB8AC3E}">
        <p14:creationId xmlns:p14="http://schemas.microsoft.com/office/powerpoint/2010/main" val="2674594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F789D3-52D2-86A9-081D-C153E7450A29}"/>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321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dirty="0">
                <a:solidFill>
                  <a:schemeClr val="tx1"/>
                </a:solidFill>
                <a:latin typeface="Calibri" panose="020F0502020204030204" pitchFamily="34" charset="0"/>
                <a:cs typeface="Calibri" panose="020F0502020204030204" pitchFamily="34" charset="0"/>
              </a:rPr>
              <a:t>Ref C5a  Risk Analysis                                                               </a:t>
            </a:r>
            <a:r>
              <a:rPr lang="en-GB" sz="1600" b="1" dirty="0">
                <a:solidFill>
                  <a:schemeClr val="tx1"/>
                </a:solidFill>
                <a:latin typeface="Calibri" panose="020F0502020204030204" pitchFamily="34" charset="0"/>
                <a:cs typeface="Calibri" panose="020F0502020204030204" pitchFamily="34" charset="0"/>
              </a:rPr>
              <a:t>*Risk C5 split into C5a (ICB focus) and C5b (system focus)* </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6475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4071124944"/>
              </p:ext>
            </p:extLst>
          </p:nvPr>
        </p:nvGraphicFramePr>
        <p:xfrm>
          <a:off x="0" y="5843645"/>
          <a:ext cx="12186049" cy="731520"/>
        </p:xfrm>
        <a:graphic>
          <a:graphicData uri="http://schemas.openxmlformats.org/drawingml/2006/table">
            <a:tbl>
              <a:tblPr firstRow="1" bandRow="1">
                <a:tableStyleId>{5940675A-B579-460E-94D1-54222C63F5DA}</a:tableStyleId>
              </a:tblPr>
              <a:tblGrid>
                <a:gridCol w="4851537">
                  <a:extLst>
                    <a:ext uri="{9D8B030D-6E8A-4147-A177-3AD203B41FA5}">
                      <a16:colId xmlns:a16="http://schemas.microsoft.com/office/drawing/2014/main" val="20000"/>
                    </a:ext>
                  </a:extLst>
                </a:gridCol>
                <a:gridCol w="2504221">
                  <a:extLst>
                    <a:ext uri="{9D8B030D-6E8A-4147-A177-3AD203B41FA5}">
                      <a16:colId xmlns:a16="http://schemas.microsoft.com/office/drawing/2014/main" val="20001"/>
                    </a:ext>
                  </a:extLst>
                </a:gridCol>
                <a:gridCol w="1903700">
                  <a:extLst>
                    <a:ext uri="{9D8B030D-6E8A-4147-A177-3AD203B41FA5}">
                      <a16:colId xmlns:a16="http://schemas.microsoft.com/office/drawing/2014/main" val="20002"/>
                    </a:ext>
                  </a:extLst>
                </a:gridCol>
                <a:gridCol w="2926591">
                  <a:extLst>
                    <a:ext uri="{9D8B030D-6E8A-4147-A177-3AD203B41FA5}">
                      <a16:colId xmlns:a16="http://schemas.microsoft.com/office/drawing/2014/main" val="3688645318"/>
                    </a:ext>
                  </a:extLst>
                </a:gridCol>
              </a:tblGrid>
              <a:tr h="213436">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000" b="0" dirty="0">
                          <a:latin typeface="Calibri" panose="020F0502020204030204" pitchFamily="34" charset="0"/>
                          <a:cs typeface="Calibri" panose="020F0502020204030204" pitchFamily="34" charset="0"/>
                        </a:rPr>
                        <a:t>Organisational Development work with teams </a:t>
                      </a:r>
                      <a:endParaRPr lang="en-GB" sz="1000" b="0" dirty="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900" b="0" dirty="0">
                          <a:latin typeface="Calibri" panose="020F0502020204030204" pitchFamily="34" charset="0"/>
                          <a:ea typeface="Calibri" panose="020F0502020204030204" pitchFamily="34" charset="0"/>
                          <a:cs typeface="Calibri" panose="020F0502020204030204" pitchFamily="34" charset="0"/>
                        </a:rPr>
                        <a:t>Checkpoint: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latin typeface="Calibri" panose="020F0502020204030204" pitchFamily="34" charset="0"/>
                          <a:ea typeface="Calibri" panose="020F0502020204030204" pitchFamily="34" charset="0"/>
                          <a:cs typeface="Calibri" panose="020F0502020204030204" pitchFamily="34" charset="0"/>
                        </a:rPr>
                        <a:t>Interim ED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April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072278072"/>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panose="020F0502020204030204" pitchFamily="34" charset="0"/>
                          <a:cs typeface="Calibri" panose="020F0502020204030204" pitchFamily="34" charset="0"/>
                        </a:rPr>
                        <a:t>Potential mitigations will be assessed after the 2025/26 Planning Round.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900" b="0" dirty="0">
                          <a:latin typeface="Calibri" panose="020F0502020204030204" pitchFamily="34" charset="0"/>
                          <a:ea typeface="Calibri" panose="020F0502020204030204" pitchFamily="34" charset="0"/>
                          <a:cs typeface="Calibri" panose="020F0502020204030204" pitchFamily="34" charset="0"/>
                        </a:rPr>
                        <a:t>Checkpoint: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latin typeface="Calibri" panose="020F0502020204030204" pitchFamily="34" charset="0"/>
                          <a:ea typeface="Calibri" panose="020F0502020204030204" pitchFamily="34" charset="0"/>
                          <a:cs typeface="Calibri" panose="020F0502020204030204" pitchFamily="34" charset="0"/>
                        </a:rPr>
                        <a:t>Interim ED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April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299042838"/>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2218921698"/>
              </p:ext>
            </p:extLst>
          </p:nvPr>
        </p:nvGraphicFramePr>
        <p:xfrm>
          <a:off x="0" y="2305102"/>
          <a:ext cx="12186049" cy="3261268"/>
        </p:xfrm>
        <a:graphic>
          <a:graphicData uri="http://schemas.openxmlformats.org/drawingml/2006/table">
            <a:tbl>
              <a:tblPr firstRow="1" bandRow="1">
                <a:tableStyleId>{2D5ABB26-0587-4C30-8999-92F81FD0307C}</a:tableStyleId>
              </a:tblPr>
              <a:tblGrid>
                <a:gridCol w="7879976">
                  <a:extLst>
                    <a:ext uri="{9D8B030D-6E8A-4147-A177-3AD203B41FA5}">
                      <a16:colId xmlns:a16="http://schemas.microsoft.com/office/drawing/2014/main" val="655496523"/>
                    </a:ext>
                  </a:extLst>
                </a:gridCol>
                <a:gridCol w="4306073">
                  <a:extLst>
                    <a:ext uri="{9D8B030D-6E8A-4147-A177-3AD203B41FA5}">
                      <a16:colId xmlns:a16="http://schemas.microsoft.com/office/drawing/2014/main" val="2898777436"/>
                    </a:ext>
                  </a:extLst>
                </a:gridCol>
              </a:tblGrid>
              <a:tr h="242930">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3002188">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System Leaders Forum accountability for outcome led resources and a “no deficit” culture.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Creation of the design for the future from which the financial strategy can become the financial interpretation of.</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Refresh of the Medium Term Financial Plan in September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An external accounting firm have supported the ICS to review the draft MTFP including reviewing the underlying financial challenge and produce a medium term sustainable financial strategy involving all system partners.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Identified 10 high impact areas for recovery.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Development of a comprehensive productivity and efficiency framework for the HNY system.</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Re-focus of the Quality Efficiency and Productivity Board into a System Engine Room as a mechanism for delivering the ambitions of the medium term financial plan as set out in September 2023 and the work with the external firm in March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Plethora of productivity and efficiency toolkits available through regional and national NHS England teams.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Extensive triangulation tools especially linked to workforce.</a:t>
                      </a:r>
                    </a:p>
                    <a:p>
                      <a:pPr marL="171450" marR="0" lvl="0" indent="-171450" algn="l">
                        <a:lnSpc>
                          <a:spcPct val="100000"/>
                        </a:lnSpc>
                        <a:buClrTx/>
                        <a:buSzTx/>
                        <a:buFont typeface="Arial" panose="020B0604020202020204" pitchFamily="34" charset="0"/>
                        <a:buChar char="•"/>
                      </a:pPr>
                      <a:r>
                        <a:rPr lang="en-GB" sz="1000" dirty="0">
                          <a:latin typeface="Calibri"/>
                          <a:cs typeface="Calibri"/>
                        </a:rPr>
                        <a:t>MTFP and the outcome led resourcing piece presented at the Board Development session on 8 October. </a:t>
                      </a:r>
                      <a:br>
                        <a:rPr lang="en-US" dirty="0"/>
                      </a:br>
                      <a:endParaRPr lang="en-US" dirty="0"/>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Leadership time is focussed on managing today rather than the longer term.</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Focus on process and reporting rather than action, delivery and so what.</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Capability, capacity and cultural barriers to delivering a large scale and ambitious programme of change.</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Focus on small scale activities rather than high impact interventions.</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Lack of true “system working” and continued focus on delivering individual organisation position rather than system wide value for money</a:t>
                      </a:r>
                    </a:p>
                    <a:p>
                      <a:pPr marL="0" indent="0">
                        <a:buFont typeface="Arial" panose="020B0604020202020204" pitchFamily="34" charset="0"/>
                        <a:buNone/>
                      </a:pPr>
                      <a:endParaRPr lang="en-GB" sz="10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GB" sz="1000" dirty="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3065507049"/>
              </p:ext>
            </p:extLst>
          </p:nvPr>
        </p:nvGraphicFramePr>
        <p:xfrm>
          <a:off x="0" y="1117774"/>
          <a:ext cx="12186049" cy="243840"/>
        </p:xfrm>
        <a:graphic>
          <a:graphicData uri="http://schemas.openxmlformats.org/drawingml/2006/table">
            <a:tbl>
              <a:tblPr firstRow="1" bandRow="1">
                <a:tableStyleId>{5940675A-B579-460E-94D1-54222C63F5DA}</a:tableStyleId>
              </a:tblPr>
              <a:tblGrid>
                <a:gridCol w="4251703">
                  <a:extLst>
                    <a:ext uri="{9D8B030D-6E8A-4147-A177-3AD203B41FA5}">
                      <a16:colId xmlns:a16="http://schemas.microsoft.com/office/drawing/2014/main" val="1598241533"/>
                    </a:ext>
                  </a:extLst>
                </a:gridCol>
                <a:gridCol w="5033047">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Finance and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April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2" name="Table 6">
            <a:extLst>
              <a:ext uri="{FF2B5EF4-FFF2-40B4-BE49-F238E27FC236}">
                <a16:creationId xmlns:a16="http://schemas.microsoft.com/office/drawing/2014/main" id="{DC51D761-7F34-DD6D-8420-8EFC176869DD}"/>
              </a:ext>
            </a:extLst>
          </p:cNvPr>
          <p:cNvGraphicFramePr>
            <a:graphicFrameLocks noGrp="1"/>
          </p:cNvGraphicFramePr>
          <p:nvPr>
            <p:extLst>
              <p:ext uri="{D42A27DB-BD31-4B8C-83A1-F6EECF244321}">
                <p14:modId xmlns:p14="http://schemas.microsoft.com/office/powerpoint/2010/main" val="144457979"/>
              </p:ext>
            </p:extLst>
          </p:nvPr>
        </p:nvGraphicFramePr>
        <p:xfrm>
          <a:off x="5620804" y="1404112"/>
          <a:ext cx="6571196" cy="856064"/>
        </p:xfrm>
        <a:graphic>
          <a:graphicData uri="http://schemas.openxmlformats.org/drawingml/2006/table">
            <a:tbl>
              <a:tblPr firstRow="1" bandRow="1">
                <a:tableStyleId>{5940675A-B579-460E-94D1-54222C63F5DA}</a:tableStyleId>
              </a:tblPr>
              <a:tblGrid>
                <a:gridCol w="1841276">
                  <a:extLst>
                    <a:ext uri="{9D8B030D-6E8A-4147-A177-3AD203B41FA5}">
                      <a16:colId xmlns:a16="http://schemas.microsoft.com/office/drawing/2014/main" val="1120470919"/>
                    </a:ext>
                  </a:extLst>
                </a:gridCol>
                <a:gridCol w="1151730">
                  <a:extLst>
                    <a:ext uri="{9D8B030D-6E8A-4147-A177-3AD203B41FA5}">
                      <a16:colId xmlns:a16="http://schemas.microsoft.com/office/drawing/2014/main" val="4139717046"/>
                    </a:ext>
                  </a:extLst>
                </a:gridCol>
                <a:gridCol w="1185275">
                  <a:extLst>
                    <a:ext uri="{9D8B030D-6E8A-4147-A177-3AD203B41FA5}">
                      <a16:colId xmlns:a16="http://schemas.microsoft.com/office/drawing/2014/main" val="838524364"/>
                    </a:ext>
                  </a:extLst>
                </a:gridCol>
                <a:gridCol w="1185092">
                  <a:extLst>
                    <a:ext uri="{9D8B030D-6E8A-4147-A177-3AD203B41FA5}">
                      <a16:colId xmlns:a16="http://schemas.microsoft.com/office/drawing/2014/main" val="2598267458"/>
                    </a:ext>
                  </a:extLst>
                </a:gridCol>
                <a:gridCol w="1207823">
                  <a:extLst>
                    <a:ext uri="{9D8B030D-6E8A-4147-A177-3AD203B41FA5}">
                      <a16:colId xmlns:a16="http://schemas.microsoft.com/office/drawing/2014/main" val="638638414"/>
                    </a:ext>
                  </a:extLst>
                </a:gridCol>
              </a:tblGrid>
              <a:tr h="280209">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09">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06885009"/>
                  </a:ext>
                </a:extLst>
              </a:tr>
              <a:tr h="295646">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9" name="Table 8">
            <a:extLst>
              <a:ext uri="{FF2B5EF4-FFF2-40B4-BE49-F238E27FC236}">
                <a16:creationId xmlns:a16="http://schemas.microsoft.com/office/drawing/2014/main" id="{7F45D99B-851B-A431-4A73-9D5422A10AD6}"/>
              </a:ext>
            </a:extLst>
          </p:cNvPr>
          <p:cNvGraphicFramePr>
            <a:graphicFrameLocks noGrp="1"/>
          </p:cNvGraphicFramePr>
          <p:nvPr>
            <p:extLst>
              <p:ext uri="{D42A27DB-BD31-4B8C-83A1-F6EECF244321}">
                <p14:modId xmlns:p14="http://schemas.microsoft.com/office/powerpoint/2010/main" val="1503241578"/>
              </p:ext>
            </p:extLst>
          </p:nvPr>
        </p:nvGraphicFramePr>
        <p:xfrm>
          <a:off x="0" y="1404112"/>
          <a:ext cx="5475430" cy="856066"/>
        </p:xfrm>
        <a:graphic>
          <a:graphicData uri="http://schemas.openxmlformats.org/drawingml/2006/table">
            <a:tbl>
              <a:tblPr firstRow="1" firstCol="1" bandRow="1"/>
              <a:tblGrid>
                <a:gridCol w="320477">
                  <a:extLst>
                    <a:ext uri="{9D8B030D-6E8A-4147-A177-3AD203B41FA5}">
                      <a16:colId xmlns:a16="http://schemas.microsoft.com/office/drawing/2014/main" val="2957831237"/>
                    </a:ext>
                  </a:extLst>
                </a:gridCol>
                <a:gridCol w="307127">
                  <a:extLst>
                    <a:ext uri="{9D8B030D-6E8A-4147-A177-3AD203B41FA5}">
                      <a16:colId xmlns:a16="http://schemas.microsoft.com/office/drawing/2014/main" val="1641218761"/>
                    </a:ext>
                  </a:extLst>
                </a:gridCol>
                <a:gridCol w="747784">
                  <a:extLst>
                    <a:ext uri="{9D8B030D-6E8A-4147-A177-3AD203B41FA5}">
                      <a16:colId xmlns:a16="http://schemas.microsoft.com/office/drawing/2014/main" val="3262199999"/>
                    </a:ext>
                  </a:extLst>
                </a:gridCol>
                <a:gridCol w="320477">
                  <a:extLst>
                    <a:ext uri="{9D8B030D-6E8A-4147-A177-3AD203B41FA5}">
                      <a16:colId xmlns:a16="http://schemas.microsoft.com/office/drawing/2014/main" val="2178860730"/>
                    </a:ext>
                  </a:extLst>
                </a:gridCol>
                <a:gridCol w="293773">
                  <a:extLst>
                    <a:ext uri="{9D8B030D-6E8A-4147-A177-3AD203B41FA5}">
                      <a16:colId xmlns:a16="http://schemas.microsoft.com/office/drawing/2014/main" val="3030682373"/>
                    </a:ext>
                  </a:extLst>
                </a:gridCol>
                <a:gridCol w="733167">
                  <a:extLst>
                    <a:ext uri="{9D8B030D-6E8A-4147-A177-3AD203B41FA5}">
                      <a16:colId xmlns:a16="http://schemas.microsoft.com/office/drawing/2014/main" val="687456083"/>
                    </a:ext>
                  </a:extLst>
                </a:gridCol>
                <a:gridCol w="1349936">
                  <a:extLst>
                    <a:ext uri="{9D8B030D-6E8A-4147-A177-3AD203B41FA5}">
                      <a16:colId xmlns:a16="http://schemas.microsoft.com/office/drawing/2014/main" val="219851391"/>
                    </a:ext>
                  </a:extLst>
                </a:gridCol>
                <a:gridCol w="1402689">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dirty="0">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dirty="0">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dirty="0">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dirty="0">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graphicFrame>
        <p:nvGraphicFramePr>
          <p:cNvPr id="4" name="Table 3">
            <a:extLst>
              <a:ext uri="{FF2B5EF4-FFF2-40B4-BE49-F238E27FC236}">
                <a16:creationId xmlns:a16="http://schemas.microsoft.com/office/drawing/2014/main" id="{609381C7-A36D-566F-651B-B5CFEDC4419C}"/>
              </a:ext>
            </a:extLst>
          </p:cNvPr>
          <p:cNvGraphicFramePr>
            <a:graphicFrameLocks noGrp="1"/>
          </p:cNvGraphicFramePr>
          <p:nvPr>
            <p:extLst>
              <p:ext uri="{D42A27DB-BD31-4B8C-83A1-F6EECF244321}">
                <p14:modId xmlns:p14="http://schemas.microsoft.com/office/powerpoint/2010/main" val="832764065"/>
              </p:ext>
            </p:extLst>
          </p:nvPr>
        </p:nvGraphicFramePr>
        <p:xfrm>
          <a:off x="14070" y="457404"/>
          <a:ext cx="12163860" cy="640080"/>
        </p:xfrm>
        <a:graphic>
          <a:graphicData uri="http://schemas.openxmlformats.org/drawingml/2006/table">
            <a:tbl>
              <a:tblPr firstRow="1" bandRow="1">
                <a:tableStyleId>{2D5ABB26-0587-4C30-8999-92F81FD0307C}</a:tableStyleId>
              </a:tblPr>
              <a:tblGrid>
                <a:gridCol w="518662">
                  <a:extLst>
                    <a:ext uri="{9D8B030D-6E8A-4147-A177-3AD203B41FA5}">
                      <a16:colId xmlns:a16="http://schemas.microsoft.com/office/drawing/2014/main" val="72026881"/>
                    </a:ext>
                  </a:extLst>
                </a:gridCol>
                <a:gridCol w="1621131">
                  <a:extLst>
                    <a:ext uri="{9D8B030D-6E8A-4147-A177-3AD203B41FA5}">
                      <a16:colId xmlns:a16="http://schemas.microsoft.com/office/drawing/2014/main" val="925028356"/>
                    </a:ext>
                  </a:extLst>
                </a:gridCol>
                <a:gridCol w="7742491">
                  <a:extLst>
                    <a:ext uri="{9D8B030D-6E8A-4147-A177-3AD203B41FA5}">
                      <a16:colId xmlns:a16="http://schemas.microsoft.com/office/drawing/2014/main" val="2958325863"/>
                    </a:ext>
                  </a:extLst>
                </a:gridCol>
                <a:gridCol w="1231903">
                  <a:extLst>
                    <a:ext uri="{9D8B030D-6E8A-4147-A177-3AD203B41FA5}">
                      <a16:colId xmlns:a16="http://schemas.microsoft.com/office/drawing/2014/main" val="2406740501"/>
                    </a:ext>
                  </a:extLst>
                </a:gridCol>
                <a:gridCol w="1049673">
                  <a:extLst>
                    <a:ext uri="{9D8B030D-6E8A-4147-A177-3AD203B41FA5}">
                      <a16:colId xmlns:a16="http://schemas.microsoft.com/office/drawing/2014/main" val="628313447"/>
                    </a:ext>
                  </a:extLst>
                </a:gridCol>
              </a:tblGrid>
              <a:tr h="410889">
                <a:tc>
                  <a:txBody>
                    <a:bodyPr/>
                    <a:lstStyle/>
                    <a:p>
                      <a:r>
                        <a:rPr lang="en-GB" sz="1300" b="1" dirty="0">
                          <a:solidFill>
                            <a:schemeClr val="bg1"/>
                          </a:solidFill>
                          <a:latin typeface="Calibri" panose="020F0502020204030204" pitchFamily="34" charset="0"/>
                          <a:cs typeface="Calibri" panose="020F0502020204030204" pitchFamily="34" charset="0"/>
                        </a:rPr>
                        <a:t>Ref: C5a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C: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dirty="0">
                          <a:latin typeface="Calibri" panose="020F0502020204030204" pitchFamily="34" charset="0"/>
                          <a:cs typeface="Calibri" panose="020F0502020204030204" pitchFamily="34" charset="0"/>
                        </a:rPr>
                        <a:t>PRINCIPAL RISK 5a</a:t>
                      </a:r>
                      <a:r>
                        <a:rPr lang="en-GB" sz="1150" b="1" baseline="0" dirty="0">
                          <a:latin typeface="Calibri" panose="020F0502020204030204" pitchFamily="34" charset="0"/>
                          <a:cs typeface="Calibri" panose="020F0502020204030204" pitchFamily="34" charset="0"/>
                        </a:rPr>
                        <a:t>: </a:t>
                      </a:r>
                      <a:r>
                        <a:rPr lang="en-GB" sz="1150" b="0" baseline="0" dirty="0">
                          <a:latin typeface="Calibri" panose="020F0502020204030204" pitchFamily="34" charset="0"/>
                          <a:cs typeface="Calibri" panose="020F0502020204030204" pitchFamily="34" charset="0"/>
                        </a:rPr>
                        <a:t>Failure to deliver a medium-term financial plan for the ICB, that achieves financial sustainability and recovery, leading to poorer outcomes for the population; threatens ICB sustainability; undermines confidence in the ICB and ICS leadership, as part of the system.</a:t>
                      </a:r>
                      <a:endParaRPr lang="en-GB" sz="115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Outcomes Led Resourcing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dirty="0">
                          <a:solidFill>
                            <a:schemeClr val="bg1"/>
                          </a:solidFill>
                          <a:latin typeface="Calibri" panose="020F0502020204030204" pitchFamily="34" charset="0"/>
                          <a:cs typeface="Calibri" panose="020F0502020204030204" pitchFamily="34" charset="0"/>
                        </a:rPr>
                        <a:t>Risk Score:</a:t>
                      </a:r>
                    </a:p>
                    <a:p>
                      <a:pPr algn="ctr"/>
                      <a:r>
                        <a:rPr lang="en-GB" sz="2000" b="1" dirty="0">
                          <a:solidFill>
                            <a:schemeClr val="bg1"/>
                          </a:solidFill>
                          <a:latin typeface="Calibri" panose="020F0502020204030204" pitchFamily="34" charset="0"/>
                          <a:cs typeface="Calibri" panose="020F050202020403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spTree>
    <p:extLst>
      <p:ext uri="{BB962C8B-B14F-4D97-AF65-F5344CB8AC3E}">
        <p14:creationId xmlns:p14="http://schemas.microsoft.com/office/powerpoint/2010/main" val="2356799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935409-FC2E-BD11-B72D-B3BED7961AF5}"/>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50A319E7-7A67-9FE8-50D4-386014EAB65B}"/>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9EE64CA2-2F61-68A8-7093-5F5D6D4BEF34}"/>
              </a:ext>
            </a:extLst>
          </p:cNvPr>
          <p:cNvSpPr txBox="1">
            <a:spLocks/>
          </p:cNvSpPr>
          <p:nvPr/>
        </p:nvSpPr>
        <p:spPr>
          <a:xfrm>
            <a:off x="0" y="2321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dirty="0">
                <a:solidFill>
                  <a:schemeClr val="tx1"/>
                </a:solidFill>
                <a:latin typeface="Calibri" panose="020F0502020204030204" pitchFamily="34" charset="0"/>
                <a:cs typeface="Calibri" panose="020F0502020204030204" pitchFamily="34" charset="0"/>
              </a:rPr>
              <a:t>Ref C5b  Risk Analysis                                                               </a:t>
            </a:r>
            <a:r>
              <a:rPr lang="en-GB" sz="1600" b="1" dirty="0">
                <a:solidFill>
                  <a:schemeClr val="tx1"/>
                </a:solidFill>
                <a:latin typeface="Calibri" panose="020F0502020204030204" pitchFamily="34" charset="0"/>
                <a:cs typeface="Calibri" panose="020F0502020204030204" pitchFamily="34" charset="0"/>
              </a:rPr>
              <a:t>*Risk C5 split into C5a (ICB focus) and C5b (system focus)* </a:t>
            </a:r>
          </a:p>
        </p:txBody>
      </p:sp>
      <p:cxnSp>
        <p:nvCxnSpPr>
          <p:cNvPr id="14" name="Straight Connector 13">
            <a:extLst>
              <a:ext uri="{FF2B5EF4-FFF2-40B4-BE49-F238E27FC236}">
                <a16:creationId xmlns:a16="http://schemas.microsoft.com/office/drawing/2014/main" id="{C8EE9C71-FC80-A7E5-8559-EB5370AE96F1}"/>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E1F0FE8-A7B0-49FF-F3F4-6BAA29EDEC78}"/>
              </a:ext>
            </a:extLst>
          </p:cNvPr>
          <p:cNvCxnSpPr>
            <a:cxnSpLocks/>
          </p:cNvCxnSpPr>
          <p:nvPr/>
        </p:nvCxnSpPr>
        <p:spPr>
          <a:xfrm>
            <a:off x="0" y="36475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4EBA44BC-D00F-0DE5-4298-F9F4ACC06B1C}"/>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B9DAC6C2-5D92-1175-C089-35132097351F}"/>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Table 5">
            <a:extLst>
              <a:ext uri="{FF2B5EF4-FFF2-40B4-BE49-F238E27FC236}">
                <a16:creationId xmlns:a16="http://schemas.microsoft.com/office/drawing/2014/main" id="{76B7093D-E215-1FC5-59EA-B493BEC47253}"/>
              </a:ext>
            </a:extLst>
          </p:cNvPr>
          <p:cNvGraphicFramePr>
            <a:graphicFrameLocks noGrp="1"/>
          </p:cNvGraphicFramePr>
          <p:nvPr>
            <p:extLst>
              <p:ext uri="{D42A27DB-BD31-4B8C-83A1-F6EECF244321}">
                <p14:modId xmlns:p14="http://schemas.microsoft.com/office/powerpoint/2010/main" val="3412791423"/>
              </p:ext>
            </p:extLst>
          </p:nvPr>
        </p:nvGraphicFramePr>
        <p:xfrm>
          <a:off x="0" y="2305102"/>
          <a:ext cx="12186049" cy="3261268"/>
        </p:xfrm>
        <a:graphic>
          <a:graphicData uri="http://schemas.openxmlformats.org/drawingml/2006/table">
            <a:tbl>
              <a:tblPr firstRow="1" bandRow="1">
                <a:tableStyleId>{2D5ABB26-0587-4C30-8999-92F81FD0307C}</a:tableStyleId>
              </a:tblPr>
              <a:tblGrid>
                <a:gridCol w="7879976">
                  <a:extLst>
                    <a:ext uri="{9D8B030D-6E8A-4147-A177-3AD203B41FA5}">
                      <a16:colId xmlns:a16="http://schemas.microsoft.com/office/drawing/2014/main" val="655496523"/>
                    </a:ext>
                  </a:extLst>
                </a:gridCol>
                <a:gridCol w="4306073">
                  <a:extLst>
                    <a:ext uri="{9D8B030D-6E8A-4147-A177-3AD203B41FA5}">
                      <a16:colId xmlns:a16="http://schemas.microsoft.com/office/drawing/2014/main" val="2898777436"/>
                    </a:ext>
                  </a:extLst>
                </a:gridCol>
              </a:tblGrid>
              <a:tr h="242930">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3002188">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System Leaders Forum accountability for outcome led resources and a “no deficit” culture.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Creation of the design for the future from which the financial strategy can become the financial interpretation of.</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Refresh of the Medium Term Financial Plan in September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An external accounting firm have supported the ICS to review the draft MTFP including reviewing the underlying financial challenge and produce a medium term sustainable financial strategy involving all system partners.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Identified 10 high impact areas for recovery.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Development of a comprehensive productivity and efficiency framework for the HNY system.</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Re-focus of the Quality Efficiency and Productivity Board into a System Engine Room as a mechanism for delivering the ambitions of the medium term financial plan as set out in September 2023 and the work with the external firm in March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Plethora of productivity and efficiency toolkits available through regional and national NHS England teams.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Extensive triangulation tools especially linked to workforce.</a:t>
                      </a:r>
                    </a:p>
                    <a:p>
                      <a:pPr marL="171450" marR="0" lvl="0" indent="-171450" algn="l">
                        <a:lnSpc>
                          <a:spcPct val="100000"/>
                        </a:lnSpc>
                        <a:buClrTx/>
                        <a:buSzTx/>
                        <a:buFont typeface="Arial" panose="020B0604020202020204" pitchFamily="34" charset="0"/>
                        <a:buChar char="•"/>
                      </a:pPr>
                      <a:r>
                        <a:rPr lang="en-GB" sz="1000" dirty="0">
                          <a:latin typeface="Calibri"/>
                          <a:cs typeface="Calibri"/>
                        </a:rPr>
                        <a:t>MTFP and the outcome led resourcing piece presented at the Board Development session on 8 October. </a:t>
                      </a:r>
                      <a:br>
                        <a:rPr lang="en-US" sz="1000" dirty="0"/>
                      </a:br>
                      <a:endParaRPr lang="en-US" sz="1000" dirty="0"/>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Leadership time is focussed on managing today rather than the longer term.</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Focus on process and reporting rather than action, delivery and so what.</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Capability, capacity and cultural barriers to delivering a large scale and ambitious programme of change.</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Focus on small scale activities rather than high impact interventions.</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Lack of true “system working” and continued focus on delivering individual organisation position rather than system wide value for money</a:t>
                      </a:r>
                    </a:p>
                    <a:p>
                      <a:pPr marL="0" indent="0">
                        <a:buFont typeface="Arial" panose="020B0604020202020204" pitchFamily="34" charset="0"/>
                        <a:buNone/>
                      </a:pPr>
                      <a:endParaRPr lang="en-GB" sz="10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GB" sz="1000" dirty="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6617245E-2507-E868-8B92-B381DACA32D3}"/>
              </a:ext>
            </a:extLst>
          </p:cNvPr>
          <p:cNvGraphicFramePr>
            <a:graphicFrameLocks noGrp="1"/>
          </p:cNvGraphicFramePr>
          <p:nvPr/>
        </p:nvGraphicFramePr>
        <p:xfrm>
          <a:off x="0" y="1117774"/>
          <a:ext cx="12186049" cy="243840"/>
        </p:xfrm>
        <a:graphic>
          <a:graphicData uri="http://schemas.openxmlformats.org/drawingml/2006/table">
            <a:tbl>
              <a:tblPr firstRow="1" bandRow="1">
                <a:tableStyleId>{5940675A-B579-460E-94D1-54222C63F5DA}</a:tableStyleId>
              </a:tblPr>
              <a:tblGrid>
                <a:gridCol w="4251703">
                  <a:extLst>
                    <a:ext uri="{9D8B030D-6E8A-4147-A177-3AD203B41FA5}">
                      <a16:colId xmlns:a16="http://schemas.microsoft.com/office/drawing/2014/main" val="1598241533"/>
                    </a:ext>
                  </a:extLst>
                </a:gridCol>
                <a:gridCol w="5033047">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Finance and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April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2" name="Table 6">
            <a:extLst>
              <a:ext uri="{FF2B5EF4-FFF2-40B4-BE49-F238E27FC236}">
                <a16:creationId xmlns:a16="http://schemas.microsoft.com/office/drawing/2014/main" id="{E95907D8-6183-0EE9-B5D6-CADF0E2A48D7}"/>
              </a:ext>
            </a:extLst>
          </p:cNvPr>
          <p:cNvGraphicFramePr>
            <a:graphicFrameLocks noGrp="1"/>
          </p:cNvGraphicFramePr>
          <p:nvPr>
            <p:extLst>
              <p:ext uri="{D42A27DB-BD31-4B8C-83A1-F6EECF244321}">
                <p14:modId xmlns:p14="http://schemas.microsoft.com/office/powerpoint/2010/main" val="3897116492"/>
              </p:ext>
            </p:extLst>
          </p:nvPr>
        </p:nvGraphicFramePr>
        <p:xfrm>
          <a:off x="5620804" y="1404112"/>
          <a:ext cx="6571196" cy="856064"/>
        </p:xfrm>
        <a:graphic>
          <a:graphicData uri="http://schemas.openxmlformats.org/drawingml/2006/table">
            <a:tbl>
              <a:tblPr firstRow="1" bandRow="1">
                <a:tableStyleId>{5940675A-B579-460E-94D1-54222C63F5DA}</a:tableStyleId>
              </a:tblPr>
              <a:tblGrid>
                <a:gridCol w="1841276">
                  <a:extLst>
                    <a:ext uri="{9D8B030D-6E8A-4147-A177-3AD203B41FA5}">
                      <a16:colId xmlns:a16="http://schemas.microsoft.com/office/drawing/2014/main" val="1120470919"/>
                    </a:ext>
                  </a:extLst>
                </a:gridCol>
                <a:gridCol w="1151730">
                  <a:extLst>
                    <a:ext uri="{9D8B030D-6E8A-4147-A177-3AD203B41FA5}">
                      <a16:colId xmlns:a16="http://schemas.microsoft.com/office/drawing/2014/main" val="4139717046"/>
                    </a:ext>
                  </a:extLst>
                </a:gridCol>
                <a:gridCol w="1185275">
                  <a:extLst>
                    <a:ext uri="{9D8B030D-6E8A-4147-A177-3AD203B41FA5}">
                      <a16:colId xmlns:a16="http://schemas.microsoft.com/office/drawing/2014/main" val="838524364"/>
                    </a:ext>
                  </a:extLst>
                </a:gridCol>
                <a:gridCol w="1185092">
                  <a:extLst>
                    <a:ext uri="{9D8B030D-6E8A-4147-A177-3AD203B41FA5}">
                      <a16:colId xmlns:a16="http://schemas.microsoft.com/office/drawing/2014/main" val="2598267458"/>
                    </a:ext>
                  </a:extLst>
                </a:gridCol>
                <a:gridCol w="1207823">
                  <a:extLst>
                    <a:ext uri="{9D8B030D-6E8A-4147-A177-3AD203B41FA5}">
                      <a16:colId xmlns:a16="http://schemas.microsoft.com/office/drawing/2014/main" val="638638414"/>
                    </a:ext>
                  </a:extLst>
                </a:gridCol>
              </a:tblGrid>
              <a:tr h="280209">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09">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06885009"/>
                  </a:ext>
                </a:extLst>
              </a:tr>
              <a:tr h="295646">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9" name="Table 8">
            <a:extLst>
              <a:ext uri="{FF2B5EF4-FFF2-40B4-BE49-F238E27FC236}">
                <a16:creationId xmlns:a16="http://schemas.microsoft.com/office/drawing/2014/main" id="{B4F09C83-65E5-20D7-57E8-C13F1776ED0E}"/>
              </a:ext>
            </a:extLst>
          </p:cNvPr>
          <p:cNvGraphicFramePr>
            <a:graphicFrameLocks noGrp="1"/>
          </p:cNvGraphicFramePr>
          <p:nvPr/>
        </p:nvGraphicFramePr>
        <p:xfrm>
          <a:off x="0" y="1404112"/>
          <a:ext cx="5475430" cy="856066"/>
        </p:xfrm>
        <a:graphic>
          <a:graphicData uri="http://schemas.openxmlformats.org/drawingml/2006/table">
            <a:tbl>
              <a:tblPr firstRow="1" firstCol="1" bandRow="1"/>
              <a:tblGrid>
                <a:gridCol w="320477">
                  <a:extLst>
                    <a:ext uri="{9D8B030D-6E8A-4147-A177-3AD203B41FA5}">
                      <a16:colId xmlns:a16="http://schemas.microsoft.com/office/drawing/2014/main" val="2957831237"/>
                    </a:ext>
                  </a:extLst>
                </a:gridCol>
                <a:gridCol w="307127">
                  <a:extLst>
                    <a:ext uri="{9D8B030D-6E8A-4147-A177-3AD203B41FA5}">
                      <a16:colId xmlns:a16="http://schemas.microsoft.com/office/drawing/2014/main" val="1641218761"/>
                    </a:ext>
                  </a:extLst>
                </a:gridCol>
                <a:gridCol w="747784">
                  <a:extLst>
                    <a:ext uri="{9D8B030D-6E8A-4147-A177-3AD203B41FA5}">
                      <a16:colId xmlns:a16="http://schemas.microsoft.com/office/drawing/2014/main" val="3262199999"/>
                    </a:ext>
                  </a:extLst>
                </a:gridCol>
                <a:gridCol w="320477">
                  <a:extLst>
                    <a:ext uri="{9D8B030D-6E8A-4147-A177-3AD203B41FA5}">
                      <a16:colId xmlns:a16="http://schemas.microsoft.com/office/drawing/2014/main" val="2178860730"/>
                    </a:ext>
                  </a:extLst>
                </a:gridCol>
                <a:gridCol w="293773">
                  <a:extLst>
                    <a:ext uri="{9D8B030D-6E8A-4147-A177-3AD203B41FA5}">
                      <a16:colId xmlns:a16="http://schemas.microsoft.com/office/drawing/2014/main" val="3030682373"/>
                    </a:ext>
                  </a:extLst>
                </a:gridCol>
                <a:gridCol w="733167">
                  <a:extLst>
                    <a:ext uri="{9D8B030D-6E8A-4147-A177-3AD203B41FA5}">
                      <a16:colId xmlns:a16="http://schemas.microsoft.com/office/drawing/2014/main" val="687456083"/>
                    </a:ext>
                  </a:extLst>
                </a:gridCol>
                <a:gridCol w="1349936">
                  <a:extLst>
                    <a:ext uri="{9D8B030D-6E8A-4147-A177-3AD203B41FA5}">
                      <a16:colId xmlns:a16="http://schemas.microsoft.com/office/drawing/2014/main" val="219851391"/>
                    </a:ext>
                  </a:extLst>
                </a:gridCol>
                <a:gridCol w="1402689">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graphicFrame>
        <p:nvGraphicFramePr>
          <p:cNvPr id="4" name="Table 3">
            <a:extLst>
              <a:ext uri="{FF2B5EF4-FFF2-40B4-BE49-F238E27FC236}">
                <a16:creationId xmlns:a16="http://schemas.microsoft.com/office/drawing/2014/main" id="{0A4EBE8C-F2E4-8410-A298-57CF6DD2F3C2}"/>
              </a:ext>
            </a:extLst>
          </p:cNvPr>
          <p:cNvGraphicFramePr>
            <a:graphicFrameLocks noGrp="1"/>
          </p:cNvGraphicFramePr>
          <p:nvPr>
            <p:extLst>
              <p:ext uri="{D42A27DB-BD31-4B8C-83A1-F6EECF244321}">
                <p14:modId xmlns:p14="http://schemas.microsoft.com/office/powerpoint/2010/main" val="2009112148"/>
              </p:ext>
            </p:extLst>
          </p:nvPr>
        </p:nvGraphicFramePr>
        <p:xfrm>
          <a:off x="14070" y="457404"/>
          <a:ext cx="12163860" cy="640080"/>
        </p:xfrm>
        <a:graphic>
          <a:graphicData uri="http://schemas.openxmlformats.org/drawingml/2006/table">
            <a:tbl>
              <a:tblPr firstRow="1" bandRow="1">
                <a:tableStyleId>{2D5ABB26-0587-4C30-8999-92F81FD0307C}</a:tableStyleId>
              </a:tblPr>
              <a:tblGrid>
                <a:gridCol w="518662">
                  <a:extLst>
                    <a:ext uri="{9D8B030D-6E8A-4147-A177-3AD203B41FA5}">
                      <a16:colId xmlns:a16="http://schemas.microsoft.com/office/drawing/2014/main" val="72026881"/>
                    </a:ext>
                  </a:extLst>
                </a:gridCol>
                <a:gridCol w="1621131">
                  <a:extLst>
                    <a:ext uri="{9D8B030D-6E8A-4147-A177-3AD203B41FA5}">
                      <a16:colId xmlns:a16="http://schemas.microsoft.com/office/drawing/2014/main" val="925028356"/>
                    </a:ext>
                  </a:extLst>
                </a:gridCol>
                <a:gridCol w="7742491">
                  <a:extLst>
                    <a:ext uri="{9D8B030D-6E8A-4147-A177-3AD203B41FA5}">
                      <a16:colId xmlns:a16="http://schemas.microsoft.com/office/drawing/2014/main" val="2958325863"/>
                    </a:ext>
                  </a:extLst>
                </a:gridCol>
                <a:gridCol w="1231903">
                  <a:extLst>
                    <a:ext uri="{9D8B030D-6E8A-4147-A177-3AD203B41FA5}">
                      <a16:colId xmlns:a16="http://schemas.microsoft.com/office/drawing/2014/main" val="2406740501"/>
                    </a:ext>
                  </a:extLst>
                </a:gridCol>
                <a:gridCol w="1049673">
                  <a:extLst>
                    <a:ext uri="{9D8B030D-6E8A-4147-A177-3AD203B41FA5}">
                      <a16:colId xmlns:a16="http://schemas.microsoft.com/office/drawing/2014/main" val="628313447"/>
                    </a:ext>
                  </a:extLst>
                </a:gridCol>
              </a:tblGrid>
              <a:tr h="410889">
                <a:tc>
                  <a:txBody>
                    <a:bodyPr/>
                    <a:lstStyle/>
                    <a:p>
                      <a:r>
                        <a:rPr lang="en-GB" sz="1300" b="1" dirty="0">
                          <a:solidFill>
                            <a:schemeClr val="bg1"/>
                          </a:solidFill>
                          <a:latin typeface="Calibri" panose="020F0502020204030204" pitchFamily="34" charset="0"/>
                          <a:cs typeface="Calibri" panose="020F0502020204030204" pitchFamily="34" charset="0"/>
                        </a:rPr>
                        <a:t>Ref: C5b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C: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dirty="0">
                          <a:latin typeface="Calibri" panose="020F0502020204030204" pitchFamily="34" charset="0"/>
                          <a:cs typeface="Calibri" panose="020F0502020204030204" pitchFamily="34" charset="0"/>
                        </a:rPr>
                        <a:t>PRINCIPAL RISK 5b</a:t>
                      </a:r>
                      <a:r>
                        <a:rPr lang="en-GB" sz="1150" b="1" baseline="0" dirty="0">
                          <a:latin typeface="Calibri" panose="020F0502020204030204" pitchFamily="34" charset="0"/>
                          <a:cs typeface="Calibri" panose="020F0502020204030204" pitchFamily="34" charset="0"/>
                        </a:rPr>
                        <a:t>: </a:t>
                      </a:r>
                      <a:r>
                        <a:rPr lang="en-GB" sz="1150" b="0" baseline="0" dirty="0">
                          <a:latin typeface="Calibri" panose="020F0502020204030204" pitchFamily="34" charset="0"/>
                          <a:cs typeface="Calibri" panose="020F0502020204030204" pitchFamily="34" charset="0"/>
                        </a:rPr>
                        <a:t>Failure to deliver a medium-term financial plan for the system, that achieves financial sustainability and recovery, leading to poorer outcomes for the population; threatens individual organisations sustainability; undermines confidence in the ICB, ICS leadership and System leaders. </a:t>
                      </a:r>
                      <a:endParaRPr lang="en-GB" sz="115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Outcomes Led Resourcing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dirty="0">
                          <a:solidFill>
                            <a:schemeClr val="bg1"/>
                          </a:solidFill>
                          <a:latin typeface="Calibri" panose="020F0502020204030204" pitchFamily="34" charset="0"/>
                          <a:cs typeface="Calibri" panose="020F0502020204030204" pitchFamily="34" charset="0"/>
                        </a:rPr>
                        <a:t>Risk Score:</a:t>
                      </a:r>
                    </a:p>
                    <a:p>
                      <a:pPr algn="ctr"/>
                      <a:r>
                        <a:rPr lang="en-GB" sz="2000" b="1" dirty="0">
                          <a:solidFill>
                            <a:schemeClr val="bg1"/>
                          </a:solidFill>
                          <a:latin typeface="Calibri" panose="020F0502020204030204" pitchFamily="34" charset="0"/>
                          <a:cs typeface="Calibri" panose="020F0502020204030204" pitchFamily="34" charset="0"/>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6" name="Table 5">
            <a:extLst>
              <a:ext uri="{FF2B5EF4-FFF2-40B4-BE49-F238E27FC236}">
                <a16:creationId xmlns:a16="http://schemas.microsoft.com/office/drawing/2014/main" id="{ACB490A2-0CEA-4762-758B-E638A3E5704C}"/>
              </a:ext>
            </a:extLst>
          </p:cNvPr>
          <p:cNvGraphicFramePr>
            <a:graphicFrameLocks noGrp="1"/>
          </p:cNvGraphicFramePr>
          <p:nvPr>
            <p:extLst>
              <p:ext uri="{D42A27DB-BD31-4B8C-83A1-F6EECF244321}">
                <p14:modId xmlns:p14="http://schemas.microsoft.com/office/powerpoint/2010/main" val="4242107096"/>
              </p:ext>
            </p:extLst>
          </p:nvPr>
        </p:nvGraphicFramePr>
        <p:xfrm>
          <a:off x="0" y="5843645"/>
          <a:ext cx="12186049" cy="731520"/>
        </p:xfrm>
        <a:graphic>
          <a:graphicData uri="http://schemas.openxmlformats.org/drawingml/2006/table">
            <a:tbl>
              <a:tblPr firstRow="1" bandRow="1">
                <a:tableStyleId>{5940675A-B579-460E-94D1-54222C63F5DA}</a:tableStyleId>
              </a:tblPr>
              <a:tblGrid>
                <a:gridCol w="4851537">
                  <a:extLst>
                    <a:ext uri="{9D8B030D-6E8A-4147-A177-3AD203B41FA5}">
                      <a16:colId xmlns:a16="http://schemas.microsoft.com/office/drawing/2014/main" val="20000"/>
                    </a:ext>
                  </a:extLst>
                </a:gridCol>
                <a:gridCol w="2504221">
                  <a:extLst>
                    <a:ext uri="{9D8B030D-6E8A-4147-A177-3AD203B41FA5}">
                      <a16:colId xmlns:a16="http://schemas.microsoft.com/office/drawing/2014/main" val="20001"/>
                    </a:ext>
                  </a:extLst>
                </a:gridCol>
                <a:gridCol w="1903700">
                  <a:extLst>
                    <a:ext uri="{9D8B030D-6E8A-4147-A177-3AD203B41FA5}">
                      <a16:colId xmlns:a16="http://schemas.microsoft.com/office/drawing/2014/main" val="20002"/>
                    </a:ext>
                  </a:extLst>
                </a:gridCol>
                <a:gridCol w="2926591">
                  <a:extLst>
                    <a:ext uri="{9D8B030D-6E8A-4147-A177-3AD203B41FA5}">
                      <a16:colId xmlns:a16="http://schemas.microsoft.com/office/drawing/2014/main" val="3688645318"/>
                    </a:ext>
                  </a:extLst>
                </a:gridCol>
              </a:tblGrid>
              <a:tr h="213436">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000" b="0" dirty="0">
                          <a:latin typeface="Calibri" panose="020F0502020204030204" pitchFamily="34" charset="0"/>
                          <a:cs typeface="Calibri" panose="020F0502020204030204" pitchFamily="34" charset="0"/>
                        </a:rPr>
                        <a:t>Organisational Development work with teams </a:t>
                      </a:r>
                      <a:endParaRPr lang="en-GB" sz="1000" b="0" dirty="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900" b="0" dirty="0">
                          <a:latin typeface="Calibri" panose="020F0502020204030204" pitchFamily="34" charset="0"/>
                          <a:ea typeface="Calibri" panose="020F0502020204030204" pitchFamily="34" charset="0"/>
                          <a:cs typeface="Calibri" panose="020F0502020204030204" pitchFamily="34" charset="0"/>
                        </a:rPr>
                        <a:t>Checkpoint: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latin typeface="Calibri" panose="020F0502020204030204" pitchFamily="34" charset="0"/>
                          <a:ea typeface="Calibri" panose="020F0502020204030204" pitchFamily="34" charset="0"/>
                          <a:cs typeface="Calibri" panose="020F0502020204030204" pitchFamily="34" charset="0"/>
                        </a:rPr>
                        <a:t>Interim ED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April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072278072"/>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panose="020F0502020204030204" pitchFamily="34" charset="0"/>
                          <a:cs typeface="Calibri" panose="020F0502020204030204" pitchFamily="34" charset="0"/>
                        </a:rPr>
                        <a:t>Potential mitigations will be assessed after the 2025/26 Planning Round.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900" b="0" dirty="0">
                          <a:latin typeface="Calibri" panose="020F0502020204030204" pitchFamily="34" charset="0"/>
                          <a:ea typeface="Calibri" panose="020F0502020204030204" pitchFamily="34" charset="0"/>
                          <a:cs typeface="Calibri" panose="020F0502020204030204" pitchFamily="34" charset="0"/>
                        </a:rPr>
                        <a:t>Checkpoint: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latin typeface="Calibri" panose="020F0502020204030204" pitchFamily="34" charset="0"/>
                          <a:ea typeface="Calibri" panose="020F0502020204030204" pitchFamily="34" charset="0"/>
                          <a:cs typeface="Calibri" panose="020F0502020204030204" pitchFamily="34" charset="0"/>
                        </a:rPr>
                        <a:t>Interim ED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April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299042838"/>
                  </a:ext>
                </a:extLst>
              </a:tr>
            </a:tbl>
          </a:graphicData>
        </a:graphic>
      </p:graphicFrame>
    </p:spTree>
    <p:extLst>
      <p:ext uri="{BB962C8B-B14F-4D97-AF65-F5344CB8AC3E}">
        <p14:creationId xmlns:p14="http://schemas.microsoft.com/office/powerpoint/2010/main" val="1244895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685BB1-3F94-B526-320B-4AFF5CB0A06A}"/>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3212"/>
            <a:ext cx="12192000" cy="301625"/>
          </a:xfrm>
          <a:prstGeom prst="rect">
            <a:avLst/>
          </a:prstGeom>
          <a:ln>
            <a:noFill/>
          </a:ln>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Ref C6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5578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1287292453"/>
              </p:ext>
            </p:extLst>
          </p:nvPr>
        </p:nvGraphicFramePr>
        <p:xfrm>
          <a:off x="0" y="5581817"/>
          <a:ext cx="12180659" cy="640080"/>
        </p:xfrm>
        <a:graphic>
          <a:graphicData uri="http://schemas.openxmlformats.org/drawingml/2006/table">
            <a:tbl>
              <a:tblPr firstRow="1" bandRow="1">
                <a:tableStyleId>{5940675A-B579-460E-94D1-54222C63F5DA}</a:tableStyleId>
              </a:tblPr>
              <a:tblGrid>
                <a:gridCol w="3991232">
                  <a:extLst>
                    <a:ext uri="{9D8B030D-6E8A-4147-A177-3AD203B41FA5}">
                      <a16:colId xmlns:a16="http://schemas.microsoft.com/office/drawing/2014/main" val="20000"/>
                    </a:ext>
                  </a:extLst>
                </a:gridCol>
                <a:gridCol w="3149307">
                  <a:extLst>
                    <a:ext uri="{9D8B030D-6E8A-4147-A177-3AD203B41FA5}">
                      <a16:colId xmlns:a16="http://schemas.microsoft.com/office/drawing/2014/main" val="20001"/>
                    </a:ext>
                  </a:extLst>
                </a:gridCol>
                <a:gridCol w="1592495">
                  <a:extLst>
                    <a:ext uri="{9D8B030D-6E8A-4147-A177-3AD203B41FA5}">
                      <a16:colId xmlns:a16="http://schemas.microsoft.com/office/drawing/2014/main" val="20002"/>
                    </a:ext>
                  </a:extLst>
                </a:gridCol>
                <a:gridCol w="3447625">
                  <a:extLst>
                    <a:ext uri="{9D8B030D-6E8A-4147-A177-3AD203B41FA5}">
                      <a16:colId xmlns:a16="http://schemas.microsoft.com/office/drawing/2014/main" val="1536024741"/>
                    </a:ext>
                  </a:extLst>
                </a:gridCol>
              </a:tblGrid>
              <a:tr h="213436">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40880">
                <a:tc>
                  <a:txBody>
                    <a:bodyPr/>
                    <a:lstStyle/>
                    <a:p>
                      <a:r>
                        <a:rPr lang="en-US" sz="1000" b="0">
                          <a:latin typeface="Calibri"/>
                          <a:cs typeface="Calibri"/>
                        </a:rPr>
                        <a:t>Update for staff on range of actions forming ICB organisational People Plan to be shared via staff briefing and other appropriate channels</a:t>
                      </a:r>
                      <a:endParaRPr lang="en-GB" sz="1000" b="0">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latin typeface="Calibri"/>
                          <a:cs typeface="Calibri"/>
                        </a:rPr>
                        <a:t>Next due End </a:t>
                      </a:r>
                      <a:r>
                        <a:rPr lang="en-US" sz="1000" b="0">
                          <a:latin typeface="Calibri"/>
                          <a:cs typeface="Calibri"/>
                        </a:rPr>
                        <a:t>Q4 2024/25</a:t>
                      </a:r>
                      <a:endParaRPr lang="en-GB" sz="1000" b="0">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US" sz="1000" b="0">
                          <a:latin typeface="Calibri"/>
                          <a:cs typeface="Calibri"/>
                        </a:rPr>
                        <a:t>ED of People</a:t>
                      </a:r>
                      <a:endParaRPr lang="en-GB" sz="1000" b="0">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in April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59959048"/>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3788897102"/>
              </p:ext>
            </p:extLst>
          </p:nvPr>
        </p:nvGraphicFramePr>
        <p:xfrm>
          <a:off x="0" y="2319872"/>
          <a:ext cx="12192000" cy="3246120"/>
        </p:xfrm>
        <a:graphic>
          <a:graphicData uri="http://schemas.openxmlformats.org/drawingml/2006/table">
            <a:tbl>
              <a:tblPr firstRow="1" bandRow="1">
                <a:tableStyleId>{2D5ABB26-0587-4C30-8999-92F81FD0307C}</a:tableStyleId>
              </a:tblPr>
              <a:tblGrid>
                <a:gridCol w="7839167">
                  <a:extLst>
                    <a:ext uri="{9D8B030D-6E8A-4147-A177-3AD203B41FA5}">
                      <a16:colId xmlns:a16="http://schemas.microsoft.com/office/drawing/2014/main" val="655496523"/>
                    </a:ext>
                  </a:extLst>
                </a:gridCol>
                <a:gridCol w="4352833">
                  <a:extLst>
                    <a:ext uri="{9D8B030D-6E8A-4147-A177-3AD203B41FA5}">
                      <a16:colId xmlns:a16="http://schemas.microsoft.com/office/drawing/2014/main" val="2898777436"/>
                    </a:ext>
                  </a:extLst>
                </a:gridCol>
              </a:tblGrid>
              <a:tr h="250727">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728489">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Organisation redesign completed successfully, and organisation-wide learning captured.  Ongoing work to assess requirements for further change linked to organisational purpose and emerging national requirements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Staff Partnership Forum in place, supporting effective staff side engagement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Staff surveys in place providing insight into colleague experience and perception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Statutory and mandatory training in place; training and development policy and panel in operation, supporting staff development linked to PDR process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Monthly staff briefings in place; staff roadshows effective in engaging staff in ICB organisational purpose and will be repeated as required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Colleague support offer including EAP, occupational health and access to further support for more complex needs in place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ICB-facing HR team fully populated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ICB organisational values in development via dedicated project with Executive level support, with connectivity to wider system leadership group values and opportunities to develop into system-level values recognised and to be pursued in due course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ICB Talent Management and Succession project underway with Executive level support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ICB intersectional Inclusion Network in place, with connectivity to system-level intersectional Inclusion Assembly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Risks specific to organisational workforce captured separately from system workforce risk at BAF level</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Flexible working and wider benefits published in the Staff handbook promoted in regular staff update: </a:t>
                      </a:r>
                      <a:r>
                        <a:rPr lang="en-GB" sz="1000" dirty="0">
                          <a:latin typeface="Calibri" panose="020F0502020204030204" pitchFamily="34" charset="0"/>
                          <a:cs typeface="Calibri" panose="020F0502020204030204" pitchFamily="34" charset="0"/>
                          <a:hlinkClick r:id="rId3"/>
                        </a:rPr>
                        <a:t>https://humberandnorthyorkshire.pagetiger.com/ICB-staff-handbook/1</a:t>
                      </a:r>
                      <a:endParaRPr lang="en-GB" sz="10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000" dirty="0">
                          <a:latin typeface="Calibri"/>
                          <a:cs typeface="Calibri"/>
                        </a:rPr>
                        <a:t>Intranet developed by Comms, Marketing and MR, with HR team input</a:t>
                      </a:r>
                    </a:p>
                    <a:p>
                      <a:pPr marL="171450" indent="-171450">
                        <a:buFont typeface="Arial" panose="020B0604020202020204" pitchFamily="34" charset="0"/>
                        <a:buChar char="•"/>
                      </a:pPr>
                      <a:r>
                        <a:rPr lang="en-GB" sz="1000" dirty="0">
                          <a:latin typeface="Calibri"/>
                          <a:cs typeface="Calibri"/>
                        </a:rPr>
                        <a:t>OD&amp;T implementation plan coordinated through an OD&amp;T Engine Room overseen by Executive Directors. </a:t>
                      </a:r>
                    </a:p>
                    <a:p>
                      <a:pPr marL="171450" indent="-171450">
                        <a:buFont typeface="Arial" panose="020B0604020202020204" pitchFamily="34" charset="0"/>
                        <a:buChar char="•"/>
                      </a:pPr>
                      <a:r>
                        <a:rPr kumimoji="0" lang="en-GB" sz="1000" b="0" i="0" u="none" strike="noStrike" kern="1200" cap="none" spc="0" normalizeH="0" baseline="0" noProof="0" dirty="0">
                          <a:ln>
                            <a:noFill/>
                          </a:ln>
                          <a:solidFill>
                            <a:prstClr val="black"/>
                          </a:solidFill>
                          <a:effectLst/>
                          <a:uLnTx/>
                          <a:uFillTx/>
                          <a:latin typeface="Calibri"/>
                          <a:ea typeface="+mn-ea"/>
                          <a:cs typeface="Calibri"/>
                        </a:rPr>
                        <a:t>A </a:t>
                      </a: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health and wellbeing offer for staff has been identified.</a:t>
                      </a:r>
                      <a:endParaRPr lang="en-GB" sz="1000" dirty="0">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ICB organisation flexible working and wider benefits offer to be developed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Staff handbook in development but not yet launched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HR team capacity is significantly less than NHS average per head of workforce (current ICB ratio 1/100; NHS average ratio 1:70), reducing the ability of the team to support proactive organisational development, creating risk at points of significant change and increasing the risk of burnout or failure to retain key HR staff</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Communications to ICB colleagues on identified organisational development actions (as shown left)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2046623495"/>
              </p:ext>
            </p:extLst>
          </p:nvPr>
        </p:nvGraphicFramePr>
        <p:xfrm>
          <a:off x="0" y="1121692"/>
          <a:ext cx="12192000" cy="243840"/>
        </p:xfrm>
        <a:graphic>
          <a:graphicData uri="http://schemas.openxmlformats.org/drawingml/2006/table">
            <a:tbl>
              <a:tblPr firstRow="1" bandRow="1">
                <a:tableStyleId>{5940675A-B579-460E-94D1-54222C63F5DA}</a:tableStyleId>
              </a:tblPr>
              <a:tblGrid>
                <a:gridCol w="4253779">
                  <a:extLst>
                    <a:ext uri="{9D8B030D-6E8A-4147-A177-3AD203B41FA5}">
                      <a16:colId xmlns:a16="http://schemas.microsoft.com/office/drawing/2014/main" val="1598241533"/>
                    </a:ext>
                  </a:extLst>
                </a:gridCol>
                <a:gridCol w="5035505">
                  <a:extLst>
                    <a:ext uri="{9D8B030D-6E8A-4147-A177-3AD203B41FA5}">
                      <a16:colId xmlns:a16="http://schemas.microsoft.com/office/drawing/2014/main" val="4043458799"/>
                    </a:ext>
                  </a:extLst>
                </a:gridCol>
                <a:gridCol w="2902716">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People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cs typeface="Calibri" panose="020F0502020204030204" pitchFamily="34" charset="0"/>
                        </a:rPr>
                        <a:t>Workforce Board / Committee</a:t>
                      </a:r>
                      <a:endParaRPr lang="en-GB" sz="1000" b="0">
                        <a:solidFill>
                          <a:schemeClr val="tx1"/>
                        </a:solidFill>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August 2023</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9" name="Table 8">
            <a:extLst>
              <a:ext uri="{FF2B5EF4-FFF2-40B4-BE49-F238E27FC236}">
                <a16:creationId xmlns:a16="http://schemas.microsoft.com/office/drawing/2014/main" id="{5B72A200-7369-46C2-5CC5-3E471834435A}"/>
              </a:ext>
            </a:extLst>
          </p:cNvPr>
          <p:cNvGraphicFramePr>
            <a:graphicFrameLocks noGrp="1"/>
          </p:cNvGraphicFramePr>
          <p:nvPr>
            <p:extLst>
              <p:ext uri="{D42A27DB-BD31-4B8C-83A1-F6EECF244321}">
                <p14:modId xmlns:p14="http://schemas.microsoft.com/office/powerpoint/2010/main" val="3218353290"/>
              </p:ext>
            </p:extLst>
          </p:nvPr>
        </p:nvGraphicFramePr>
        <p:xfrm>
          <a:off x="0" y="475073"/>
          <a:ext cx="12192000" cy="601980"/>
        </p:xfrm>
        <a:graphic>
          <a:graphicData uri="http://schemas.openxmlformats.org/drawingml/2006/table">
            <a:tbl>
              <a:tblPr firstRow="1" bandRow="1">
                <a:tableStyleId>{2D5ABB26-0587-4C30-8999-92F81FD0307C}</a:tableStyleId>
              </a:tblPr>
              <a:tblGrid>
                <a:gridCol w="519862">
                  <a:extLst>
                    <a:ext uri="{9D8B030D-6E8A-4147-A177-3AD203B41FA5}">
                      <a16:colId xmlns:a16="http://schemas.microsoft.com/office/drawing/2014/main" val="72026881"/>
                    </a:ext>
                  </a:extLst>
                </a:gridCol>
                <a:gridCol w="1624881">
                  <a:extLst>
                    <a:ext uri="{9D8B030D-6E8A-4147-A177-3AD203B41FA5}">
                      <a16:colId xmlns:a16="http://schemas.microsoft.com/office/drawing/2014/main" val="925028356"/>
                    </a:ext>
                  </a:extLst>
                </a:gridCol>
                <a:gridCol w="7734363">
                  <a:extLst>
                    <a:ext uri="{9D8B030D-6E8A-4147-A177-3AD203B41FA5}">
                      <a16:colId xmlns:a16="http://schemas.microsoft.com/office/drawing/2014/main" val="2958325863"/>
                    </a:ext>
                  </a:extLst>
                </a:gridCol>
                <a:gridCol w="1260792">
                  <a:extLst>
                    <a:ext uri="{9D8B030D-6E8A-4147-A177-3AD203B41FA5}">
                      <a16:colId xmlns:a16="http://schemas.microsoft.com/office/drawing/2014/main" val="2406740501"/>
                    </a:ext>
                  </a:extLst>
                </a:gridCol>
                <a:gridCol w="1052102">
                  <a:extLst>
                    <a:ext uri="{9D8B030D-6E8A-4147-A177-3AD203B41FA5}">
                      <a16:colId xmlns:a16="http://schemas.microsoft.com/office/drawing/2014/main" val="628313447"/>
                    </a:ext>
                  </a:extLst>
                </a:gridCol>
              </a:tblGrid>
              <a:tr h="328549">
                <a:tc>
                  <a:txBody>
                    <a:bodyPr/>
                    <a:lstStyle/>
                    <a:p>
                      <a:r>
                        <a:rPr lang="en-GB" sz="1300" b="1">
                          <a:solidFill>
                            <a:schemeClr val="bg1"/>
                          </a:solidFill>
                          <a:latin typeface="Calibri" panose="020F0502020204030204" pitchFamily="34" charset="0"/>
                          <a:cs typeface="Calibri" panose="020F0502020204030204" pitchFamily="34" charset="0"/>
                        </a:rPr>
                        <a:t>Ref: C6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Strategic Objective C: </a:t>
                      </a:r>
                      <a:br>
                        <a:rPr lang="en-GB" sz="1100" b="1">
                          <a:solidFill>
                            <a:schemeClr val="bg1"/>
                          </a:solidFill>
                          <a:latin typeface="Calibri" panose="020F0502020204030204" pitchFamily="34" charset="0"/>
                          <a:cs typeface="Calibri" panose="020F0502020204030204" pitchFamily="34" charset="0"/>
                        </a:rPr>
                      </a:br>
                      <a:r>
                        <a:rPr lang="en-GB" sz="11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6</a:t>
                      </a:r>
                      <a:r>
                        <a:rPr lang="en-GB" sz="1150" b="1" baseline="0">
                          <a:latin typeface="Calibri" panose="020F0502020204030204" pitchFamily="34" charset="0"/>
                          <a:cs typeface="Calibri" panose="020F0502020204030204" pitchFamily="34" charset="0"/>
                        </a:rPr>
                        <a:t>: </a:t>
                      </a:r>
                      <a:r>
                        <a:rPr lang="en-US" sz="1100" b="0">
                          <a:effectLst/>
                          <a:latin typeface="Calibri" panose="020F0502020204030204" pitchFamily="34" charset="0"/>
                          <a:ea typeface="Times New Roman"/>
                          <a:cs typeface="Calibri" panose="020F0502020204030204" pitchFamily="34" charset="0"/>
                        </a:rPr>
                        <a:t>Failure to recruit and retain staff of the right calibre and with the right values will prevent the ICB organisation delivering its core purposes. Lack of effective succession planning will reduce the leadership capability of the ICB and limit the impact and effectiveness of the organisation in leading the improvement and transformation of the HNY health and care system</a:t>
                      </a:r>
                      <a:r>
                        <a:rPr lang="en-GB" sz="1100" b="0">
                          <a:effectLst/>
                          <a:latin typeface="Calibri" panose="020F0502020204030204" pitchFamily="34" charset="0"/>
                          <a:ea typeface="Times New Roman"/>
                          <a:cs typeface="Calibri" panose="020F0502020204030204" pitchFamily="34" charset="0"/>
                        </a:rPr>
                        <a:t>. </a:t>
                      </a:r>
                      <a:endParaRPr lang="en-GB" sz="115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System Workforce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0FCF93F6-404F-129D-7B1F-9EF04941A343}"/>
              </a:ext>
            </a:extLst>
          </p:cNvPr>
          <p:cNvGraphicFramePr>
            <a:graphicFrameLocks noGrp="1"/>
          </p:cNvGraphicFramePr>
          <p:nvPr>
            <p:extLst>
              <p:ext uri="{D42A27DB-BD31-4B8C-83A1-F6EECF244321}">
                <p14:modId xmlns:p14="http://schemas.microsoft.com/office/powerpoint/2010/main" val="2192033637"/>
              </p:ext>
            </p:extLst>
          </p:nvPr>
        </p:nvGraphicFramePr>
        <p:xfrm>
          <a:off x="0" y="1410171"/>
          <a:ext cx="5466891" cy="856066"/>
        </p:xfrm>
        <a:graphic>
          <a:graphicData uri="http://schemas.openxmlformats.org/drawingml/2006/table">
            <a:tbl>
              <a:tblPr firstRow="1" firstCol="1" bandRow="1"/>
              <a:tblGrid>
                <a:gridCol w="319978">
                  <a:extLst>
                    <a:ext uri="{9D8B030D-6E8A-4147-A177-3AD203B41FA5}">
                      <a16:colId xmlns:a16="http://schemas.microsoft.com/office/drawing/2014/main" val="2957831237"/>
                    </a:ext>
                  </a:extLst>
                </a:gridCol>
                <a:gridCol w="306648">
                  <a:extLst>
                    <a:ext uri="{9D8B030D-6E8A-4147-A177-3AD203B41FA5}">
                      <a16:colId xmlns:a16="http://schemas.microsoft.com/office/drawing/2014/main" val="1641218761"/>
                    </a:ext>
                  </a:extLst>
                </a:gridCol>
                <a:gridCol w="746618">
                  <a:extLst>
                    <a:ext uri="{9D8B030D-6E8A-4147-A177-3AD203B41FA5}">
                      <a16:colId xmlns:a16="http://schemas.microsoft.com/office/drawing/2014/main" val="3262199999"/>
                    </a:ext>
                  </a:extLst>
                </a:gridCol>
                <a:gridCol w="319978">
                  <a:extLst>
                    <a:ext uri="{9D8B030D-6E8A-4147-A177-3AD203B41FA5}">
                      <a16:colId xmlns:a16="http://schemas.microsoft.com/office/drawing/2014/main" val="2178860730"/>
                    </a:ext>
                  </a:extLst>
                </a:gridCol>
                <a:gridCol w="293315">
                  <a:extLst>
                    <a:ext uri="{9D8B030D-6E8A-4147-A177-3AD203B41FA5}">
                      <a16:colId xmlns:a16="http://schemas.microsoft.com/office/drawing/2014/main" val="3030682373"/>
                    </a:ext>
                  </a:extLst>
                </a:gridCol>
                <a:gridCol w="732023">
                  <a:extLst>
                    <a:ext uri="{9D8B030D-6E8A-4147-A177-3AD203B41FA5}">
                      <a16:colId xmlns:a16="http://schemas.microsoft.com/office/drawing/2014/main" val="687456083"/>
                    </a:ext>
                  </a:extLst>
                </a:gridCol>
                <a:gridCol w="1347830">
                  <a:extLst>
                    <a:ext uri="{9D8B030D-6E8A-4147-A177-3AD203B41FA5}">
                      <a16:colId xmlns:a16="http://schemas.microsoft.com/office/drawing/2014/main" val="219851391"/>
                    </a:ext>
                  </a:extLst>
                </a:gridCol>
                <a:gridCol w="1400501">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3</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12</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2</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8</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3660EB14-61B5-6820-B73D-925A635E62C5}"/>
              </a:ext>
            </a:extLst>
          </p:cNvPr>
          <p:cNvGraphicFramePr>
            <a:graphicFrameLocks noGrp="1"/>
          </p:cNvGraphicFramePr>
          <p:nvPr>
            <p:extLst>
              <p:ext uri="{D42A27DB-BD31-4B8C-83A1-F6EECF244321}">
                <p14:modId xmlns:p14="http://schemas.microsoft.com/office/powerpoint/2010/main" val="1957887731"/>
              </p:ext>
            </p:extLst>
          </p:nvPr>
        </p:nvGraphicFramePr>
        <p:xfrm>
          <a:off x="5570140" y="1419167"/>
          <a:ext cx="6621860" cy="847070"/>
        </p:xfrm>
        <a:graphic>
          <a:graphicData uri="http://schemas.openxmlformats.org/drawingml/2006/table">
            <a:tbl>
              <a:tblPr firstRow="1" bandRow="1">
                <a:tableStyleId>{5940675A-B579-460E-94D1-54222C63F5DA}</a:tableStyleId>
              </a:tblPr>
              <a:tblGrid>
                <a:gridCol w="1855472">
                  <a:extLst>
                    <a:ext uri="{9D8B030D-6E8A-4147-A177-3AD203B41FA5}">
                      <a16:colId xmlns:a16="http://schemas.microsoft.com/office/drawing/2014/main" val="1120470919"/>
                    </a:ext>
                  </a:extLst>
                </a:gridCol>
                <a:gridCol w="1160610">
                  <a:extLst>
                    <a:ext uri="{9D8B030D-6E8A-4147-A177-3AD203B41FA5}">
                      <a16:colId xmlns:a16="http://schemas.microsoft.com/office/drawing/2014/main" val="4139717046"/>
                    </a:ext>
                  </a:extLst>
                </a:gridCol>
                <a:gridCol w="1194414">
                  <a:extLst>
                    <a:ext uri="{9D8B030D-6E8A-4147-A177-3AD203B41FA5}">
                      <a16:colId xmlns:a16="http://schemas.microsoft.com/office/drawing/2014/main" val="838524364"/>
                    </a:ext>
                  </a:extLst>
                </a:gridCol>
                <a:gridCol w="1194229">
                  <a:extLst>
                    <a:ext uri="{9D8B030D-6E8A-4147-A177-3AD203B41FA5}">
                      <a16:colId xmlns:a16="http://schemas.microsoft.com/office/drawing/2014/main" val="2598267458"/>
                    </a:ext>
                  </a:extLst>
                </a:gridCol>
                <a:gridCol w="1217135">
                  <a:extLst>
                    <a:ext uri="{9D8B030D-6E8A-4147-A177-3AD203B41FA5}">
                      <a16:colId xmlns:a16="http://schemas.microsoft.com/office/drawing/2014/main" val="638638414"/>
                    </a:ext>
                  </a:extLst>
                </a:gridCol>
              </a:tblGrid>
              <a:tr h="277265">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77265">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8</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8</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8</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8</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extLst>
                  <a:ext uri="{0D108BD9-81ED-4DB2-BD59-A6C34878D82A}">
                    <a16:rowId xmlns:a16="http://schemas.microsoft.com/office/drawing/2014/main" val="206885009"/>
                  </a:ext>
                </a:extLst>
              </a:tr>
              <a:tr h="292540">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spTree>
    <p:extLst>
      <p:ext uri="{BB962C8B-B14F-4D97-AF65-F5344CB8AC3E}">
        <p14:creationId xmlns:p14="http://schemas.microsoft.com/office/powerpoint/2010/main" val="1754542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B79482-E99F-43A1-A2FD-148F8550AD60}"/>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3213"/>
            <a:ext cx="12192000" cy="288764"/>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Ref C7   Risk Analysis </a:t>
            </a:r>
            <a:endParaRPr kumimoji="0" lang="en-GB" sz="2400" b="1" i="0" u="none" strike="noStrike" kern="1200" cap="none" spc="0" normalizeH="0" baseline="0" noProof="0">
              <a:ln>
                <a:noFill/>
              </a:ln>
              <a:solidFill>
                <a:schemeClr val="tx1"/>
              </a:solidFill>
              <a:effectLst/>
              <a:highlight>
                <a:srgbClr val="FFFF00"/>
              </a:highlight>
              <a:uLnTx/>
              <a:uFillTx/>
              <a:latin typeface="Calibri" panose="020F0502020204030204" pitchFamily="34" charset="0"/>
              <a:ea typeface="+mj-ea"/>
              <a:cs typeface="Calibri" panose="020F0502020204030204" pitchFamily="34" charset="0"/>
            </a:endParaRP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9882"/>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948741888"/>
              </p:ext>
            </p:extLst>
          </p:nvPr>
        </p:nvGraphicFramePr>
        <p:xfrm>
          <a:off x="0" y="6293395"/>
          <a:ext cx="12163861" cy="520065"/>
        </p:xfrm>
        <a:graphic>
          <a:graphicData uri="http://schemas.openxmlformats.org/drawingml/2006/table">
            <a:tbl>
              <a:tblPr firstRow="1" bandRow="1">
                <a:tableStyleId>{5940675A-B579-460E-94D1-54222C63F5DA}</a:tableStyleId>
              </a:tblPr>
              <a:tblGrid>
                <a:gridCol w="4710330">
                  <a:extLst>
                    <a:ext uri="{9D8B030D-6E8A-4147-A177-3AD203B41FA5}">
                      <a16:colId xmlns:a16="http://schemas.microsoft.com/office/drawing/2014/main" val="20000"/>
                    </a:ext>
                  </a:extLst>
                </a:gridCol>
                <a:gridCol w="1595718">
                  <a:extLst>
                    <a:ext uri="{9D8B030D-6E8A-4147-A177-3AD203B41FA5}">
                      <a16:colId xmlns:a16="http://schemas.microsoft.com/office/drawing/2014/main" val="20001"/>
                    </a:ext>
                  </a:extLst>
                </a:gridCol>
                <a:gridCol w="2124635">
                  <a:extLst>
                    <a:ext uri="{9D8B030D-6E8A-4147-A177-3AD203B41FA5}">
                      <a16:colId xmlns:a16="http://schemas.microsoft.com/office/drawing/2014/main" val="20002"/>
                    </a:ext>
                  </a:extLst>
                </a:gridCol>
                <a:gridCol w="3733178">
                  <a:extLst>
                    <a:ext uri="{9D8B030D-6E8A-4147-A177-3AD203B41FA5}">
                      <a16:colId xmlns:a16="http://schemas.microsoft.com/office/drawing/2014/main" val="1536024741"/>
                    </a:ext>
                  </a:extLst>
                </a:gridCol>
              </a:tblGrid>
              <a:tr h="213436">
                <a:tc>
                  <a:txBody>
                    <a:bodyPr/>
                    <a:lstStyle/>
                    <a:p>
                      <a:r>
                        <a:rPr lang="en-GB" sz="1000" b="1">
                          <a:solidFill>
                            <a:schemeClr val="bg1"/>
                          </a:solidFill>
                          <a:latin typeface="Calibri" panose="020F0502020204030204" pitchFamily="34" charset="0"/>
                          <a:cs typeface="Calibri" panose="020F0502020204030204" pitchFamily="34" charset="0"/>
                        </a:rPr>
                        <a:t>Mitigating</a:t>
                      </a:r>
                      <a:r>
                        <a:rPr lang="en-GB" sz="1000" b="1" baseline="0">
                          <a:solidFill>
                            <a:schemeClr val="bg1"/>
                          </a:solidFill>
                          <a:latin typeface="Calibri" panose="020F0502020204030204" pitchFamily="34" charset="0"/>
                          <a:cs typeface="Calibri" panose="020F0502020204030204" pitchFamily="34" charset="0"/>
                        </a:rPr>
                        <a:t> Actions To Address Gaps</a:t>
                      </a:r>
                      <a:endParaRPr lang="en-GB" sz="1000" b="1">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76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a:latin typeface="Calibri" panose="020F0502020204030204" pitchFamily="34" charset="0"/>
                          <a:cs typeface="Calibri" panose="020F0502020204030204" pitchFamily="34" charset="0"/>
                        </a:rPr>
                        <a:t>National lobbying on whole system finance, including position of social care</a:t>
                      </a:r>
                      <a:endParaRPr lang="en-GB" sz="1000" b="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latin typeface="Calibri" panose="020F0502020204030204" pitchFamily="34" charset="0"/>
                          <a:cs typeface="Calibri" panose="020F0502020204030204" pitchFamily="34" charset="0"/>
                        </a:rPr>
                        <a:t>End Q4 2024/25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a:latin typeface="Calibri" panose="020F0502020204030204" pitchFamily="34" charset="0"/>
                          <a:cs typeface="Calibri" panose="020F0502020204030204" pitchFamily="34" charset="0"/>
                        </a:rPr>
                        <a:t>ED of People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April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1781831873"/>
              </p:ext>
            </p:extLst>
          </p:nvPr>
        </p:nvGraphicFramePr>
        <p:xfrm>
          <a:off x="0" y="2637803"/>
          <a:ext cx="12192000" cy="3633322"/>
        </p:xfrm>
        <a:graphic>
          <a:graphicData uri="http://schemas.openxmlformats.org/drawingml/2006/table">
            <a:tbl>
              <a:tblPr firstRow="1" bandRow="1">
                <a:tableStyleId>{2D5ABB26-0587-4C30-8999-92F81FD0307C}</a:tableStyleId>
              </a:tblPr>
              <a:tblGrid>
                <a:gridCol w="8446801">
                  <a:extLst>
                    <a:ext uri="{9D8B030D-6E8A-4147-A177-3AD203B41FA5}">
                      <a16:colId xmlns:a16="http://schemas.microsoft.com/office/drawing/2014/main" val="655496523"/>
                    </a:ext>
                  </a:extLst>
                </a:gridCol>
                <a:gridCol w="3745199">
                  <a:extLst>
                    <a:ext uri="{9D8B030D-6E8A-4147-A177-3AD203B41FA5}">
                      <a16:colId xmlns:a16="http://schemas.microsoft.com/office/drawing/2014/main" val="2898777436"/>
                    </a:ext>
                  </a:extLst>
                </a:gridCol>
              </a:tblGrid>
              <a:tr h="341482">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932724">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Workforce Board established, including VSM Members with accountability spanning system-wide priorities, providing assurance to the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People Strategy with broad System ownership</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Phased approach to transformation is achieving wide engagement from system community; methodology is attracting national recognition for innovation, providing immediate and long-term assurance on engagement and effectiveness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People governance clarified and developed to include six key forums for strategic medium-term change, with shared system leadership: </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ground-breaking intersectional system-level Inclusion Assembly</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Health and Wellbeing Sub-Committee; </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Education and Training Sub-Committee;</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Ethical International Recruitment Sub-Committee;</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People Story Sub-Committee</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err="1">
                          <a:latin typeface="Calibri"/>
                          <a:cs typeface="Calibri"/>
                        </a:rPr>
                        <a:t>Paybill</a:t>
                      </a:r>
                      <a:r>
                        <a:rPr lang="en-GB" sz="1000">
                          <a:latin typeface="Calibri"/>
                          <a:cs typeface="Calibri"/>
                        </a:rPr>
                        <a:t> and Agency Management Committee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ICB Board awareness of People agenda, partnership response and key risks; opportunities taken for lobbying and engagement at national level</a:t>
                      </a:r>
                    </a:p>
                    <a:p>
                      <a:pPr marL="171450" indent="-171450">
                        <a:buFont typeface="Arial" panose="020B0604020202020204" pitchFamily="34" charset="0"/>
                        <a:buChar char="•"/>
                      </a:pPr>
                      <a:r>
                        <a:rPr lang="en-GB" sz="1000">
                          <a:latin typeface="Calibri"/>
                          <a:cs typeface="Calibri"/>
                        </a:rPr>
                        <a:t>Effective staff side engagement directly via Workforce Board and via HNY Union Partnership Forum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Executive Director of People and People team in post, including roles focused on system workforce transformation </a:t>
                      </a:r>
                    </a:p>
                    <a:p>
                      <a:pPr marL="171450" indent="-171450">
                        <a:buFont typeface="Arial" panose="020B0604020202020204" pitchFamily="34" charset="0"/>
                        <a:buChar char="•"/>
                      </a:pPr>
                      <a:r>
                        <a:rPr lang="en-GB" sz="1000">
                          <a:latin typeface="Calibri"/>
                          <a:cs typeface="Calibri"/>
                        </a:rPr>
                        <a:t>Strong and growing reputation of HNY Partnership for leading edge response to workforce transformation challenge</a:t>
                      </a:r>
                    </a:p>
                    <a:p>
                      <a:pPr marL="171450" indent="-171450">
                        <a:buFont typeface="Arial" panose="020B0604020202020204" pitchFamily="34" charset="0"/>
                        <a:buChar char="•"/>
                      </a:pPr>
                      <a:r>
                        <a:rPr lang="en-GB" sz="1000">
                          <a:latin typeface="Calibri"/>
                          <a:cs typeface="Calibri"/>
                        </a:rPr>
                        <a:t>Immediate workforce risks considered by Workforce Board and located appropriately in BAF</a:t>
                      </a:r>
                    </a:p>
                    <a:p>
                      <a:pPr marL="171450" indent="-171450">
                        <a:buFont typeface="Arial" panose="020B0604020202020204" pitchFamily="34" charset="0"/>
                        <a:buChar char="•"/>
                      </a:pPr>
                      <a:r>
                        <a:rPr lang="en-GB" sz="1000">
                          <a:latin typeface="Calibri"/>
                          <a:cs typeface="Calibri"/>
                        </a:rPr>
                        <a:t>Careers transformation activity promoting health and care careers among people of all ages.</a:t>
                      </a:r>
                    </a:p>
                    <a:p>
                      <a:pPr marL="171450" indent="-171450">
                        <a:buFont typeface="Arial" panose="020B0604020202020204" pitchFamily="34" charset="0"/>
                        <a:buChar char="•"/>
                      </a:pPr>
                      <a:r>
                        <a:rPr lang="en-GB" sz="1000">
                          <a:latin typeface="Calibri"/>
                          <a:cs typeface="Calibri"/>
                        </a:rPr>
                        <a:t>The HNY Education and Training Committee has been established, which in future years will manage METIP responses. </a:t>
                      </a:r>
                    </a:p>
                    <a:p>
                      <a:pPr marL="171450" indent="-171450">
                        <a:buFont typeface="Arial" panose="020B0604020202020204" pitchFamily="34" charset="0"/>
                        <a:buChar char="•"/>
                      </a:pPr>
                      <a:r>
                        <a:rPr lang="en-GB" sz="1000">
                          <a:latin typeface="Calibri"/>
                          <a:cs typeface="Calibri"/>
                        </a:rPr>
                        <a:t>Flexible working and wider benefits published in the Staff handbook promoted in regular staff update: </a:t>
                      </a:r>
                      <a:r>
                        <a:rPr lang="en-GB" sz="1000">
                          <a:latin typeface="Calibri"/>
                          <a:cs typeface="Calibri"/>
                          <a:hlinkClick r:id="rId3"/>
                        </a:rPr>
                        <a:t>https://humberandnorthyorkshire.pagetiger.com/ICB-staff-handbook/1</a:t>
                      </a:r>
                      <a:endParaRPr lang="en-GB" sz="1000">
                        <a:latin typeface="Calibri"/>
                        <a:cs typeface="Calibri"/>
                      </a:endParaRPr>
                    </a:p>
                    <a:p>
                      <a:pPr marL="171450" indent="-171450">
                        <a:buFont typeface="Arial" panose="020B0604020202020204" pitchFamily="34" charset="0"/>
                        <a:buChar char="•"/>
                      </a:pPr>
                      <a:r>
                        <a:rPr lang="en-GB" sz="1000">
                          <a:latin typeface="Calibri"/>
                          <a:cs typeface="Calibri"/>
                        </a:rPr>
                        <a:t>Response to workforce transformation challenge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US" sz="1000" dirty="0">
                          <a:latin typeface="Calibri"/>
                          <a:cs typeface="Calibri"/>
                        </a:rPr>
                        <a:t>Potential for ongoing or worsening disparity in pay across health and care system, for which our only lever is continued national lobbying</a:t>
                      </a:r>
                    </a:p>
                    <a:p>
                      <a:pPr marL="171450" indent="-171450">
                        <a:buFont typeface="Arial" panose="020B0604020202020204" pitchFamily="34" charset="0"/>
                        <a:buChar char="•"/>
                      </a:pPr>
                      <a:r>
                        <a:rPr lang="en-US" sz="1000" dirty="0">
                          <a:latin typeface="Calibri"/>
                          <a:cs typeface="Calibri"/>
                        </a:rPr>
                        <a:t>Potential for health and care national funding to fail to keep pace with inflation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a:cs typeface="Calibri"/>
                        </a:rPr>
                        <a:t>National funding allocations sometimes calculated to HNY’s detriment, particularly where CICs are excluded from funding streams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a:cs typeface="Calibri"/>
                        </a:rPr>
                        <a:t>Industrial action is having a significant and wide-ranging impact on workforce in terms of availability, morale and future attraction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a:cs typeface="Calibri"/>
                        </a:rPr>
                        <a:t>Immediate term financial pressure driving limitation on workforce growth in context of increasing demand, affecting retention and morale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nvGraphicFramePr>
        <p:xfrm>
          <a:off x="0" y="1103920"/>
          <a:ext cx="12192000" cy="243840"/>
        </p:xfrm>
        <a:graphic>
          <a:graphicData uri="http://schemas.openxmlformats.org/drawingml/2006/table">
            <a:tbl>
              <a:tblPr firstRow="1" bandRow="1">
                <a:tableStyleId>{5940675A-B579-460E-94D1-54222C63F5DA}</a:tableStyleId>
              </a:tblPr>
              <a:tblGrid>
                <a:gridCol w="4253779">
                  <a:extLst>
                    <a:ext uri="{9D8B030D-6E8A-4147-A177-3AD203B41FA5}">
                      <a16:colId xmlns:a16="http://schemas.microsoft.com/office/drawing/2014/main" val="1598241533"/>
                    </a:ext>
                  </a:extLst>
                </a:gridCol>
                <a:gridCol w="5035505">
                  <a:extLst>
                    <a:ext uri="{9D8B030D-6E8A-4147-A177-3AD203B41FA5}">
                      <a16:colId xmlns:a16="http://schemas.microsoft.com/office/drawing/2014/main" val="4043458799"/>
                    </a:ext>
                  </a:extLst>
                </a:gridCol>
                <a:gridCol w="2902716">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People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ea typeface="Calibri"/>
                          <a:cs typeface="Calibri" panose="020F0502020204030204" pitchFamily="34" charset="0"/>
                        </a:rPr>
                        <a:t>Workforce Committee (Workforce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September 2023</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9" name="Table 8">
            <a:extLst>
              <a:ext uri="{FF2B5EF4-FFF2-40B4-BE49-F238E27FC236}">
                <a16:creationId xmlns:a16="http://schemas.microsoft.com/office/drawing/2014/main" id="{5B72A200-7369-46C2-5CC5-3E471834435A}"/>
              </a:ext>
            </a:extLst>
          </p:cNvPr>
          <p:cNvGraphicFramePr>
            <a:graphicFrameLocks noGrp="1"/>
          </p:cNvGraphicFramePr>
          <p:nvPr>
            <p:extLst>
              <p:ext uri="{D42A27DB-BD31-4B8C-83A1-F6EECF244321}">
                <p14:modId xmlns:p14="http://schemas.microsoft.com/office/powerpoint/2010/main" val="1565110709"/>
              </p:ext>
            </p:extLst>
          </p:nvPr>
        </p:nvGraphicFramePr>
        <p:xfrm>
          <a:off x="14070" y="457404"/>
          <a:ext cx="12163860" cy="967740"/>
        </p:xfrm>
        <a:graphic>
          <a:graphicData uri="http://schemas.openxmlformats.org/drawingml/2006/table">
            <a:tbl>
              <a:tblPr firstRow="1" bandRow="1">
                <a:tableStyleId>{2D5ABB26-0587-4C30-8999-92F81FD0307C}</a:tableStyleId>
              </a:tblPr>
              <a:tblGrid>
                <a:gridCol w="518662">
                  <a:extLst>
                    <a:ext uri="{9D8B030D-6E8A-4147-A177-3AD203B41FA5}">
                      <a16:colId xmlns:a16="http://schemas.microsoft.com/office/drawing/2014/main" val="72026881"/>
                    </a:ext>
                  </a:extLst>
                </a:gridCol>
                <a:gridCol w="1621131">
                  <a:extLst>
                    <a:ext uri="{9D8B030D-6E8A-4147-A177-3AD203B41FA5}">
                      <a16:colId xmlns:a16="http://schemas.microsoft.com/office/drawing/2014/main" val="925028356"/>
                    </a:ext>
                  </a:extLst>
                </a:gridCol>
                <a:gridCol w="7854153">
                  <a:extLst>
                    <a:ext uri="{9D8B030D-6E8A-4147-A177-3AD203B41FA5}">
                      <a16:colId xmlns:a16="http://schemas.microsoft.com/office/drawing/2014/main" val="2958325863"/>
                    </a:ext>
                  </a:extLst>
                </a:gridCol>
                <a:gridCol w="1120241">
                  <a:extLst>
                    <a:ext uri="{9D8B030D-6E8A-4147-A177-3AD203B41FA5}">
                      <a16:colId xmlns:a16="http://schemas.microsoft.com/office/drawing/2014/main" val="2406740501"/>
                    </a:ext>
                  </a:extLst>
                </a:gridCol>
                <a:gridCol w="1049673">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panose="020F0502020204030204" pitchFamily="34" charset="0"/>
                          <a:cs typeface="Calibri" panose="020F0502020204030204" pitchFamily="34" charset="0"/>
                        </a:rPr>
                        <a:t>Ref: C7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C: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7</a:t>
                      </a:r>
                      <a:r>
                        <a:rPr lang="en-GB" sz="1150" b="1" baseline="0">
                          <a:latin typeface="Calibri" panose="020F0502020204030204" pitchFamily="34" charset="0"/>
                          <a:cs typeface="Calibri" panose="020F0502020204030204" pitchFamily="34" charset="0"/>
                        </a:rPr>
                        <a:t>: </a:t>
                      </a:r>
                      <a:r>
                        <a:rPr lang="en-GB" sz="1150" b="0" baseline="0">
                          <a:latin typeface="Calibri" panose="020F0502020204030204" pitchFamily="34" charset="0"/>
                          <a:cs typeface="Calibri" panose="020F0502020204030204" pitchFamily="34" charset="0"/>
                        </a:rPr>
                        <a:t> Immediate term financial pressures, employment relations challenges and increasing workload lead to reductions in the availability of workforce across the system. This increases the likelihood of failure in delivery or capitalisation on priority workforce transformation initiatives, leading to worsening workforce recruitment and retention challenges system-wide in coming years. Population health outcomes, health inequalities and those choosing to enter training in health and care careers will also be affected.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System Workforce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0FCF93F6-404F-129D-7B1F-9EF04941A343}"/>
              </a:ext>
            </a:extLst>
          </p:cNvPr>
          <p:cNvGraphicFramePr>
            <a:graphicFrameLocks noGrp="1"/>
          </p:cNvGraphicFramePr>
          <p:nvPr>
            <p:extLst>
              <p:ext uri="{D42A27DB-BD31-4B8C-83A1-F6EECF244321}">
                <p14:modId xmlns:p14="http://schemas.microsoft.com/office/powerpoint/2010/main" val="1620804344"/>
              </p:ext>
            </p:extLst>
          </p:nvPr>
        </p:nvGraphicFramePr>
        <p:xfrm>
          <a:off x="0" y="1743832"/>
          <a:ext cx="5452820" cy="856066"/>
        </p:xfrm>
        <a:graphic>
          <a:graphicData uri="http://schemas.openxmlformats.org/drawingml/2006/table">
            <a:tbl>
              <a:tblPr firstRow="1" firstCol="1" bandRow="1"/>
              <a:tblGrid>
                <a:gridCol w="319154">
                  <a:extLst>
                    <a:ext uri="{9D8B030D-6E8A-4147-A177-3AD203B41FA5}">
                      <a16:colId xmlns:a16="http://schemas.microsoft.com/office/drawing/2014/main" val="2957831237"/>
                    </a:ext>
                  </a:extLst>
                </a:gridCol>
                <a:gridCol w="305859">
                  <a:extLst>
                    <a:ext uri="{9D8B030D-6E8A-4147-A177-3AD203B41FA5}">
                      <a16:colId xmlns:a16="http://schemas.microsoft.com/office/drawing/2014/main" val="1641218761"/>
                    </a:ext>
                  </a:extLst>
                </a:gridCol>
                <a:gridCol w="744696">
                  <a:extLst>
                    <a:ext uri="{9D8B030D-6E8A-4147-A177-3AD203B41FA5}">
                      <a16:colId xmlns:a16="http://schemas.microsoft.com/office/drawing/2014/main" val="3262199999"/>
                    </a:ext>
                  </a:extLst>
                </a:gridCol>
                <a:gridCol w="319154">
                  <a:extLst>
                    <a:ext uri="{9D8B030D-6E8A-4147-A177-3AD203B41FA5}">
                      <a16:colId xmlns:a16="http://schemas.microsoft.com/office/drawing/2014/main" val="2178860730"/>
                    </a:ext>
                  </a:extLst>
                </a:gridCol>
                <a:gridCol w="292560">
                  <a:extLst>
                    <a:ext uri="{9D8B030D-6E8A-4147-A177-3AD203B41FA5}">
                      <a16:colId xmlns:a16="http://schemas.microsoft.com/office/drawing/2014/main" val="3030682373"/>
                    </a:ext>
                  </a:extLst>
                </a:gridCol>
                <a:gridCol w="730139">
                  <a:extLst>
                    <a:ext uri="{9D8B030D-6E8A-4147-A177-3AD203B41FA5}">
                      <a16:colId xmlns:a16="http://schemas.microsoft.com/office/drawing/2014/main" val="687456083"/>
                    </a:ext>
                  </a:extLst>
                </a:gridCol>
                <a:gridCol w="1344361">
                  <a:extLst>
                    <a:ext uri="{9D8B030D-6E8A-4147-A177-3AD203B41FA5}">
                      <a16:colId xmlns:a16="http://schemas.microsoft.com/office/drawing/2014/main" val="219851391"/>
                    </a:ext>
                  </a:extLst>
                </a:gridCol>
                <a:gridCol w="1396897">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16</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3660EB14-61B5-6820-B73D-925A635E62C5}"/>
              </a:ext>
            </a:extLst>
          </p:cNvPr>
          <p:cNvGraphicFramePr>
            <a:graphicFrameLocks noGrp="1"/>
          </p:cNvGraphicFramePr>
          <p:nvPr>
            <p:extLst>
              <p:ext uri="{D42A27DB-BD31-4B8C-83A1-F6EECF244321}">
                <p14:modId xmlns:p14="http://schemas.microsoft.com/office/powerpoint/2010/main" val="3493696080"/>
              </p:ext>
            </p:extLst>
          </p:nvPr>
        </p:nvGraphicFramePr>
        <p:xfrm>
          <a:off x="5570139" y="1736266"/>
          <a:ext cx="6607791" cy="856067"/>
        </p:xfrm>
        <a:graphic>
          <a:graphicData uri="http://schemas.openxmlformats.org/drawingml/2006/table">
            <a:tbl>
              <a:tblPr firstRow="1" bandRow="1">
                <a:tableStyleId>{5940675A-B579-460E-94D1-54222C63F5DA}</a:tableStyleId>
              </a:tblPr>
              <a:tblGrid>
                <a:gridCol w="1851530">
                  <a:extLst>
                    <a:ext uri="{9D8B030D-6E8A-4147-A177-3AD203B41FA5}">
                      <a16:colId xmlns:a16="http://schemas.microsoft.com/office/drawing/2014/main" val="1120470919"/>
                    </a:ext>
                  </a:extLst>
                </a:gridCol>
                <a:gridCol w="1158144">
                  <a:extLst>
                    <a:ext uri="{9D8B030D-6E8A-4147-A177-3AD203B41FA5}">
                      <a16:colId xmlns:a16="http://schemas.microsoft.com/office/drawing/2014/main" val="4139717046"/>
                    </a:ext>
                  </a:extLst>
                </a:gridCol>
                <a:gridCol w="1191876">
                  <a:extLst>
                    <a:ext uri="{9D8B030D-6E8A-4147-A177-3AD203B41FA5}">
                      <a16:colId xmlns:a16="http://schemas.microsoft.com/office/drawing/2014/main" val="838524364"/>
                    </a:ext>
                  </a:extLst>
                </a:gridCol>
                <a:gridCol w="1191692">
                  <a:extLst>
                    <a:ext uri="{9D8B030D-6E8A-4147-A177-3AD203B41FA5}">
                      <a16:colId xmlns:a16="http://schemas.microsoft.com/office/drawing/2014/main" val="2598267458"/>
                    </a:ext>
                  </a:extLst>
                </a:gridCol>
                <a:gridCol w="1214549">
                  <a:extLst>
                    <a:ext uri="{9D8B030D-6E8A-4147-A177-3AD203B41FA5}">
                      <a16:colId xmlns:a16="http://schemas.microsoft.com/office/drawing/2014/main" val="638638414"/>
                    </a:ext>
                  </a:extLst>
                </a:gridCol>
              </a:tblGrid>
              <a:tr h="28021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1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tx1"/>
                          </a:solidFill>
                          <a:latin typeface="Calibri" panose="020F0502020204030204" pitchFamily="34" charset="0"/>
                          <a:cs typeface="Calibri" panose="020F0502020204030204" pitchFamily="34" charset="0"/>
                        </a:rPr>
                        <a:t>N/A</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tx1"/>
                          </a:solidFill>
                          <a:latin typeface="Calibri" panose="020F0502020204030204" pitchFamily="34" charset="0"/>
                          <a:cs typeface="Calibri" panose="020F0502020204030204" pitchFamily="34" charset="0"/>
                        </a:rPr>
                        <a:t>N/A</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6" name="Table 7">
            <a:extLst>
              <a:ext uri="{FF2B5EF4-FFF2-40B4-BE49-F238E27FC236}">
                <a16:creationId xmlns:a16="http://schemas.microsoft.com/office/drawing/2014/main" id="{EDB48EE3-0922-7372-FE21-FE53E11B6C1A}"/>
              </a:ext>
            </a:extLst>
          </p:cNvPr>
          <p:cNvGraphicFramePr>
            <a:graphicFrameLocks noGrp="1"/>
          </p:cNvGraphicFramePr>
          <p:nvPr>
            <p:extLst>
              <p:ext uri="{D42A27DB-BD31-4B8C-83A1-F6EECF244321}">
                <p14:modId xmlns:p14="http://schemas.microsoft.com/office/powerpoint/2010/main" val="2285084647"/>
              </p:ext>
            </p:extLst>
          </p:nvPr>
        </p:nvGraphicFramePr>
        <p:xfrm>
          <a:off x="5949" y="1467476"/>
          <a:ext cx="12180101" cy="243840"/>
        </p:xfrm>
        <a:graphic>
          <a:graphicData uri="http://schemas.openxmlformats.org/drawingml/2006/table">
            <a:tbl>
              <a:tblPr firstRow="1" bandRow="1">
                <a:tableStyleId>{5940675A-B579-460E-94D1-54222C63F5DA}</a:tableStyleId>
              </a:tblPr>
              <a:tblGrid>
                <a:gridCol w="4461813">
                  <a:extLst>
                    <a:ext uri="{9D8B030D-6E8A-4147-A177-3AD203B41FA5}">
                      <a16:colId xmlns:a16="http://schemas.microsoft.com/office/drawing/2014/main" val="1598241533"/>
                    </a:ext>
                  </a:extLst>
                </a:gridCol>
                <a:gridCol w="4818405">
                  <a:extLst>
                    <a:ext uri="{9D8B030D-6E8A-4147-A177-3AD203B41FA5}">
                      <a16:colId xmlns:a16="http://schemas.microsoft.com/office/drawing/2014/main" val="4043458799"/>
                    </a:ext>
                  </a:extLst>
                </a:gridCol>
                <a:gridCol w="2899883">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People</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Workforce Board /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August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spTree>
    <p:extLst>
      <p:ext uri="{BB962C8B-B14F-4D97-AF65-F5344CB8AC3E}">
        <p14:creationId xmlns:p14="http://schemas.microsoft.com/office/powerpoint/2010/main" val="3943714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EA20DB-4943-3521-5BE8-D7DF3EE4FF7D}"/>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5952" y="0"/>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D1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19928"/>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2739636553"/>
              </p:ext>
            </p:extLst>
          </p:nvPr>
        </p:nvGraphicFramePr>
        <p:xfrm>
          <a:off x="5950" y="2142120"/>
          <a:ext cx="12192002" cy="2838464"/>
        </p:xfrm>
        <a:graphic>
          <a:graphicData uri="http://schemas.openxmlformats.org/drawingml/2006/table">
            <a:tbl>
              <a:tblPr firstRow="1" bandRow="1">
                <a:tableStyleId>{2D5ABB26-0587-4C30-8999-92F81FD0307C}</a:tableStyleId>
              </a:tblPr>
              <a:tblGrid>
                <a:gridCol w="8301471">
                  <a:extLst>
                    <a:ext uri="{9D8B030D-6E8A-4147-A177-3AD203B41FA5}">
                      <a16:colId xmlns:a16="http://schemas.microsoft.com/office/drawing/2014/main" val="655496523"/>
                    </a:ext>
                  </a:extLst>
                </a:gridCol>
                <a:gridCol w="3890531">
                  <a:extLst>
                    <a:ext uri="{9D8B030D-6E8A-4147-A177-3AD203B41FA5}">
                      <a16:colId xmlns:a16="http://schemas.microsoft.com/office/drawing/2014/main" val="2898777436"/>
                    </a:ext>
                  </a:extLst>
                </a:gridCol>
              </a:tblGrid>
              <a:tr h="285764">
                <a:tc>
                  <a:txBody>
                    <a:bodyPr/>
                    <a:lstStyle/>
                    <a:p>
                      <a:r>
                        <a:rPr lang="en-GB" sz="1100" b="1">
                          <a:solidFill>
                            <a:schemeClr val="bg1"/>
                          </a:solidFill>
                          <a:latin typeface="Calibri" panose="020F0502020204030204" pitchFamily="34" charset="0"/>
                          <a:cs typeface="Calibri" panose="020F0502020204030204" pitchFamily="34" charset="0"/>
                        </a:rPr>
                        <a:t>Positive Assurance and Key Controls in Place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Gaps in Control and/or Assurance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462615">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dirty="0">
                          <a:latin typeface="Calibri" panose="020F0502020204030204" pitchFamily="34" charset="0"/>
                          <a:cs typeface="Calibri" panose="020F0502020204030204" pitchFamily="34" charset="0"/>
                        </a:rPr>
                        <a:t>Working with People and Communities: Engagement Strategy approved by the ICB Board and submitted to NHS England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dirty="0">
                          <a:latin typeface="Calibri" panose="020F0502020204030204" pitchFamily="34" charset="0"/>
                          <a:cs typeface="Calibri" panose="020F0502020204030204" pitchFamily="34" charset="0"/>
                        </a:rPr>
                        <a:t>Executive Director of Communications, Marketing and PR in place working at a strategic level with Executive Directors and Place Directors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dirty="0">
                          <a:latin typeface="Calibri"/>
                          <a:cs typeface="Calibri"/>
                        </a:rPr>
                        <a:t>Any key service development/change does include a good level of engagement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latin typeface="Calibri"/>
                          <a:cs typeface="Calibri"/>
                        </a:rPr>
                        <a:t>Review of ICB formal governance framework and arrangements underway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latin typeface="Calibri" panose="020F0502020204030204" pitchFamily="34" charset="0"/>
                          <a:cs typeface="Calibri" panose="020F0502020204030204" pitchFamily="34" charset="0"/>
                        </a:rPr>
                        <a:t>Board ‘Deep Dive’ of risk in December 2023 (see additional mitigating actions)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latin typeface="Calibri"/>
                          <a:cs typeface="Calibri"/>
                        </a:rPr>
                        <a:t>Cross directorate working group est. to progress actions with priorities being mapped of existing intelligence, and development of Voice of the Lived Experience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latin typeface="Calibri" panose="020F0502020204030204" pitchFamily="34" charset="0"/>
                          <a:cs typeface="Calibri" panose="020F0502020204030204" pitchFamily="34" charset="0"/>
                        </a:rPr>
                        <a:t>Improved position across ICB in terms of engagement, ie walk in centre Hull, NY ADHD/Autism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latin typeface="Calibri" panose="020F0502020204030204" pitchFamily="34" charset="0"/>
                          <a:cs typeface="Calibri" panose="020F0502020204030204" pitchFamily="34" charset="0"/>
                        </a:rPr>
                        <a:t>Voice of lived experience at every Board meeting in public</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GB" sz="950" b="0" dirty="0">
                          <a:latin typeface="Calibri"/>
                          <a:cs typeface="Calibri"/>
                        </a:rPr>
                        <a:t>Women's health intelligence tool  and Insight Bank developed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latin typeface="Calibri"/>
                          <a:cs typeface="Calibri"/>
                        </a:rPr>
                        <a:t>Integrated Impact Assessment (IIA) Tool in place</a:t>
                      </a:r>
                    </a:p>
                    <a:p>
                      <a:pPr marL="171450" marR="0" lvl="0" indent="-171450" algn="l">
                        <a:lnSpc>
                          <a:spcPct val="100000"/>
                        </a:lnSpc>
                        <a:spcBef>
                          <a:spcPts val="0"/>
                        </a:spcBef>
                        <a:spcAft>
                          <a:spcPts val="0"/>
                        </a:spcAft>
                        <a:buClrTx/>
                        <a:buSzTx/>
                        <a:buFont typeface="Arial" panose="020B0604020202020204" pitchFamily="34" charset="0"/>
                        <a:buChar char="•"/>
                      </a:pPr>
                      <a:r>
                        <a:rPr lang="en-GB" sz="950" b="0" dirty="0">
                          <a:latin typeface="Calibri"/>
                          <a:cs typeface="Calibri"/>
                        </a:rPr>
                        <a:t>First full consultation (HAS) received Good Practice Award from the Consultation Institute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solidFill>
                            <a:schemeClr val="tx1"/>
                          </a:solidFill>
                          <a:latin typeface="Calibri" panose="020F0502020204030204" pitchFamily="34" charset="0"/>
                          <a:cs typeface="Calibri" panose="020F0502020204030204" pitchFamily="34" charset="0"/>
                        </a:rPr>
                        <a:t>IIA documents updated online.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solidFill>
                            <a:schemeClr val="tx1"/>
                          </a:solidFill>
                          <a:latin typeface="Calibri" panose="020F0502020204030204" pitchFamily="34" charset="0"/>
                          <a:cs typeface="Calibri" panose="020F0502020204030204" pitchFamily="34" charset="0"/>
                        </a:rPr>
                        <a:t>Engagement in Care Group lead by Nursing and Quality Directorate, established Jan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solidFill>
                            <a:schemeClr val="tx1"/>
                          </a:solidFill>
                          <a:latin typeface="Calibri" panose="020F0502020204030204" pitchFamily="34" charset="0"/>
                          <a:cs typeface="Calibri" panose="020F0502020204030204" pitchFamily="34" charset="0"/>
                        </a:rPr>
                        <a:t>An engagement and consultation assurance framework has been developed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latin typeface="Calibri"/>
                          <a:cs typeface="Calibri"/>
                        </a:rPr>
                        <a:t>Communications, Marketing and Engagement Strategy approved by the Board in October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dirty="0">
                          <a:latin typeface="Calibri"/>
                          <a:cs typeface="Calibri"/>
                        </a:rPr>
                        <a:t>The tools and process for integrated impact assessment has been reviewed and updated</a:t>
                      </a:r>
                      <a:endParaRPr lang="en-GB" sz="950" b="0" dirty="0">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50" b="0" dirty="0">
                        <a:solidFill>
                          <a:schemeClr val="tx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950" dirty="0">
                          <a:latin typeface="Calibri" panose="020F0502020204030204" pitchFamily="34" charset="0"/>
                          <a:cs typeface="Calibri" panose="020F0502020204030204" pitchFamily="34" charset="0"/>
                        </a:rPr>
                        <a:t>Maturity of ICB – Internal controls and governance </a:t>
                      </a:r>
                    </a:p>
                    <a:p>
                      <a:pPr marL="171450" indent="-171450">
                        <a:buFont typeface="Arial" panose="020B0604020202020204" pitchFamily="34" charset="0"/>
                        <a:buChar char="•"/>
                      </a:pPr>
                      <a:r>
                        <a:rPr lang="en-GB" sz="950" dirty="0">
                          <a:latin typeface="Calibri" panose="020F0502020204030204" pitchFamily="34" charset="0"/>
                          <a:cs typeface="Calibri" panose="020F0502020204030204" pitchFamily="34" charset="0"/>
                        </a:rPr>
                        <a:t>Action plans from people engagement strategy and cross directorate /Healthwatch to be monitored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dirty="0">
                          <a:latin typeface="Calibri"/>
                          <a:cs typeface="Calibri"/>
                        </a:rPr>
                        <a:t>Data and business intelligence / digital solutions to help understand our population/demographics better and triangulate this with quality intelligence to better inform transformational change.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dirty="0">
                          <a:latin typeface="Calibri" panose="020F0502020204030204" pitchFamily="34" charset="0"/>
                          <a:cs typeface="Calibri" panose="020F0502020204030204" pitchFamily="34" charset="0"/>
                        </a:rPr>
                        <a:t>Robust Integrated Impact Assessments that are developed by skilled and knowledgeable individuals that have a true understanding of our statutory duty to involve our population in decision making, giving particular consideration to health inequalities and protected characteristics.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dirty="0">
                          <a:latin typeface="Calibri" panose="020F0502020204030204" pitchFamily="34" charset="0"/>
                          <a:cs typeface="Calibri" panose="020F0502020204030204" pitchFamily="34" charset="0"/>
                        </a:rPr>
                        <a:t>Level of non-pay investment agreed Executive Committee, however, given the current financial challenge, its use is on hold.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3461003413"/>
              </p:ext>
            </p:extLst>
          </p:nvPr>
        </p:nvGraphicFramePr>
        <p:xfrm>
          <a:off x="5951" y="966526"/>
          <a:ext cx="12186049" cy="243840"/>
        </p:xfrm>
        <a:graphic>
          <a:graphicData uri="http://schemas.openxmlformats.org/drawingml/2006/table">
            <a:tbl>
              <a:tblPr firstRow="1" bandRow="1">
                <a:tableStyleId>{5940675A-B579-460E-94D1-54222C63F5DA}</a:tableStyleId>
              </a:tblPr>
              <a:tblGrid>
                <a:gridCol w="5052432">
                  <a:extLst>
                    <a:ext uri="{9D8B030D-6E8A-4147-A177-3AD203B41FA5}">
                      <a16:colId xmlns:a16="http://schemas.microsoft.com/office/drawing/2014/main" val="1598241533"/>
                    </a:ext>
                  </a:extLst>
                </a:gridCol>
                <a:gridCol w="4232318">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Communications, Marketing &amp; Media Relations</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Quality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October 2022</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6" name="Table 5">
            <a:extLst>
              <a:ext uri="{FF2B5EF4-FFF2-40B4-BE49-F238E27FC236}">
                <a16:creationId xmlns:a16="http://schemas.microsoft.com/office/drawing/2014/main" id="{978AD6BE-40CF-97D4-290F-EC9AE6507CE1}"/>
              </a:ext>
            </a:extLst>
          </p:cNvPr>
          <p:cNvGraphicFramePr>
            <a:graphicFrameLocks noGrp="1"/>
          </p:cNvGraphicFramePr>
          <p:nvPr>
            <p:extLst>
              <p:ext uri="{D42A27DB-BD31-4B8C-83A1-F6EECF244321}">
                <p14:modId xmlns:p14="http://schemas.microsoft.com/office/powerpoint/2010/main" val="3294125959"/>
              </p:ext>
            </p:extLst>
          </p:nvPr>
        </p:nvGraphicFramePr>
        <p:xfrm>
          <a:off x="0" y="347059"/>
          <a:ext cx="12186049" cy="59436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936721">
                  <a:extLst>
                    <a:ext uri="{9D8B030D-6E8A-4147-A177-3AD203B41FA5}">
                      <a16:colId xmlns:a16="http://schemas.microsoft.com/office/drawing/2014/main" val="925028356"/>
                    </a:ext>
                  </a:extLst>
                </a:gridCol>
                <a:gridCol w="7243483">
                  <a:extLst>
                    <a:ext uri="{9D8B030D-6E8A-4147-A177-3AD203B41FA5}">
                      <a16:colId xmlns:a16="http://schemas.microsoft.com/office/drawing/2014/main" val="2958325863"/>
                    </a:ext>
                  </a:extLst>
                </a:gridCol>
                <a:gridCol w="1434649">
                  <a:extLst>
                    <a:ext uri="{9D8B030D-6E8A-4147-A177-3AD203B41FA5}">
                      <a16:colId xmlns:a16="http://schemas.microsoft.com/office/drawing/2014/main" val="2406740501"/>
                    </a:ext>
                  </a:extLst>
                </a:gridCol>
                <a:gridCol w="1051588">
                  <a:extLst>
                    <a:ext uri="{9D8B030D-6E8A-4147-A177-3AD203B41FA5}">
                      <a16:colId xmlns:a16="http://schemas.microsoft.com/office/drawing/2014/main" val="628313447"/>
                    </a:ext>
                  </a:extLst>
                </a:gridCol>
              </a:tblGrid>
              <a:tr h="0">
                <a:tc>
                  <a:txBody>
                    <a:bodyPr/>
                    <a:lstStyle/>
                    <a:p>
                      <a:r>
                        <a:rPr lang="en-GB" sz="1300" b="1">
                          <a:solidFill>
                            <a:schemeClr val="bg1"/>
                          </a:solidFill>
                          <a:latin typeface="Calibri" panose="020F0502020204030204" pitchFamily="34" charset="0"/>
                          <a:cs typeface="Calibri" panose="020F0502020204030204" pitchFamily="34" charset="0"/>
                        </a:rPr>
                        <a:t>Ref: D1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Strategic Objective D: Voice at the Heart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1</a:t>
                      </a:r>
                      <a:r>
                        <a:rPr lang="en-GB" sz="1150" b="1" baseline="0">
                          <a:latin typeface="Calibri" panose="020F0502020204030204" pitchFamily="34" charset="0"/>
                          <a:cs typeface="Calibri" panose="020F0502020204030204" pitchFamily="34" charset="0"/>
                        </a:rPr>
                        <a:t>: </a:t>
                      </a:r>
                      <a:r>
                        <a:rPr lang="en-GB" sz="1150" b="0">
                          <a:effectLst/>
                          <a:latin typeface="Calibri" panose="020F0502020204030204" pitchFamily="34" charset="0"/>
                          <a:ea typeface="Times New Roman"/>
                          <a:cs typeface="Calibri" panose="020F0502020204030204" pitchFamily="34" charset="0"/>
                        </a:rPr>
                        <a:t>Failure to effectively engage and deliver our legal duty to involve patients and the public in decision making and service development will prevent the ICS from providing integrated, coordinated and quality care.</a:t>
                      </a:r>
                      <a:endParaRPr lang="en-GB" sz="115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Transformative Public Engagement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6CCADF68-2505-9173-4193-7FA06AC14374}"/>
              </a:ext>
            </a:extLst>
          </p:cNvPr>
          <p:cNvGraphicFramePr>
            <a:graphicFrameLocks noGrp="1"/>
          </p:cNvGraphicFramePr>
          <p:nvPr>
            <p:extLst>
              <p:ext uri="{D42A27DB-BD31-4B8C-83A1-F6EECF244321}">
                <p14:modId xmlns:p14="http://schemas.microsoft.com/office/powerpoint/2010/main" val="51453557"/>
              </p:ext>
            </p:extLst>
          </p:nvPr>
        </p:nvGraphicFramePr>
        <p:xfrm>
          <a:off x="94890" y="1241032"/>
          <a:ext cx="5432053" cy="856066"/>
        </p:xfrm>
        <a:graphic>
          <a:graphicData uri="http://schemas.openxmlformats.org/drawingml/2006/table">
            <a:tbl>
              <a:tblPr firstRow="1" firstCol="1" bandRow="1"/>
              <a:tblGrid>
                <a:gridCol w="317939">
                  <a:extLst>
                    <a:ext uri="{9D8B030D-6E8A-4147-A177-3AD203B41FA5}">
                      <a16:colId xmlns:a16="http://schemas.microsoft.com/office/drawing/2014/main" val="2957831237"/>
                    </a:ext>
                  </a:extLst>
                </a:gridCol>
                <a:gridCol w="304694">
                  <a:extLst>
                    <a:ext uri="{9D8B030D-6E8A-4147-A177-3AD203B41FA5}">
                      <a16:colId xmlns:a16="http://schemas.microsoft.com/office/drawing/2014/main" val="1641218761"/>
                    </a:ext>
                  </a:extLst>
                </a:gridCol>
                <a:gridCol w="741860">
                  <a:extLst>
                    <a:ext uri="{9D8B030D-6E8A-4147-A177-3AD203B41FA5}">
                      <a16:colId xmlns:a16="http://schemas.microsoft.com/office/drawing/2014/main" val="3262199999"/>
                    </a:ext>
                  </a:extLst>
                </a:gridCol>
                <a:gridCol w="317939">
                  <a:extLst>
                    <a:ext uri="{9D8B030D-6E8A-4147-A177-3AD203B41FA5}">
                      <a16:colId xmlns:a16="http://schemas.microsoft.com/office/drawing/2014/main" val="2178860730"/>
                    </a:ext>
                  </a:extLst>
                </a:gridCol>
                <a:gridCol w="291446">
                  <a:extLst>
                    <a:ext uri="{9D8B030D-6E8A-4147-A177-3AD203B41FA5}">
                      <a16:colId xmlns:a16="http://schemas.microsoft.com/office/drawing/2014/main" val="3030682373"/>
                    </a:ext>
                  </a:extLst>
                </a:gridCol>
                <a:gridCol w="727358">
                  <a:extLst>
                    <a:ext uri="{9D8B030D-6E8A-4147-A177-3AD203B41FA5}">
                      <a16:colId xmlns:a16="http://schemas.microsoft.com/office/drawing/2014/main" val="687456083"/>
                    </a:ext>
                  </a:extLst>
                </a:gridCol>
                <a:gridCol w="1339241">
                  <a:extLst>
                    <a:ext uri="{9D8B030D-6E8A-4147-A177-3AD203B41FA5}">
                      <a16:colId xmlns:a16="http://schemas.microsoft.com/office/drawing/2014/main" val="219851391"/>
                    </a:ext>
                  </a:extLst>
                </a:gridCol>
                <a:gridCol w="1391576">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25949DF7-2754-3948-9158-42271D6EC81B}"/>
              </a:ext>
            </a:extLst>
          </p:cNvPr>
          <p:cNvGraphicFramePr>
            <a:graphicFrameLocks noGrp="1"/>
          </p:cNvGraphicFramePr>
          <p:nvPr>
            <p:extLst>
              <p:ext uri="{D42A27DB-BD31-4B8C-83A1-F6EECF244321}">
                <p14:modId xmlns:p14="http://schemas.microsoft.com/office/powerpoint/2010/main" val="642119752"/>
              </p:ext>
            </p:extLst>
          </p:nvPr>
        </p:nvGraphicFramePr>
        <p:xfrm>
          <a:off x="5612467" y="1248968"/>
          <a:ext cx="6573581" cy="856065"/>
        </p:xfrm>
        <a:graphic>
          <a:graphicData uri="http://schemas.openxmlformats.org/drawingml/2006/table">
            <a:tbl>
              <a:tblPr firstRow="1" bandRow="1">
                <a:tableStyleId>{5940675A-B579-460E-94D1-54222C63F5DA}</a:tableStyleId>
              </a:tblPr>
              <a:tblGrid>
                <a:gridCol w="1841944">
                  <a:extLst>
                    <a:ext uri="{9D8B030D-6E8A-4147-A177-3AD203B41FA5}">
                      <a16:colId xmlns:a16="http://schemas.microsoft.com/office/drawing/2014/main" val="1120470919"/>
                    </a:ext>
                  </a:extLst>
                </a:gridCol>
                <a:gridCol w="1152148">
                  <a:extLst>
                    <a:ext uri="{9D8B030D-6E8A-4147-A177-3AD203B41FA5}">
                      <a16:colId xmlns:a16="http://schemas.microsoft.com/office/drawing/2014/main" val="4139717046"/>
                    </a:ext>
                  </a:extLst>
                </a:gridCol>
                <a:gridCol w="1185706">
                  <a:extLst>
                    <a:ext uri="{9D8B030D-6E8A-4147-A177-3AD203B41FA5}">
                      <a16:colId xmlns:a16="http://schemas.microsoft.com/office/drawing/2014/main" val="838524364"/>
                    </a:ext>
                  </a:extLst>
                </a:gridCol>
                <a:gridCol w="1185522">
                  <a:extLst>
                    <a:ext uri="{9D8B030D-6E8A-4147-A177-3AD203B41FA5}">
                      <a16:colId xmlns:a16="http://schemas.microsoft.com/office/drawing/2014/main" val="2598267458"/>
                    </a:ext>
                  </a:extLst>
                </a:gridCol>
                <a:gridCol w="1208261">
                  <a:extLst>
                    <a:ext uri="{9D8B030D-6E8A-4147-A177-3AD203B41FA5}">
                      <a16:colId xmlns:a16="http://schemas.microsoft.com/office/drawing/2014/main" val="638638414"/>
                    </a:ext>
                  </a:extLst>
                </a:gridCol>
              </a:tblGrid>
              <a:tr h="280209">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09">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8" name="Table 7">
            <a:extLst>
              <a:ext uri="{FF2B5EF4-FFF2-40B4-BE49-F238E27FC236}">
                <a16:creationId xmlns:a16="http://schemas.microsoft.com/office/drawing/2014/main" id="{9E193E58-2D1A-BC15-839A-F50FD66A278D}"/>
              </a:ext>
            </a:extLst>
          </p:cNvPr>
          <p:cNvGraphicFramePr>
            <a:graphicFrameLocks noGrp="1"/>
          </p:cNvGraphicFramePr>
          <p:nvPr>
            <p:extLst>
              <p:ext uri="{D42A27DB-BD31-4B8C-83A1-F6EECF244321}">
                <p14:modId xmlns:p14="http://schemas.microsoft.com/office/powerpoint/2010/main" val="3340623256"/>
              </p:ext>
            </p:extLst>
          </p:nvPr>
        </p:nvGraphicFramePr>
        <p:xfrm>
          <a:off x="11902" y="5017422"/>
          <a:ext cx="12186050" cy="1113600"/>
        </p:xfrm>
        <a:graphic>
          <a:graphicData uri="http://schemas.openxmlformats.org/drawingml/2006/table">
            <a:tbl>
              <a:tblPr firstRow="1" bandRow="1">
                <a:tableStyleId>{5940675A-B579-460E-94D1-54222C63F5DA}</a:tableStyleId>
              </a:tblPr>
              <a:tblGrid>
                <a:gridCol w="6274091">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704975">
                  <a:extLst>
                    <a:ext uri="{9D8B030D-6E8A-4147-A177-3AD203B41FA5}">
                      <a16:colId xmlns:a16="http://schemas.microsoft.com/office/drawing/2014/main" val="20002"/>
                    </a:ext>
                  </a:extLst>
                </a:gridCol>
                <a:gridCol w="3292584">
                  <a:extLst>
                    <a:ext uri="{9D8B030D-6E8A-4147-A177-3AD203B41FA5}">
                      <a16:colId xmlns:a16="http://schemas.microsoft.com/office/drawing/2014/main" val="2890774740"/>
                    </a:ext>
                  </a:extLst>
                </a:gridCol>
              </a:tblGrid>
              <a:tr h="213841">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0151">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50" b="0">
                          <a:latin typeface="Calibri" panose="020F0502020204030204" pitchFamily="34" charset="0"/>
                          <a:cs typeface="Calibri" panose="020F0502020204030204" pitchFamily="34" charset="0"/>
                        </a:rPr>
                        <a:t>Integrated Impact Assessment processes reviewed, identification of training and development for colleagues' where appropriate required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50" b="0">
                          <a:latin typeface="Calibri" panose="020F0502020204030204" pitchFamily="34" charset="0"/>
                          <a:cs typeface="Calibri" panose="020F0502020204030204" pitchFamily="34" charset="0"/>
                        </a:rPr>
                        <a:t>End Q4 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50" b="0">
                          <a:latin typeface="Calibri"/>
                          <a:cs typeface="Calibri"/>
                        </a:rPr>
                        <a:t>ED of Corporate Affairs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April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300742549"/>
                  </a:ext>
                </a:extLst>
              </a:tr>
              <a:tr h="441047">
                <a:tc>
                  <a:txBody>
                    <a:bodyPr/>
                    <a:lstStyle/>
                    <a:p>
                      <a:pPr>
                        <a:lnSpc>
                          <a:spcPct val="115000"/>
                        </a:lnSpc>
                        <a:spcAft>
                          <a:spcPts val="1000"/>
                        </a:spcAft>
                      </a:pPr>
                      <a:r>
                        <a:rPr lang="en-GB" sz="950">
                          <a:solidFill>
                            <a:schemeClr val="tx1"/>
                          </a:solidFill>
                          <a:effectLst/>
                          <a:latin typeface="Calibri" panose="020F0502020204030204" pitchFamily="34" charset="0"/>
                          <a:ea typeface="Calibri" panose="020F0502020204030204" pitchFamily="34" charset="0"/>
                        </a:rPr>
                        <a:t>To establish clear governance processes – thinking through the lens of the ICB’s duty to involve and engage. </a:t>
                      </a:r>
                      <a:r>
                        <a:rPr lang="en-GB" sz="950" b="0">
                          <a:solidFill>
                            <a:schemeClr val="tx1"/>
                          </a:solidFill>
                          <a:latin typeface="Calibri" panose="020F0502020204030204" pitchFamily="34" charset="0"/>
                          <a:cs typeface="Calibri" panose="020F0502020204030204" pitchFamily="34" charset="0"/>
                        </a:rPr>
                        <a:t>An engagement and consultation assurance framework has been developed</a:t>
                      </a:r>
                      <a:r>
                        <a:rPr lang="en-GB" sz="950" b="1">
                          <a:latin typeface="Calibri" panose="020F0502020204030204" pitchFamily="34" charset="0"/>
                          <a:cs typeface="Calibri" panose="020F0502020204030204" pitchFamily="34" charset="0"/>
                        </a:rPr>
                        <a:t> </a:t>
                      </a:r>
                      <a:r>
                        <a:rPr lang="en-GB" sz="950" b="0">
                          <a:latin typeface="Calibri" panose="020F0502020204030204" pitchFamily="34" charset="0"/>
                          <a:cs typeface="Calibri" panose="020F0502020204030204" pitchFamily="34" charset="0"/>
                        </a:rPr>
                        <a:t>Further discussion to take place with the Executive Director of Corporate Affairs to develop mechanisms to embed the framework within project management processes</a:t>
                      </a:r>
                      <a:endParaRPr lang="en-GB" sz="950">
                        <a:solidFill>
                          <a:schemeClr val="tx1"/>
                        </a:solidFill>
                        <a:effectLst/>
                        <a:latin typeface="Arial" panose="020B0604020202020204" pitchFamily="34" charset="0"/>
                        <a:ea typeface="Calibri" panose="020F0502020204030204" pitchFamily="34" charset="0"/>
                      </a:endParaRPr>
                    </a:p>
                  </a:txBody>
                  <a:tcPr marL="68580" marR="68580" marT="0" marB="0">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50" b="0">
                          <a:latin typeface="Calibri" panose="020F0502020204030204" pitchFamily="34" charset="0"/>
                          <a:cs typeface="Calibri" panose="020F0502020204030204" pitchFamily="34" charset="0"/>
                        </a:rPr>
                        <a:t>End Q4 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50" b="0">
                          <a:latin typeface="Calibri"/>
                          <a:cs typeface="Calibri"/>
                        </a:rPr>
                        <a:t>ED Comms, Marketing &amp; MR</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950" b="0">
                          <a:latin typeface="Calibri"/>
                          <a:cs typeface="Calibri"/>
                        </a:rPr>
                        <a:t> &amp; ED of Corporate Affairs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April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780243241"/>
                  </a:ext>
                </a:extLst>
              </a:tr>
            </a:tbl>
          </a:graphicData>
        </a:graphic>
      </p:graphicFrame>
    </p:spTree>
    <p:extLst>
      <p:ext uri="{BB962C8B-B14F-4D97-AF65-F5344CB8AC3E}">
        <p14:creationId xmlns:p14="http://schemas.microsoft.com/office/powerpoint/2010/main" val="3798533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8F5127-F1F1-3EB2-061D-B830B183CCF9}"/>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Supplementary Information</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9EF2CD8-AE99-9DB3-7121-FD066ADF68EA}"/>
              </a:ext>
            </a:extLst>
          </p:cNvPr>
          <p:cNvSpPr/>
          <p:nvPr/>
        </p:nvSpPr>
        <p:spPr>
          <a:xfrm>
            <a:off x="0" y="1362634"/>
            <a:ext cx="12192000" cy="2538033"/>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buFont typeface="Arial" panose="020B0604020202020204" pitchFamily="34" charset="0"/>
              <a:buChar char="•"/>
            </a:pPr>
            <a:r>
              <a:rPr lang="en-GB" sz="2500" b="1">
                <a:solidFill>
                  <a:srgbClr val="002060"/>
                </a:solidFill>
                <a:latin typeface="Calibri"/>
                <a:cs typeface="Calibri"/>
              </a:rPr>
              <a:t>Risk Domains mapped to Strategic Objectives 2024-25 and Risk Appetites</a:t>
            </a:r>
          </a:p>
          <a:p>
            <a:pPr marL="285750" indent="-285750">
              <a:buFont typeface="Arial" panose="020B0604020202020204" pitchFamily="34" charset="0"/>
              <a:buChar char="•"/>
            </a:pPr>
            <a:r>
              <a:rPr lang="en-GB" sz="2500" b="1">
                <a:solidFill>
                  <a:srgbClr val="002060"/>
                </a:solidFill>
                <a:latin typeface="Calibri"/>
                <a:cs typeface="Calibri"/>
              </a:rPr>
              <a:t>HNY ICB Strategic Objectives 2024/25</a:t>
            </a:r>
          </a:p>
          <a:p>
            <a:pPr marL="285750" indent="-285750">
              <a:buFont typeface="Arial" panose="020B0604020202020204" pitchFamily="34" charset="0"/>
              <a:buChar char="•"/>
            </a:pPr>
            <a:r>
              <a:rPr lang="en-GB" sz="2500" b="1">
                <a:solidFill>
                  <a:srgbClr val="002060"/>
                </a:solidFill>
                <a:latin typeface="Calibri"/>
                <a:cs typeface="Calibri"/>
              </a:rPr>
              <a:t>Risk Appetite Descriptors</a:t>
            </a:r>
          </a:p>
          <a:p>
            <a:pPr marL="285750" indent="-285750">
              <a:buFont typeface="Arial" panose="020B0604020202020204" pitchFamily="34" charset="0"/>
              <a:buChar char="•"/>
            </a:pPr>
            <a:r>
              <a:rPr lang="en-GB" sz="2500" b="1">
                <a:solidFill>
                  <a:srgbClr val="002060"/>
                </a:solidFill>
                <a:latin typeface="Calibri"/>
                <a:cs typeface="Calibri"/>
              </a:rPr>
              <a:t>Likelihood Levels</a:t>
            </a:r>
          </a:p>
          <a:p>
            <a:pPr marL="285750" indent="-285750">
              <a:buFont typeface="Arial" panose="020B0604020202020204" pitchFamily="34" charset="0"/>
              <a:buChar char="•"/>
            </a:pPr>
            <a:r>
              <a:rPr lang="en-GB" sz="2500" b="1">
                <a:solidFill>
                  <a:srgbClr val="002060"/>
                </a:solidFill>
                <a:latin typeface="Calibri" panose="020F0502020204030204" pitchFamily="34" charset="0"/>
                <a:cs typeface="Calibri" panose="020F0502020204030204" pitchFamily="34" charset="0"/>
              </a:rPr>
              <a:t>Impact Levels</a:t>
            </a:r>
          </a:p>
          <a:p>
            <a:pPr marL="285750" indent="-285750">
              <a:buFont typeface="Arial" panose="020B0604020202020204" pitchFamily="34" charset="0"/>
              <a:buChar char="•"/>
            </a:pPr>
            <a:r>
              <a:rPr lang="en-GB" sz="2500" b="1">
                <a:solidFill>
                  <a:srgbClr val="002060"/>
                </a:solidFill>
                <a:latin typeface="Calibri"/>
                <a:cs typeface="Calibri"/>
              </a:rPr>
              <a:t>Closed Risks 2024-25</a:t>
            </a:r>
          </a:p>
          <a:p>
            <a:pPr marL="285750" indent="-285750">
              <a:buFont typeface="Arial" panose="020B0604020202020204" pitchFamily="34" charset="0"/>
              <a:buChar char="•"/>
            </a:pPr>
            <a:endParaRPr lang="en-GB" sz="2500" b="1">
              <a:solidFill>
                <a:srgbClr val="00206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2500" b="1">
              <a:solidFill>
                <a:srgbClr val="00206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1800" b="1">
              <a:solidFill>
                <a:srgbClr val="00206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1800" b="1">
              <a:solidFill>
                <a:srgbClr val="00206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a:solidFill>
                <a:schemeClr val="tx1"/>
              </a:solidFill>
            </a:endParaRPr>
          </a:p>
        </p:txBody>
      </p:sp>
      <p:pic>
        <p:nvPicPr>
          <p:cNvPr id="4" name="Picture 3">
            <a:extLst>
              <a:ext uri="{FF2B5EF4-FFF2-40B4-BE49-F238E27FC236}">
                <a16:creationId xmlns:a16="http://schemas.microsoft.com/office/drawing/2014/main" id="{661AD9B4-3FCA-22AC-3D28-68750E5BB922}"/>
              </a:ext>
            </a:extLst>
          </p:cNvPr>
          <p:cNvPicPr>
            <a:picLocks noChangeAspect="1"/>
          </p:cNvPicPr>
          <p:nvPr/>
        </p:nvPicPr>
        <p:blipFill rotWithShape="1">
          <a:blip r:embed="rId3"/>
          <a:srcRect t="14091" b="8335"/>
          <a:stretch/>
        </p:blipFill>
        <p:spPr>
          <a:xfrm>
            <a:off x="9873609" y="29754"/>
            <a:ext cx="2318391" cy="505098"/>
          </a:xfrm>
          <a:prstGeom prst="rect">
            <a:avLst/>
          </a:prstGeom>
        </p:spPr>
      </p:pic>
    </p:spTree>
    <p:extLst>
      <p:ext uri="{BB962C8B-B14F-4D97-AF65-F5344CB8AC3E}">
        <p14:creationId xmlns:p14="http://schemas.microsoft.com/office/powerpoint/2010/main" val="329599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A68BFDA-F544-D7E7-630B-B8262A739E59}"/>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2CCC3344-925E-BD4E-9F44-CB076C804313}"/>
              </a:ext>
            </a:extLst>
          </p:cNvPr>
          <p:cNvSpPr/>
          <p:nvPr/>
        </p:nvSpPr>
        <p:spPr>
          <a:xfrm>
            <a:off x="451413" y="7527233"/>
            <a:ext cx="12192000" cy="49438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7347"/>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ICB BAF Risk Heat Maps (Based on Risk Appetite)</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80754"/>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7611954" y="3637566"/>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DCDC985C-7034-B4CE-AA04-2B2823861D2E}"/>
              </a:ext>
            </a:extLst>
          </p:cNvPr>
          <p:cNvSpPr/>
          <p:nvPr/>
        </p:nvSpPr>
        <p:spPr>
          <a:xfrm>
            <a:off x="9759036" y="3916313"/>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19" name="Rectangle 18">
            <a:extLst>
              <a:ext uri="{FF2B5EF4-FFF2-40B4-BE49-F238E27FC236}">
                <a16:creationId xmlns:a16="http://schemas.microsoft.com/office/drawing/2014/main" id="{2FB3BF18-A86C-4770-7FA6-8FEC14DC44FE}"/>
              </a:ext>
            </a:extLst>
          </p:cNvPr>
          <p:cNvSpPr/>
          <p:nvPr/>
        </p:nvSpPr>
        <p:spPr>
          <a:xfrm>
            <a:off x="9638138" y="4473813"/>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A1</a:t>
            </a:r>
          </a:p>
        </p:txBody>
      </p:sp>
      <p:sp>
        <p:nvSpPr>
          <p:cNvPr id="9" name="Rectangle 8">
            <a:extLst>
              <a:ext uri="{FF2B5EF4-FFF2-40B4-BE49-F238E27FC236}">
                <a16:creationId xmlns:a16="http://schemas.microsoft.com/office/drawing/2014/main" id="{E81FBCEA-20C3-FF1C-373A-D8EE98FF752A}"/>
              </a:ext>
            </a:extLst>
          </p:cNvPr>
          <p:cNvSpPr/>
          <p:nvPr/>
        </p:nvSpPr>
        <p:spPr>
          <a:xfrm>
            <a:off x="1750827" y="4950627"/>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latin typeface="Calibri" panose="020F0502020204030204" pitchFamily="34" charset="0"/>
                <a:cs typeface="Calibri" panose="020F0502020204030204" pitchFamily="34" charset="0"/>
              </a:rPr>
              <a:t>C1</a:t>
            </a:r>
          </a:p>
        </p:txBody>
      </p:sp>
      <p:sp>
        <p:nvSpPr>
          <p:cNvPr id="21" name="Rectangle 20">
            <a:extLst>
              <a:ext uri="{FF2B5EF4-FFF2-40B4-BE49-F238E27FC236}">
                <a16:creationId xmlns:a16="http://schemas.microsoft.com/office/drawing/2014/main" id="{6F247F53-4D25-9812-7971-E9EBE2DE1AA6}"/>
              </a:ext>
            </a:extLst>
          </p:cNvPr>
          <p:cNvSpPr/>
          <p:nvPr/>
        </p:nvSpPr>
        <p:spPr>
          <a:xfrm>
            <a:off x="7274197" y="5732674"/>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43CE0AFA-9657-1B9A-BE7A-48D8EAB9D4E0}"/>
              </a:ext>
            </a:extLst>
          </p:cNvPr>
          <p:cNvSpPr/>
          <p:nvPr/>
        </p:nvSpPr>
        <p:spPr>
          <a:xfrm>
            <a:off x="1737397" y="5475061"/>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C2</a:t>
            </a:r>
          </a:p>
        </p:txBody>
      </p:sp>
      <p:sp>
        <p:nvSpPr>
          <p:cNvPr id="29" name="Rectangle 28">
            <a:extLst>
              <a:ext uri="{FF2B5EF4-FFF2-40B4-BE49-F238E27FC236}">
                <a16:creationId xmlns:a16="http://schemas.microsoft.com/office/drawing/2014/main" id="{5EF3D29A-524B-270F-14D9-0D9A2977F697}"/>
              </a:ext>
            </a:extLst>
          </p:cNvPr>
          <p:cNvSpPr/>
          <p:nvPr/>
        </p:nvSpPr>
        <p:spPr>
          <a:xfrm>
            <a:off x="1750827" y="4403130"/>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A3</a:t>
            </a:r>
          </a:p>
        </p:txBody>
      </p:sp>
      <p:sp>
        <p:nvSpPr>
          <p:cNvPr id="34" name="Rectangle 33">
            <a:extLst>
              <a:ext uri="{FF2B5EF4-FFF2-40B4-BE49-F238E27FC236}">
                <a16:creationId xmlns:a16="http://schemas.microsoft.com/office/drawing/2014/main" id="{40F43719-2118-3905-9C87-5F8341D48FC4}"/>
              </a:ext>
            </a:extLst>
          </p:cNvPr>
          <p:cNvSpPr/>
          <p:nvPr/>
        </p:nvSpPr>
        <p:spPr>
          <a:xfrm>
            <a:off x="10099996" y="3926929"/>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35" name="Rectangle 34">
            <a:extLst>
              <a:ext uri="{FF2B5EF4-FFF2-40B4-BE49-F238E27FC236}">
                <a16:creationId xmlns:a16="http://schemas.microsoft.com/office/drawing/2014/main" id="{CB067542-201E-C35B-112B-B2C16B74F2DE}"/>
              </a:ext>
            </a:extLst>
          </p:cNvPr>
          <p:cNvSpPr/>
          <p:nvPr/>
        </p:nvSpPr>
        <p:spPr>
          <a:xfrm>
            <a:off x="9979098" y="4484429"/>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A1</a:t>
            </a:r>
          </a:p>
        </p:txBody>
      </p:sp>
      <p:sp>
        <p:nvSpPr>
          <p:cNvPr id="38" name="Rectangle 37">
            <a:extLst>
              <a:ext uri="{FF2B5EF4-FFF2-40B4-BE49-F238E27FC236}">
                <a16:creationId xmlns:a16="http://schemas.microsoft.com/office/drawing/2014/main" id="{7036ED82-4138-A39B-A6E9-961CFC7CC574}"/>
              </a:ext>
            </a:extLst>
          </p:cNvPr>
          <p:cNvSpPr/>
          <p:nvPr/>
        </p:nvSpPr>
        <p:spPr>
          <a:xfrm>
            <a:off x="2547942" y="3912207"/>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39" name="Rectangle 38">
            <a:extLst>
              <a:ext uri="{FF2B5EF4-FFF2-40B4-BE49-F238E27FC236}">
                <a16:creationId xmlns:a16="http://schemas.microsoft.com/office/drawing/2014/main" id="{4ECA000B-1B16-9058-89DA-908A87975ABD}"/>
              </a:ext>
            </a:extLst>
          </p:cNvPr>
          <p:cNvSpPr/>
          <p:nvPr/>
        </p:nvSpPr>
        <p:spPr>
          <a:xfrm>
            <a:off x="7065867" y="5756508"/>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40" name="Rectangle 39">
            <a:extLst>
              <a:ext uri="{FF2B5EF4-FFF2-40B4-BE49-F238E27FC236}">
                <a16:creationId xmlns:a16="http://schemas.microsoft.com/office/drawing/2014/main" id="{FD85DFEA-4BAF-B838-BD64-6295F6511480}"/>
              </a:ext>
            </a:extLst>
          </p:cNvPr>
          <p:cNvSpPr/>
          <p:nvPr/>
        </p:nvSpPr>
        <p:spPr>
          <a:xfrm>
            <a:off x="1827758" y="5501936"/>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graphicFrame>
        <p:nvGraphicFramePr>
          <p:cNvPr id="17" name="Table 16">
            <a:extLst>
              <a:ext uri="{FF2B5EF4-FFF2-40B4-BE49-F238E27FC236}">
                <a16:creationId xmlns:a16="http://schemas.microsoft.com/office/drawing/2014/main" id="{E46CD17B-879F-0348-A56F-077BDCCCEF7C}"/>
              </a:ext>
            </a:extLst>
          </p:cNvPr>
          <p:cNvGraphicFramePr>
            <a:graphicFrameLocks noGrp="1"/>
          </p:cNvGraphicFramePr>
          <p:nvPr>
            <p:extLst>
              <p:ext uri="{D42A27DB-BD31-4B8C-83A1-F6EECF244321}">
                <p14:modId xmlns:p14="http://schemas.microsoft.com/office/powerpoint/2010/main" val="2610977169"/>
              </p:ext>
            </p:extLst>
          </p:nvPr>
        </p:nvGraphicFramePr>
        <p:xfrm>
          <a:off x="77663" y="600592"/>
          <a:ext cx="12004746" cy="2989955"/>
        </p:xfrm>
        <a:graphic>
          <a:graphicData uri="http://schemas.openxmlformats.org/drawingml/2006/table">
            <a:tbl>
              <a:tblPr firstRow="1" bandRow="1">
                <a:tableStyleId>{7DF18680-E054-41AD-8BC1-D1AEF772440D}</a:tableStyleId>
              </a:tblPr>
              <a:tblGrid>
                <a:gridCol w="2171939">
                  <a:extLst>
                    <a:ext uri="{9D8B030D-6E8A-4147-A177-3AD203B41FA5}">
                      <a16:colId xmlns:a16="http://schemas.microsoft.com/office/drawing/2014/main" val="3949383017"/>
                    </a:ext>
                  </a:extLst>
                </a:gridCol>
                <a:gridCol w="2301850">
                  <a:extLst>
                    <a:ext uri="{9D8B030D-6E8A-4147-A177-3AD203B41FA5}">
                      <a16:colId xmlns:a16="http://schemas.microsoft.com/office/drawing/2014/main" val="1806092419"/>
                    </a:ext>
                  </a:extLst>
                </a:gridCol>
                <a:gridCol w="1181528">
                  <a:extLst>
                    <a:ext uri="{9D8B030D-6E8A-4147-A177-3AD203B41FA5}">
                      <a16:colId xmlns:a16="http://schemas.microsoft.com/office/drawing/2014/main" val="1849093087"/>
                    </a:ext>
                  </a:extLst>
                </a:gridCol>
                <a:gridCol w="3206953">
                  <a:extLst>
                    <a:ext uri="{9D8B030D-6E8A-4147-A177-3AD203B41FA5}">
                      <a16:colId xmlns:a16="http://schemas.microsoft.com/office/drawing/2014/main" val="2436903426"/>
                    </a:ext>
                  </a:extLst>
                </a:gridCol>
                <a:gridCol w="3142476">
                  <a:extLst>
                    <a:ext uri="{9D8B030D-6E8A-4147-A177-3AD203B41FA5}">
                      <a16:colId xmlns:a16="http://schemas.microsoft.com/office/drawing/2014/main" val="874748171"/>
                    </a:ext>
                  </a:extLst>
                </a:gridCol>
              </a:tblGrid>
              <a:tr h="248015">
                <a:tc>
                  <a:txBody>
                    <a:bodyPr/>
                    <a:lstStyle/>
                    <a:p>
                      <a:pPr marL="22860" indent="-22860">
                        <a:lnSpc>
                          <a:spcPct val="115000"/>
                        </a:lnSpc>
                        <a:spcAft>
                          <a:spcPts val="1000"/>
                        </a:spcAft>
                      </a:pPr>
                      <a:r>
                        <a:rPr lang="en-GB" sz="1100">
                          <a:effectLst/>
                        </a:rPr>
                        <a:t> Strategic Objective</a:t>
                      </a:r>
                      <a:endParaRPr lang="en-GB" sz="110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50000"/>
                      </a:schemeClr>
                    </a:solidFill>
                  </a:tcPr>
                </a:tc>
                <a:tc>
                  <a:txBody>
                    <a:bodyPr/>
                    <a:lstStyle/>
                    <a:p>
                      <a:pPr marL="22860" indent="-22860">
                        <a:lnSpc>
                          <a:spcPct val="115000"/>
                        </a:lnSpc>
                        <a:spcAft>
                          <a:spcPts val="1000"/>
                        </a:spcAft>
                      </a:pPr>
                      <a:r>
                        <a:rPr lang="en-GB" sz="1100">
                          <a:effectLst/>
                        </a:rPr>
                        <a:t> Domain </a:t>
                      </a:r>
                      <a:endParaRPr lang="en-GB" sz="110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50000"/>
                      </a:schemeClr>
                    </a:solidFill>
                  </a:tcPr>
                </a:tc>
                <a:tc>
                  <a:txBody>
                    <a:bodyPr/>
                    <a:lstStyle/>
                    <a:p>
                      <a:pPr marL="22860" indent="-22860">
                        <a:lnSpc>
                          <a:spcPct val="115000"/>
                        </a:lnSpc>
                        <a:spcAft>
                          <a:spcPts val="1000"/>
                        </a:spcAft>
                      </a:pPr>
                      <a:r>
                        <a:rPr lang="en-GB" sz="1100">
                          <a:effectLst/>
                        </a:rPr>
                        <a:t>Risk Appetite</a:t>
                      </a:r>
                      <a:endParaRPr lang="en-GB" sz="110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50000"/>
                      </a:schemeClr>
                    </a:solidFill>
                  </a:tcPr>
                </a:tc>
                <a:tc gridSpan="2">
                  <a:txBody>
                    <a:bodyPr/>
                    <a:lstStyle/>
                    <a:p>
                      <a:pPr algn="l">
                        <a:lnSpc>
                          <a:spcPct val="115000"/>
                        </a:lnSpc>
                        <a:spcAft>
                          <a:spcPts val="1000"/>
                        </a:spcAft>
                      </a:pPr>
                      <a:r>
                        <a:rPr lang="en-GB" sz="1100">
                          <a:effectLst/>
                        </a:rPr>
                        <a:t>Risks aligned to Strategic Objective</a:t>
                      </a:r>
                      <a:endParaRPr lang="en-GB" sz="110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50000"/>
                      </a:schemeClr>
                    </a:solidFill>
                  </a:tcPr>
                </a:tc>
                <a:tc hMerge="1">
                  <a:txBody>
                    <a:bodyPr/>
                    <a:lstStyle/>
                    <a:p>
                      <a:endParaRPr lang="en-GB"/>
                    </a:p>
                  </a:txBody>
                  <a:tcPr/>
                </a:tc>
                <a:extLst>
                  <a:ext uri="{0D108BD9-81ED-4DB2-BD59-A6C34878D82A}">
                    <a16:rowId xmlns:a16="http://schemas.microsoft.com/office/drawing/2014/main" val="863645440"/>
                  </a:ext>
                </a:extLst>
              </a:tr>
              <a:tr h="289350">
                <a:tc rowSpan="3">
                  <a:txBody>
                    <a:bodyPr/>
                    <a:lstStyle/>
                    <a:p>
                      <a:pPr>
                        <a:lnSpc>
                          <a:spcPct val="115000"/>
                        </a:lnSpc>
                        <a:spcAft>
                          <a:spcPts val="1000"/>
                        </a:spcAft>
                      </a:pPr>
                      <a:r>
                        <a:rPr lang="en-GB" sz="1000" b="1" kern="1200">
                          <a:solidFill>
                            <a:schemeClr val="bg1"/>
                          </a:solidFill>
                          <a:effectLst/>
                        </a:rPr>
                        <a:t>A: Leading for Excellence</a:t>
                      </a:r>
                      <a:endParaRPr lang="en-GB" sz="1100" b="1">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0070C0"/>
                    </a:solidFill>
                  </a:tcPr>
                </a:tc>
                <a:tc>
                  <a:txBody>
                    <a:bodyPr/>
                    <a:lstStyle/>
                    <a:p>
                      <a:pPr>
                        <a:lnSpc>
                          <a:spcPct val="115000"/>
                        </a:lnSpc>
                        <a:spcAft>
                          <a:spcPts val="1000"/>
                        </a:spcAft>
                      </a:pPr>
                      <a:r>
                        <a:rPr lang="en-GB" sz="1000" b="1" kern="1200">
                          <a:effectLst/>
                        </a:rPr>
                        <a:t>Delivery Improvement</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1000"/>
                        </a:spcAft>
                      </a:pPr>
                      <a:r>
                        <a:rPr lang="en-GB" sz="1000" b="1" kern="1200">
                          <a:effectLst/>
                        </a:rPr>
                        <a:t>BALANCED (8)</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a:txBody>
                    <a:bodyPr/>
                    <a:lstStyle/>
                    <a:p>
                      <a:pPr marL="457200" indent="-457200" algn="l">
                        <a:lnSpc>
                          <a:spcPct val="115000"/>
                        </a:lnSpc>
                        <a:spcAft>
                          <a:spcPts val="1000"/>
                        </a:spcAft>
                      </a:pPr>
                      <a:r>
                        <a:rPr lang="en-GB" sz="1000" b="1">
                          <a:solidFill>
                            <a:schemeClr val="tx1"/>
                          </a:solidFill>
                          <a:effectLst/>
                          <a:latin typeface="+mn-lt"/>
                        </a:rPr>
                        <a:t>A1 (patient safety)</a:t>
                      </a: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a:txBody>
                    <a:bodyPr/>
                    <a:lstStyle/>
                    <a:p>
                      <a:r>
                        <a:rPr lang="en-GB" sz="1000" b="1">
                          <a:solidFill>
                            <a:schemeClr val="tx1"/>
                          </a:solidFill>
                          <a:effectLst/>
                          <a:latin typeface="+mn-lt"/>
                        </a:rPr>
                        <a:t>A2 (2024/25 delivery of operational plan)</a:t>
                      </a:r>
                      <a:endParaRPr lang="en-GB"/>
                    </a:p>
                  </a:txBody>
                  <a:tcPr marL="68580" marR="68580" marT="0" marB="0" anchor="ctr">
                    <a:solidFill>
                      <a:schemeClr val="accent1">
                        <a:lumMod val="20000"/>
                        <a:lumOff val="80000"/>
                      </a:schemeClr>
                    </a:solidFill>
                  </a:tcPr>
                </a:tc>
                <a:extLst>
                  <a:ext uri="{0D108BD9-81ED-4DB2-BD59-A6C34878D82A}">
                    <a16:rowId xmlns:a16="http://schemas.microsoft.com/office/drawing/2014/main" val="1683235459"/>
                  </a:ext>
                </a:extLst>
              </a:tr>
              <a:tr h="220458">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kern="1200">
                          <a:effectLst/>
                        </a:rPr>
                        <a:t>Data and Digital</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1000"/>
                        </a:spcAft>
                      </a:pPr>
                      <a:r>
                        <a:rPr lang="en-GB" sz="1000" b="1" kern="1200">
                          <a:effectLst/>
                        </a:rPr>
                        <a:t>OPEN (12)</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gridSpan="2">
                  <a:txBody>
                    <a:bodyPr/>
                    <a:lstStyle/>
                    <a:p>
                      <a:pPr marL="457200" indent="-457200" algn="l">
                        <a:lnSpc>
                          <a:spcPct val="115000"/>
                        </a:lnSpc>
                        <a:spcAft>
                          <a:spcPts val="1000"/>
                        </a:spcAft>
                      </a:pPr>
                      <a:r>
                        <a:rPr lang="en-GB" sz="1000" b="1" kern="1200" dirty="0">
                          <a:solidFill>
                            <a:schemeClr val="tx1"/>
                          </a:solidFill>
                          <a:effectLst/>
                          <a:latin typeface="+mn-lt"/>
                        </a:rPr>
                        <a:t>A3 (data and digital maturity)</a:t>
                      </a:r>
                      <a:endParaRPr lang="en-GB" sz="1000" b="1"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1663062002"/>
                  </a:ext>
                </a:extLst>
              </a:tr>
              <a:tr h="234236">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kern="1200">
                          <a:effectLst/>
                        </a:rPr>
                        <a:t>Empowering Collaboratives</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1000"/>
                        </a:spcAft>
                      </a:pPr>
                      <a:r>
                        <a:rPr lang="en-GB" sz="1000" b="1" kern="1200">
                          <a:effectLst/>
                        </a:rPr>
                        <a:t>OPEN (12)</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gridSpan="2">
                  <a:txBody>
                    <a:bodyPr/>
                    <a:lstStyle/>
                    <a:p>
                      <a:pPr marL="457200" indent="-457200" algn="l">
                        <a:lnSpc>
                          <a:spcPct val="115000"/>
                        </a:lnSpc>
                        <a:spcAft>
                          <a:spcPts val="1000"/>
                        </a:spcAft>
                      </a:pPr>
                      <a:r>
                        <a:rPr lang="en-GB" sz="1000" b="1" kern="1200">
                          <a:solidFill>
                            <a:schemeClr val="tx1"/>
                          </a:solidFill>
                          <a:effectLst/>
                          <a:latin typeface="+mn-lt"/>
                        </a:rPr>
                        <a:t>No risks currently aligned </a:t>
                      </a:r>
                    </a:p>
                  </a:txBody>
                  <a:tcPr marL="68580" marR="68580" marT="0" marB="0" anchor="ct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2335948722"/>
                  </a:ext>
                </a:extLst>
              </a:tr>
              <a:tr h="220458">
                <a:tc rowSpan="2">
                  <a:txBody>
                    <a:bodyPr/>
                    <a:lstStyle/>
                    <a:p>
                      <a:pPr>
                        <a:lnSpc>
                          <a:spcPct val="115000"/>
                        </a:lnSpc>
                        <a:spcAft>
                          <a:spcPts val="1000"/>
                        </a:spcAft>
                      </a:pPr>
                      <a:r>
                        <a:rPr lang="en-GB" sz="1000" b="1" kern="1200">
                          <a:solidFill>
                            <a:schemeClr val="bg1"/>
                          </a:solidFill>
                          <a:effectLst/>
                        </a:rPr>
                        <a:t>B: Leading for Prevention</a:t>
                      </a:r>
                      <a:endParaRPr lang="en-GB" sz="1100" b="1">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7030A0"/>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lang="en-GB" sz="1000" b="1" kern="1200">
                          <a:effectLst/>
                        </a:rPr>
                        <a:t>Population Health</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E1CCF0"/>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E1CCF0"/>
                    </a:solidFill>
                  </a:tcPr>
                </a:tc>
                <a:tc gridSpan="2">
                  <a:txBody>
                    <a:bodyPr/>
                    <a:lstStyle/>
                    <a:p>
                      <a:pPr marL="457200" marR="0" lvl="0" indent="-457200" algn="l" defTabSz="914377" rtl="0" eaLnBrk="1" fontAlgn="auto" latinLnBrk="0" hangingPunct="1">
                        <a:lnSpc>
                          <a:spcPct val="115000"/>
                        </a:lnSpc>
                        <a:spcBef>
                          <a:spcPts val="0"/>
                        </a:spcBef>
                        <a:spcAft>
                          <a:spcPts val="1000"/>
                        </a:spcAft>
                        <a:buClrTx/>
                        <a:buSzTx/>
                        <a:buFontTx/>
                        <a:buNone/>
                        <a:tabLst/>
                        <a:defRPr/>
                      </a:pPr>
                      <a:r>
                        <a:rPr lang="en-GB" sz="1000" b="1">
                          <a:solidFill>
                            <a:schemeClr val="tx1"/>
                          </a:solidFill>
                          <a:effectLst/>
                          <a:latin typeface="+mn-lt"/>
                        </a:rPr>
                        <a:t>B1 (partnership vision and priorities)</a:t>
                      </a: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rgbClr val="E1CCF0"/>
                    </a:solidFill>
                  </a:tcPr>
                </a:tc>
                <a:tc hMerge="1">
                  <a:txBody>
                    <a:bodyPr/>
                    <a:lstStyle/>
                    <a:p>
                      <a:endParaRPr lang="en-GB"/>
                    </a:p>
                  </a:txBody>
                  <a:tcPr/>
                </a:tc>
                <a:extLst>
                  <a:ext uri="{0D108BD9-81ED-4DB2-BD59-A6C34878D82A}">
                    <a16:rowId xmlns:a16="http://schemas.microsoft.com/office/drawing/2014/main" val="3240033734"/>
                  </a:ext>
                </a:extLst>
              </a:tr>
              <a:tr h="275572">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kern="1200">
                          <a:effectLst/>
                        </a:rPr>
                        <a:t>Relationship with Place</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E1CCF0"/>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E1CCF0"/>
                    </a:solidFill>
                  </a:tcPr>
                </a:tc>
                <a:tc gridSpan="2">
                  <a:txBody>
                    <a:bodyPr/>
                    <a:lstStyle/>
                    <a:p>
                      <a:pPr marL="457200" marR="0" lvl="0" indent="-457200" algn="l" defTabSz="914377" rtl="0" eaLnBrk="1" fontAlgn="auto" latinLnBrk="0" hangingPunct="1">
                        <a:lnSpc>
                          <a:spcPct val="115000"/>
                        </a:lnSpc>
                        <a:spcBef>
                          <a:spcPts val="0"/>
                        </a:spcBef>
                        <a:spcAft>
                          <a:spcPts val="1000"/>
                        </a:spcAft>
                        <a:buClrTx/>
                        <a:buSzTx/>
                        <a:buFontTx/>
                        <a:buNone/>
                        <a:tabLst/>
                        <a:defRPr/>
                      </a:pPr>
                      <a:r>
                        <a:rPr lang="en-GB" sz="1000" b="1">
                          <a:solidFill>
                            <a:schemeClr val="tx1"/>
                          </a:solidFill>
                          <a:effectLst/>
                          <a:latin typeface="+mn-lt"/>
                        </a:rPr>
                        <a:t>No risks currently aligned </a:t>
                      </a:r>
                    </a:p>
                  </a:txBody>
                  <a:tcPr marL="68580" marR="68580" marT="0" marB="0" anchor="ctr">
                    <a:solidFill>
                      <a:srgbClr val="E1CCF0"/>
                    </a:solidFill>
                  </a:tcPr>
                </a:tc>
                <a:tc hMerge="1">
                  <a:txBody>
                    <a:bodyPr/>
                    <a:lstStyle/>
                    <a:p>
                      <a:endParaRPr lang="en-GB"/>
                    </a:p>
                  </a:txBody>
                  <a:tcPr/>
                </a:tc>
                <a:extLst>
                  <a:ext uri="{0D108BD9-81ED-4DB2-BD59-A6C34878D82A}">
                    <a16:rowId xmlns:a16="http://schemas.microsoft.com/office/drawing/2014/main" val="3329459102"/>
                  </a:ext>
                </a:extLst>
              </a:tr>
              <a:tr h="192900">
                <a:tc rowSpan="4">
                  <a:txBody>
                    <a:bodyPr/>
                    <a:lstStyle/>
                    <a:p>
                      <a:pPr>
                        <a:lnSpc>
                          <a:spcPct val="115000"/>
                        </a:lnSpc>
                        <a:spcAft>
                          <a:spcPts val="1000"/>
                        </a:spcAft>
                      </a:pPr>
                      <a:r>
                        <a:rPr lang="en-GB" sz="1000" b="1" kern="1200" dirty="0">
                          <a:solidFill>
                            <a:schemeClr val="bg1"/>
                          </a:solidFill>
                          <a:effectLst/>
                        </a:rPr>
                        <a:t>C: Leading for Sustainability</a:t>
                      </a:r>
                      <a:endParaRPr lang="en-GB" sz="11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00B050"/>
                    </a:solidFill>
                  </a:tcPr>
                </a:tc>
                <a:tc>
                  <a:txBody>
                    <a:bodyPr/>
                    <a:lstStyle/>
                    <a:p>
                      <a:pPr>
                        <a:lnSpc>
                          <a:spcPct val="115000"/>
                        </a:lnSpc>
                        <a:spcAft>
                          <a:spcPts val="1000"/>
                        </a:spcAft>
                      </a:pPr>
                      <a:r>
                        <a:rPr lang="en-GB" sz="1000" b="1" kern="1200">
                          <a:effectLst/>
                        </a:rPr>
                        <a:t>System workforce</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0" lvl="0" indent="0" algn="l">
                        <a:lnSpc>
                          <a:spcPct val="114999"/>
                        </a:lnSpc>
                        <a:spcAft>
                          <a:spcPts val="1000"/>
                        </a:spcAft>
                        <a:buNone/>
                      </a:pPr>
                      <a:r>
                        <a:rPr lang="en-GB" sz="1000" b="1" i="0" u="none" strike="noStrike" kern="1200" noProof="0">
                          <a:solidFill>
                            <a:schemeClr val="tx1"/>
                          </a:solidFill>
                          <a:effectLst/>
                          <a:latin typeface="Arial"/>
                        </a:rPr>
                        <a:t>C6 (ICB workforce sustainability)</a:t>
                      </a:r>
                      <a:endParaRPr lang="en-US"/>
                    </a:p>
                  </a:txBody>
                  <a:tcPr marL="68580" marR="68580" marT="0" marB="0" anchor="ctr">
                    <a:solidFill>
                      <a:schemeClr val="accent6">
                        <a:lumMod val="20000"/>
                        <a:lumOff val="80000"/>
                      </a:schemeClr>
                    </a:solidFill>
                  </a:tcPr>
                </a:tc>
                <a:tc>
                  <a:txBody>
                    <a:bodyPr/>
                    <a:lstStyle/>
                    <a:p>
                      <a:r>
                        <a:rPr lang="en-GB" sz="1000" b="1" i="0" u="none" strike="noStrike" kern="1200" noProof="0">
                          <a:solidFill>
                            <a:schemeClr val="tx1"/>
                          </a:solidFill>
                          <a:effectLst/>
                          <a:latin typeface="Arial"/>
                        </a:rPr>
                        <a:t>C7 (workforce availability &amp; transformation)</a:t>
                      </a:r>
                      <a:endParaRPr lang="en-GB"/>
                    </a:p>
                  </a:txBody>
                  <a:tcPr marL="68580" marR="68580" marT="0" marB="0" anchor="ctr">
                    <a:solidFill>
                      <a:schemeClr val="accent6">
                        <a:lumMod val="20000"/>
                        <a:lumOff val="80000"/>
                      </a:schemeClr>
                    </a:solidFill>
                  </a:tcPr>
                </a:tc>
                <a:extLst>
                  <a:ext uri="{0D108BD9-81ED-4DB2-BD59-A6C34878D82A}">
                    <a16:rowId xmlns:a16="http://schemas.microsoft.com/office/drawing/2014/main" val="4104217954"/>
                  </a:ext>
                </a:extLst>
              </a:tr>
              <a:tr h="220458">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kern="1200">
                          <a:effectLst/>
                        </a:rPr>
                        <a:t>Sustainable estates </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gridSpan="2">
                  <a:txBody>
                    <a:bodyPr/>
                    <a:lstStyle/>
                    <a:p>
                      <a:pPr marL="457200" indent="-457200" algn="l">
                        <a:lnSpc>
                          <a:spcPct val="115000"/>
                        </a:lnSpc>
                        <a:spcAft>
                          <a:spcPts val="1000"/>
                        </a:spcAft>
                      </a:pPr>
                      <a:r>
                        <a:rPr lang="en-GB" sz="1000" b="1" kern="1200">
                          <a:solidFill>
                            <a:schemeClr val="tx1"/>
                          </a:solidFill>
                          <a:effectLst/>
                          <a:latin typeface="+mn-lt"/>
                        </a:rPr>
                        <a:t>C2 (Estates)</a:t>
                      </a: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hMerge="1">
                  <a:txBody>
                    <a:bodyPr/>
                    <a:lstStyle/>
                    <a:p>
                      <a:endParaRPr lang="en-GB"/>
                    </a:p>
                  </a:txBody>
                  <a:tcPr/>
                </a:tc>
                <a:extLst>
                  <a:ext uri="{0D108BD9-81ED-4DB2-BD59-A6C34878D82A}">
                    <a16:rowId xmlns:a16="http://schemas.microsoft.com/office/drawing/2014/main" val="2948520431"/>
                  </a:ext>
                </a:extLst>
              </a:tr>
              <a:tr h="289350">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rowSpan="2">
                  <a:txBody>
                    <a:bodyPr/>
                    <a:lstStyle/>
                    <a:p>
                      <a:pPr>
                        <a:lnSpc>
                          <a:spcPct val="115000"/>
                        </a:lnSpc>
                        <a:spcAft>
                          <a:spcPts val="1000"/>
                        </a:spcAft>
                      </a:pPr>
                      <a:r>
                        <a:rPr lang="en-GB" sz="1000" b="1" kern="1200" dirty="0">
                          <a:effectLst/>
                        </a:rPr>
                        <a:t>Outcomes led resourcing</a:t>
                      </a:r>
                      <a:endParaRPr lang="en-GB" sz="1000" b="1"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rowSpan="2">
                  <a:txBody>
                    <a:bodyPr/>
                    <a:lstStyle/>
                    <a:p>
                      <a:pPr>
                        <a:lnSpc>
                          <a:spcPct val="115000"/>
                        </a:lnSpc>
                        <a:spcAft>
                          <a:spcPts val="1000"/>
                        </a:spcAft>
                      </a:pPr>
                      <a:r>
                        <a:rPr lang="en-GB" sz="1000" b="1" kern="1200" dirty="0">
                          <a:effectLst/>
                        </a:rPr>
                        <a:t>BALANCED (8)</a:t>
                      </a:r>
                      <a:endParaRPr lang="en-GB" sz="1000" b="1"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457200" indent="-457200" algn="l">
                        <a:lnSpc>
                          <a:spcPct val="115000"/>
                        </a:lnSpc>
                        <a:spcAft>
                          <a:spcPts val="1000"/>
                        </a:spcAft>
                      </a:pPr>
                      <a:r>
                        <a:rPr lang="en-GB" sz="1000" b="1" kern="1200" dirty="0">
                          <a:solidFill>
                            <a:schemeClr val="tx1"/>
                          </a:solidFill>
                          <a:effectLst/>
                          <a:latin typeface="+mn-lt"/>
                        </a:rPr>
                        <a:t>C3a (2024/25 financial resource - ICB)</a:t>
                      </a:r>
                      <a:endParaRPr lang="en-GB" sz="1000" b="1"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457200" marR="0" lvl="0" indent="-457200" algn="l" defTabSz="914377" rtl="0" eaLnBrk="1" fontAlgn="auto" latinLnBrk="0" hangingPunct="1">
                        <a:lnSpc>
                          <a:spcPct val="115000"/>
                        </a:lnSpc>
                        <a:spcBef>
                          <a:spcPts val="0"/>
                        </a:spcBef>
                        <a:spcAft>
                          <a:spcPts val="1000"/>
                        </a:spcAft>
                        <a:buClrTx/>
                        <a:buSzTx/>
                        <a:buFontTx/>
                        <a:buNone/>
                        <a:tabLst/>
                        <a:defRPr/>
                      </a:pPr>
                      <a:r>
                        <a:rPr lang="en-GB" sz="1000" b="1" kern="1200">
                          <a:solidFill>
                            <a:schemeClr val="tx1"/>
                          </a:solidFill>
                          <a:effectLst/>
                          <a:latin typeface="+mn-lt"/>
                        </a:rPr>
                        <a:t>C3b (2024/25 financial resource - ICS)</a:t>
                      </a:r>
                      <a:endParaRPr lang="en-GB" sz="1000" b="1"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888378903"/>
                  </a:ext>
                </a:extLst>
              </a:tr>
              <a:tr h="289350">
                <a:tc vMerge="1">
                  <a:txBody>
                    <a:bodyPr/>
                    <a:lstStyle/>
                    <a:p>
                      <a:pPr>
                        <a:lnSpc>
                          <a:spcPct val="115000"/>
                        </a:lnSpc>
                        <a:spcAft>
                          <a:spcPts val="1000"/>
                        </a:spcAft>
                      </a:pPr>
                      <a:endParaRPr lang="en-GB" sz="11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00B050"/>
                    </a:solidFill>
                  </a:tcPr>
                </a:tc>
                <a:tc vMerge="1">
                  <a:txBody>
                    <a:bodyPr/>
                    <a:lstStyle/>
                    <a:p>
                      <a:pPr>
                        <a:lnSpc>
                          <a:spcPct val="115000"/>
                        </a:lnSpc>
                        <a:spcAft>
                          <a:spcPts val="1000"/>
                        </a:spcAft>
                      </a:pPr>
                      <a:endParaRPr lang="en-GB" sz="1000" b="1"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vMerge="1">
                  <a:txBody>
                    <a:bodyPr/>
                    <a:lstStyle/>
                    <a:p>
                      <a:pPr>
                        <a:lnSpc>
                          <a:spcPct val="115000"/>
                        </a:lnSpc>
                        <a:spcAft>
                          <a:spcPts val="1000"/>
                        </a:spcAft>
                      </a:pPr>
                      <a:endParaRPr lang="en-GB" sz="1000" b="1"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457200" indent="-457200" algn="l">
                        <a:lnSpc>
                          <a:spcPct val="115000"/>
                        </a:lnSpc>
                        <a:spcAft>
                          <a:spcPts val="1000"/>
                        </a:spcAft>
                      </a:pPr>
                      <a:r>
                        <a:rPr lang="en-GB" sz="1000" b="1" kern="1200" dirty="0">
                          <a:solidFill>
                            <a:schemeClr val="tx1"/>
                          </a:solidFill>
                          <a:effectLst/>
                          <a:latin typeface="+mn-lt"/>
                        </a:rPr>
                        <a:t>C5a (medium-term financial sustainability – ICB)</a:t>
                      </a:r>
                      <a:endParaRPr lang="en-GB" sz="1000" b="1"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457200" marR="0" lvl="0" indent="-457200" algn="l" defTabSz="914377" rtl="0" eaLnBrk="1" fontAlgn="auto" latinLnBrk="0" hangingPunct="1">
                        <a:lnSpc>
                          <a:spcPct val="115000"/>
                        </a:lnSpc>
                        <a:spcBef>
                          <a:spcPts val="0"/>
                        </a:spcBef>
                        <a:spcAft>
                          <a:spcPts val="1000"/>
                        </a:spcAft>
                        <a:buClrTx/>
                        <a:buSzTx/>
                        <a:buFontTx/>
                        <a:buNone/>
                        <a:tabLst/>
                        <a:defRPr/>
                      </a:pPr>
                      <a:r>
                        <a:rPr lang="en-GB" sz="1000" b="1" kern="1200" dirty="0">
                          <a:solidFill>
                            <a:schemeClr val="tx1"/>
                          </a:solidFill>
                          <a:effectLst/>
                          <a:latin typeface="+mn-lt"/>
                        </a:rPr>
                        <a:t>C5b (medium-term financial sustainability - ICS)</a:t>
                      </a:r>
                      <a:endParaRPr lang="en-GB" sz="1000" b="1"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306974934"/>
                  </a:ext>
                </a:extLst>
              </a:tr>
              <a:tr h="289350">
                <a:tc rowSpan="2">
                  <a:txBody>
                    <a:bodyPr/>
                    <a:lstStyle/>
                    <a:p>
                      <a:pPr>
                        <a:lnSpc>
                          <a:spcPct val="115000"/>
                        </a:lnSpc>
                        <a:spcAft>
                          <a:spcPts val="1000"/>
                        </a:spcAft>
                      </a:pPr>
                      <a:r>
                        <a:rPr lang="en-GB" sz="1000" b="1" kern="1200">
                          <a:solidFill>
                            <a:schemeClr val="bg1"/>
                          </a:solidFill>
                          <a:effectLst/>
                        </a:rPr>
                        <a:t>D: Voice at the Heart</a:t>
                      </a:r>
                      <a:endParaRPr lang="en-GB" sz="1000" b="1">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2"/>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lang="en-GB" sz="1000" b="1" kern="1200">
                          <a:effectLst/>
                        </a:rPr>
                        <a:t>Transformative public engagement </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gridSpan="2">
                  <a:txBody>
                    <a:bodyPr/>
                    <a:lstStyle/>
                    <a:p>
                      <a:pPr marL="457200" indent="-457200" algn="l">
                        <a:lnSpc>
                          <a:spcPct val="115000"/>
                        </a:lnSpc>
                        <a:spcAft>
                          <a:spcPts val="1000"/>
                        </a:spcAft>
                      </a:pPr>
                      <a:r>
                        <a:rPr lang="en-GB" sz="1000" b="1">
                          <a:solidFill>
                            <a:schemeClr val="tx1"/>
                          </a:solidFill>
                          <a:effectLst/>
                          <a:latin typeface="+mn-lt"/>
                          <a:ea typeface="Calibri" panose="020F0502020204030204" pitchFamily="34" charset="0"/>
                          <a:cs typeface="Calibri"/>
                        </a:rPr>
                        <a:t>D1 (patient and public engagement)</a:t>
                      </a:r>
                    </a:p>
                  </a:txBody>
                  <a:tcPr marL="68580" marR="68580" marT="0" marB="0" anchor="ctr">
                    <a:solidFill>
                      <a:schemeClr val="accent2">
                        <a:lumMod val="20000"/>
                        <a:lumOff val="80000"/>
                      </a:schemeClr>
                    </a:solidFill>
                  </a:tcPr>
                </a:tc>
                <a:tc hMerge="1">
                  <a:txBody>
                    <a:bodyPr/>
                    <a:lstStyle/>
                    <a:p>
                      <a:endParaRPr lang="en-GB"/>
                    </a:p>
                  </a:txBody>
                  <a:tcPr/>
                </a:tc>
                <a:extLst>
                  <a:ext uri="{0D108BD9-81ED-4DB2-BD59-A6C34878D82A}">
                    <a16:rowId xmlns:a16="http://schemas.microsoft.com/office/drawing/2014/main" val="1199382708"/>
                  </a:ext>
                </a:extLst>
              </a:tr>
              <a:tr h="220458">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a:solidFill>
                            <a:schemeClr val="tx1"/>
                          </a:solidFill>
                          <a:effectLst/>
                        </a:rPr>
                        <a:t>System voice and relationships </a:t>
                      </a:r>
                      <a:endParaRPr lang="en-GB" sz="1000" b="1">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gridSpan="2">
                  <a:txBody>
                    <a:bodyPr/>
                    <a:lstStyle/>
                    <a:p>
                      <a:pPr marL="457200" marR="0" lvl="0" indent="-457200" algn="l" defTabSz="914377" rtl="0" eaLnBrk="1" fontAlgn="auto" latinLnBrk="0" hangingPunct="1">
                        <a:lnSpc>
                          <a:spcPct val="115000"/>
                        </a:lnSpc>
                        <a:spcBef>
                          <a:spcPts val="0"/>
                        </a:spcBef>
                        <a:spcAft>
                          <a:spcPts val="1000"/>
                        </a:spcAft>
                        <a:buClrTx/>
                        <a:buSzTx/>
                        <a:buFontTx/>
                        <a:buNone/>
                        <a:tabLst/>
                        <a:defRPr/>
                      </a:pPr>
                      <a:r>
                        <a:rPr lang="en-GB" sz="1000" b="1" dirty="0">
                          <a:solidFill>
                            <a:schemeClr val="tx1"/>
                          </a:solidFill>
                          <a:effectLst/>
                          <a:latin typeface="+mn-lt"/>
                        </a:rPr>
                        <a:t>No risks currently aligned</a:t>
                      </a:r>
                      <a:r>
                        <a:rPr lang="en-GB" sz="1000" b="1" kern="1200" dirty="0">
                          <a:solidFill>
                            <a:schemeClr val="tx1"/>
                          </a:solidFill>
                          <a:effectLst/>
                          <a:latin typeface="+mn-lt"/>
                        </a:rPr>
                        <a:t> </a:t>
                      </a:r>
                      <a:endParaRPr lang="en-GB" sz="1000" b="1"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hMerge="1">
                  <a:txBody>
                    <a:bodyPr/>
                    <a:lstStyle/>
                    <a:p>
                      <a:endParaRPr lang="en-GB"/>
                    </a:p>
                  </a:txBody>
                  <a:tcPr/>
                </a:tc>
                <a:extLst>
                  <a:ext uri="{0D108BD9-81ED-4DB2-BD59-A6C34878D82A}">
                    <a16:rowId xmlns:a16="http://schemas.microsoft.com/office/drawing/2014/main" val="1897249482"/>
                  </a:ext>
                </a:extLst>
              </a:tr>
            </a:tbl>
          </a:graphicData>
        </a:graphic>
      </p:graphicFrame>
      <p:sp>
        <p:nvSpPr>
          <p:cNvPr id="12" name="Rectangle 11">
            <a:extLst>
              <a:ext uri="{FF2B5EF4-FFF2-40B4-BE49-F238E27FC236}">
                <a16:creationId xmlns:a16="http://schemas.microsoft.com/office/drawing/2014/main" id="{9E69FAFC-3AA2-C1CF-2D75-E876104E6EFF}"/>
              </a:ext>
            </a:extLst>
          </p:cNvPr>
          <p:cNvSpPr/>
          <p:nvPr/>
        </p:nvSpPr>
        <p:spPr>
          <a:xfrm>
            <a:off x="2327758" y="3872344"/>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358E3972-0919-EF57-54A4-AA9E3BB26143}"/>
              </a:ext>
            </a:extLst>
          </p:cNvPr>
          <p:cNvPicPr>
            <a:picLocks noChangeAspect="1"/>
          </p:cNvPicPr>
          <p:nvPr/>
        </p:nvPicPr>
        <p:blipFill>
          <a:blip r:embed="rId3"/>
          <a:stretch>
            <a:fillRect/>
          </a:stretch>
        </p:blipFill>
        <p:spPr>
          <a:xfrm>
            <a:off x="2532154" y="3623571"/>
            <a:ext cx="3373887" cy="3092261"/>
          </a:xfrm>
          <a:prstGeom prst="rect">
            <a:avLst/>
          </a:prstGeom>
        </p:spPr>
      </p:pic>
      <p:sp>
        <p:nvSpPr>
          <p:cNvPr id="42" name="Rectangle 41">
            <a:extLst>
              <a:ext uri="{FF2B5EF4-FFF2-40B4-BE49-F238E27FC236}">
                <a16:creationId xmlns:a16="http://schemas.microsoft.com/office/drawing/2014/main" id="{0F6BB8D8-24BB-0695-CB5C-F138BBCA5A92}"/>
              </a:ext>
            </a:extLst>
          </p:cNvPr>
          <p:cNvSpPr/>
          <p:nvPr/>
        </p:nvSpPr>
        <p:spPr>
          <a:xfrm>
            <a:off x="5243236" y="3867736"/>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A1</a:t>
            </a:r>
          </a:p>
        </p:txBody>
      </p:sp>
      <p:sp>
        <p:nvSpPr>
          <p:cNvPr id="44" name="Rectangle 43">
            <a:extLst>
              <a:ext uri="{FF2B5EF4-FFF2-40B4-BE49-F238E27FC236}">
                <a16:creationId xmlns:a16="http://schemas.microsoft.com/office/drawing/2014/main" id="{95F4D95A-1448-31F6-C377-2410D250B6CA}"/>
              </a:ext>
            </a:extLst>
          </p:cNvPr>
          <p:cNvSpPr/>
          <p:nvPr/>
        </p:nvSpPr>
        <p:spPr>
          <a:xfrm>
            <a:off x="4622742" y="4411074"/>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latin typeface="Calibri" panose="020F0502020204030204" pitchFamily="34" charset="0"/>
                <a:cs typeface="Calibri" panose="020F0502020204030204" pitchFamily="34" charset="0"/>
              </a:rPr>
              <a:t>A2</a:t>
            </a:r>
          </a:p>
        </p:txBody>
      </p:sp>
      <p:sp>
        <p:nvSpPr>
          <p:cNvPr id="20" name="Rectangle 19">
            <a:extLst>
              <a:ext uri="{FF2B5EF4-FFF2-40B4-BE49-F238E27FC236}">
                <a16:creationId xmlns:a16="http://schemas.microsoft.com/office/drawing/2014/main" id="{A6A686CA-29B6-D6F4-368D-0590A90D68D3}"/>
              </a:ext>
            </a:extLst>
          </p:cNvPr>
          <p:cNvSpPr/>
          <p:nvPr/>
        </p:nvSpPr>
        <p:spPr>
          <a:xfrm>
            <a:off x="4581646" y="4639970"/>
            <a:ext cx="504062"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latin typeface="Calibri" panose="020F0502020204030204" pitchFamily="34" charset="0"/>
                <a:cs typeface="Calibri" panose="020F0502020204030204" pitchFamily="34" charset="0"/>
              </a:rPr>
              <a:t>C5b</a:t>
            </a:r>
          </a:p>
        </p:txBody>
      </p:sp>
      <p:pic>
        <p:nvPicPr>
          <p:cNvPr id="25" name="Picture 24">
            <a:extLst>
              <a:ext uri="{FF2B5EF4-FFF2-40B4-BE49-F238E27FC236}">
                <a16:creationId xmlns:a16="http://schemas.microsoft.com/office/drawing/2014/main" id="{34B97F94-C2CF-B60F-26C7-92E854214167}"/>
              </a:ext>
            </a:extLst>
          </p:cNvPr>
          <p:cNvPicPr>
            <a:picLocks noChangeAspect="1"/>
          </p:cNvPicPr>
          <p:nvPr/>
        </p:nvPicPr>
        <p:blipFill>
          <a:blip r:embed="rId4"/>
          <a:stretch>
            <a:fillRect/>
          </a:stretch>
        </p:blipFill>
        <p:spPr>
          <a:xfrm>
            <a:off x="6859702" y="3623571"/>
            <a:ext cx="3426009" cy="3173082"/>
          </a:xfrm>
          <a:prstGeom prst="rect">
            <a:avLst/>
          </a:prstGeom>
        </p:spPr>
      </p:pic>
      <p:sp>
        <p:nvSpPr>
          <p:cNvPr id="6" name="Rectangle 5">
            <a:extLst>
              <a:ext uri="{FF2B5EF4-FFF2-40B4-BE49-F238E27FC236}">
                <a16:creationId xmlns:a16="http://schemas.microsoft.com/office/drawing/2014/main" id="{CDDA38B2-C137-F978-DCE3-1331BA05B562}"/>
              </a:ext>
            </a:extLst>
          </p:cNvPr>
          <p:cNvSpPr/>
          <p:nvPr/>
        </p:nvSpPr>
        <p:spPr>
          <a:xfrm>
            <a:off x="8830434" y="4978513"/>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6D904145-81B3-5348-3B91-2362496A7FCF}"/>
              </a:ext>
            </a:extLst>
          </p:cNvPr>
          <p:cNvSpPr/>
          <p:nvPr/>
        </p:nvSpPr>
        <p:spPr>
          <a:xfrm>
            <a:off x="9144759" y="4978513"/>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93E91C5A-97CC-9A96-29E3-E5181C160C56}"/>
              </a:ext>
            </a:extLst>
          </p:cNvPr>
          <p:cNvSpPr/>
          <p:nvPr/>
        </p:nvSpPr>
        <p:spPr>
          <a:xfrm>
            <a:off x="8982834" y="5216638"/>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DE548493-376F-5D6A-A40E-6DA8AFFB5CA8}"/>
              </a:ext>
            </a:extLst>
          </p:cNvPr>
          <p:cNvSpPr/>
          <p:nvPr/>
        </p:nvSpPr>
        <p:spPr>
          <a:xfrm>
            <a:off x="9252029" y="5168139"/>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D1</a:t>
            </a:r>
          </a:p>
        </p:txBody>
      </p:sp>
      <p:sp>
        <p:nvSpPr>
          <p:cNvPr id="47" name="Rectangle 46">
            <a:extLst>
              <a:ext uri="{FF2B5EF4-FFF2-40B4-BE49-F238E27FC236}">
                <a16:creationId xmlns:a16="http://schemas.microsoft.com/office/drawing/2014/main" id="{6100EEC4-E0AA-1D50-D71C-6CBC945507B2}"/>
              </a:ext>
            </a:extLst>
          </p:cNvPr>
          <p:cNvSpPr/>
          <p:nvPr/>
        </p:nvSpPr>
        <p:spPr>
          <a:xfrm>
            <a:off x="8535669" y="4980366"/>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48" name="Rectangle 47">
            <a:extLst>
              <a:ext uri="{FF2B5EF4-FFF2-40B4-BE49-F238E27FC236}">
                <a16:creationId xmlns:a16="http://schemas.microsoft.com/office/drawing/2014/main" id="{5ABB5F8E-8F77-13F6-4414-A2AF59AFCF8F}"/>
              </a:ext>
            </a:extLst>
          </p:cNvPr>
          <p:cNvSpPr/>
          <p:nvPr/>
        </p:nvSpPr>
        <p:spPr>
          <a:xfrm>
            <a:off x="8849994" y="4980366"/>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49" name="Rectangle 48">
            <a:extLst>
              <a:ext uri="{FF2B5EF4-FFF2-40B4-BE49-F238E27FC236}">
                <a16:creationId xmlns:a16="http://schemas.microsoft.com/office/drawing/2014/main" id="{9F86C55A-DF16-5658-17A1-05551F596755}"/>
              </a:ext>
            </a:extLst>
          </p:cNvPr>
          <p:cNvSpPr/>
          <p:nvPr/>
        </p:nvSpPr>
        <p:spPr>
          <a:xfrm>
            <a:off x="8688069" y="5218491"/>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50" name="Rectangle 49">
            <a:extLst>
              <a:ext uri="{FF2B5EF4-FFF2-40B4-BE49-F238E27FC236}">
                <a16:creationId xmlns:a16="http://schemas.microsoft.com/office/drawing/2014/main" id="{ECD38C47-5F09-12E2-9F01-32B752808CB5}"/>
              </a:ext>
            </a:extLst>
          </p:cNvPr>
          <p:cNvSpPr/>
          <p:nvPr/>
        </p:nvSpPr>
        <p:spPr>
          <a:xfrm>
            <a:off x="9261062" y="4971547"/>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B1</a:t>
            </a:r>
          </a:p>
        </p:txBody>
      </p:sp>
      <p:sp>
        <p:nvSpPr>
          <p:cNvPr id="51" name="Rectangle 50">
            <a:extLst>
              <a:ext uri="{FF2B5EF4-FFF2-40B4-BE49-F238E27FC236}">
                <a16:creationId xmlns:a16="http://schemas.microsoft.com/office/drawing/2014/main" id="{156FB514-E9C5-8D22-B834-90BA32C16107}"/>
              </a:ext>
            </a:extLst>
          </p:cNvPr>
          <p:cNvSpPr/>
          <p:nvPr/>
        </p:nvSpPr>
        <p:spPr>
          <a:xfrm>
            <a:off x="8512045" y="5243944"/>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53" name="Rectangle 52">
            <a:extLst>
              <a:ext uri="{FF2B5EF4-FFF2-40B4-BE49-F238E27FC236}">
                <a16:creationId xmlns:a16="http://schemas.microsoft.com/office/drawing/2014/main" id="{3559304A-9FA0-B088-8E3A-7FF59346F7B0}"/>
              </a:ext>
            </a:extLst>
          </p:cNvPr>
          <p:cNvSpPr/>
          <p:nvPr/>
        </p:nvSpPr>
        <p:spPr>
          <a:xfrm>
            <a:off x="8977817" y="4972110"/>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A3</a:t>
            </a:r>
          </a:p>
        </p:txBody>
      </p:sp>
      <p:sp>
        <p:nvSpPr>
          <p:cNvPr id="43" name="Rectangle 42">
            <a:extLst>
              <a:ext uri="{FF2B5EF4-FFF2-40B4-BE49-F238E27FC236}">
                <a16:creationId xmlns:a16="http://schemas.microsoft.com/office/drawing/2014/main" id="{FB112AE6-F273-CF4E-CE8C-81CE54651705}"/>
              </a:ext>
            </a:extLst>
          </p:cNvPr>
          <p:cNvSpPr/>
          <p:nvPr/>
        </p:nvSpPr>
        <p:spPr>
          <a:xfrm>
            <a:off x="8971301" y="5169992"/>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C2</a:t>
            </a:r>
          </a:p>
        </p:txBody>
      </p:sp>
      <p:sp>
        <p:nvSpPr>
          <p:cNvPr id="54" name="Rectangle 53">
            <a:extLst>
              <a:ext uri="{FF2B5EF4-FFF2-40B4-BE49-F238E27FC236}">
                <a16:creationId xmlns:a16="http://schemas.microsoft.com/office/drawing/2014/main" id="{00411F15-23EC-8628-71F3-12686F292A95}"/>
              </a:ext>
            </a:extLst>
          </p:cNvPr>
          <p:cNvSpPr/>
          <p:nvPr/>
        </p:nvSpPr>
        <p:spPr>
          <a:xfrm>
            <a:off x="5269732" y="4397910"/>
            <a:ext cx="494070" cy="219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b="1" dirty="0">
                <a:solidFill>
                  <a:schemeClr val="bg1"/>
                </a:solidFill>
                <a:latin typeface="Calibri"/>
                <a:cs typeface="Calibri"/>
              </a:rPr>
              <a:t>C3b</a:t>
            </a:r>
          </a:p>
        </p:txBody>
      </p:sp>
      <p:sp>
        <p:nvSpPr>
          <p:cNvPr id="2" name="Rectangle 1">
            <a:extLst>
              <a:ext uri="{FF2B5EF4-FFF2-40B4-BE49-F238E27FC236}">
                <a16:creationId xmlns:a16="http://schemas.microsoft.com/office/drawing/2014/main" id="{20790740-6539-A32B-AE2E-0DC51FA45CF6}"/>
              </a:ext>
            </a:extLst>
          </p:cNvPr>
          <p:cNvSpPr/>
          <p:nvPr/>
        </p:nvSpPr>
        <p:spPr>
          <a:xfrm>
            <a:off x="8977817" y="5503029"/>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C6</a:t>
            </a:r>
          </a:p>
        </p:txBody>
      </p:sp>
      <p:sp>
        <p:nvSpPr>
          <p:cNvPr id="4" name="Rectangle 3">
            <a:extLst>
              <a:ext uri="{FF2B5EF4-FFF2-40B4-BE49-F238E27FC236}">
                <a16:creationId xmlns:a16="http://schemas.microsoft.com/office/drawing/2014/main" id="{09BDFE30-5A5B-121E-249E-4DDCC4BB79F1}"/>
              </a:ext>
            </a:extLst>
          </p:cNvPr>
          <p:cNvSpPr/>
          <p:nvPr/>
        </p:nvSpPr>
        <p:spPr>
          <a:xfrm>
            <a:off x="8953792" y="4399311"/>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b="1">
                <a:solidFill>
                  <a:schemeClr val="bg1"/>
                </a:solidFill>
                <a:latin typeface="Calibri"/>
                <a:cs typeface="Calibri"/>
              </a:rPr>
              <a:t>C7</a:t>
            </a:r>
          </a:p>
        </p:txBody>
      </p:sp>
      <p:sp>
        <p:nvSpPr>
          <p:cNvPr id="22" name="Rectangle 21">
            <a:extLst>
              <a:ext uri="{FF2B5EF4-FFF2-40B4-BE49-F238E27FC236}">
                <a16:creationId xmlns:a16="http://schemas.microsoft.com/office/drawing/2014/main" id="{ED1DDB25-B5E2-C7EC-2B93-91FB074288BD}"/>
              </a:ext>
            </a:extLst>
          </p:cNvPr>
          <p:cNvSpPr/>
          <p:nvPr/>
        </p:nvSpPr>
        <p:spPr>
          <a:xfrm>
            <a:off x="3945655" y="4917744"/>
            <a:ext cx="568481" cy="2503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b="1" dirty="0">
                <a:solidFill>
                  <a:schemeClr val="bg1"/>
                </a:solidFill>
                <a:latin typeface="Calibri"/>
                <a:cs typeface="Calibri"/>
              </a:rPr>
              <a:t>C3a</a:t>
            </a:r>
          </a:p>
        </p:txBody>
      </p:sp>
      <p:sp>
        <p:nvSpPr>
          <p:cNvPr id="23" name="Rectangle 22">
            <a:extLst>
              <a:ext uri="{FF2B5EF4-FFF2-40B4-BE49-F238E27FC236}">
                <a16:creationId xmlns:a16="http://schemas.microsoft.com/office/drawing/2014/main" id="{95594ACE-4CE3-9162-C034-F101C774BE6F}"/>
              </a:ext>
            </a:extLst>
          </p:cNvPr>
          <p:cNvSpPr/>
          <p:nvPr/>
        </p:nvSpPr>
        <p:spPr>
          <a:xfrm>
            <a:off x="4596116" y="4933403"/>
            <a:ext cx="479318"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latin typeface="Calibri" panose="020F0502020204030204" pitchFamily="34" charset="0"/>
                <a:cs typeface="Calibri" panose="020F0502020204030204" pitchFamily="34" charset="0"/>
              </a:rPr>
              <a:t>C5a</a:t>
            </a:r>
          </a:p>
        </p:txBody>
      </p:sp>
    </p:spTree>
    <p:extLst>
      <p:ext uri="{BB962C8B-B14F-4D97-AF65-F5344CB8AC3E}">
        <p14:creationId xmlns:p14="http://schemas.microsoft.com/office/powerpoint/2010/main" val="1937545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667FA-F6FE-B765-B052-FE577F35DF4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F8E75AC-420B-29AC-A27E-58B4F7713EA0}"/>
              </a:ext>
            </a:extLst>
          </p:cNvPr>
          <p:cNvSpPr/>
          <p:nvPr/>
        </p:nvSpPr>
        <p:spPr>
          <a:xfrm>
            <a:off x="650240" y="521802"/>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805B1F2F-2C0E-58DC-E26B-7087D5AAEC64}"/>
              </a:ext>
            </a:extLst>
          </p:cNvPr>
          <p:cNvSpPr/>
          <p:nvPr/>
        </p:nvSpPr>
        <p:spPr>
          <a:xfrm>
            <a:off x="9655895" y="33791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132738F-7363-6FD6-D571-14D5C38E21F1}"/>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721F5E19-CF1D-EF73-178F-5FD7BF9D3836}"/>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7">
            <a:extLst>
              <a:ext uri="{FF2B5EF4-FFF2-40B4-BE49-F238E27FC236}">
                <a16:creationId xmlns:a16="http://schemas.microsoft.com/office/drawing/2014/main" id="{CA737753-EA4A-875B-E04B-C6D5F69E7B6B}"/>
              </a:ext>
            </a:extLst>
          </p:cNvPr>
          <p:cNvSpPr txBox="1">
            <a:spLocks/>
          </p:cNvSpPr>
          <p:nvPr/>
        </p:nvSpPr>
        <p:spPr>
          <a:xfrm>
            <a:off x="0" y="36288"/>
            <a:ext cx="12192000" cy="301625"/>
          </a:xfrm>
          <a:prstGeom prst="rect">
            <a:avLst/>
          </a:prstGeom>
          <a:ln>
            <a:noFill/>
          </a:ln>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Risk Domains mapped to Strategic Objectives 2024-25 and Risk Appetites</a:t>
            </a:r>
          </a:p>
        </p:txBody>
      </p:sp>
      <p:cxnSp>
        <p:nvCxnSpPr>
          <p:cNvPr id="14" name="Straight Connector 13">
            <a:extLst>
              <a:ext uri="{FF2B5EF4-FFF2-40B4-BE49-F238E27FC236}">
                <a16:creationId xmlns:a16="http://schemas.microsoft.com/office/drawing/2014/main" id="{1E6A19E3-0BC6-9E6A-02CC-CC626EC611CF}"/>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7960833-889D-D104-2965-F1451B306445}"/>
              </a:ext>
            </a:extLst>
          </p:cNvPr>
          <p:cNvCxnSpPr>
            <a:cxnSpLocks/>
          </p:cNvCxnSpPr>
          <p:nvPr/>
        </p:nvCxnSpPr>
        <p:spPr>
          <a:xfrm>
            <a:off x="0" y="351058"/>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a:extLst>
              <a:ext uri="{FF2B5EF4-FFF2-40B4-BE49-F238E27FC236}">
                <a16:creationId xmlns:a16="http://schemas.microsoft.com/office/drawing/2014/main" id="{C2B6BA52-4A0C-6E12-E3BA-D6F5FD2DC54E}"/>
              </a:ext>
            </a:extLst>
          </p:cNvPr>
          <p:cNvGraphicFramePr>
            <a:graphicFrameLocks noGrp="1"/>
          </p:cNvGraphicFramePr>
          <p:nvPr>
            <p:extLst>
              <p:ext uri="{D42A27DB-BD31-4B8C-83A1-F6EECF244321}">
                <p14:modId xmlns:p14="http://schemas.microsoft.com/office/powerpoint/2010/main" val="1348977523"/>
              </p:ext>
            </p:extLst>
          </p:nvPr>
        </p:nvGraphicFramePr>
        <p:xfrm>
          <a:off x="89646" y="724915"/>
          <a:ext cx="12030635" cy="5795171"/>
        </p:xfrm>
        <a:graphic>
          <a:graphicData uri="http://schemas.openxmlformats.org/drawingml/2006/table">
            <a:tbl>
              <a:tblPr firstRow="1" firstCol="1" bandRow="1">
                <a:tableStyleId>{5C22544A-7EE6-4342-B048-85BDC9FD1C3A}</a:tableStyleId>
              </a:tblPr>
              <a:tblGrid>
                <a:gridCol w="1323731">
                  <a:extLst>
                    <a:ext uri="{9D8B030D-6E8A-4147-A177-3AD203B41FA5}">
                      <a16:colId xmlns:a16="http://schemas.microsoft.com/office/drawing/2014/main" val="977095057"/>
                    </a:ext>
                  </a:extLst>
                </a:gridCol>
                <a:gridCol w="2827559">
                  <a:extLst>
                    <a:ext uri="{9D8B030D-6E8A-4147-A177-3AD203B41FA5}">
                      <a16:colId xmlns:a16="http://schemas.microsoft.com/office/drawing/2014/main" val="2320083262"/>
                    </a:ext>
                  </a:extLst>
                </a:gridCol>
                <a:gridCol w="2089152">
                  <a:extLst>
                    <a:ext uri="{9D8B030D-6E8A-4147-A177-3AD203B41FA5}">
                      <a16:colId xmlns:a16="http://schemas.microsoft.com/office/drawing/2014/main" val="2197341854"/>
                    </a:ext>
                  </a:extLst>
                </a:gridCol>
                <a:gridCol w="5790193">
                  <a:extLst>
                    <a:ext uri="{9D8B030D-6E8A-4147-A177-3AD203B41FA5}">
                      <a16:colId xmlns:a16="http://schemas.microsoft.com/office/drawing/2014/main" val="2923307479"/>
                    </a:ext>
                  </a:extLst>
                </a:gridCol>
              </a:tblGrid>
              <a:tr h="561501">
                <a:tc>
                  <a:txBody>
                    <a:bodyPr/>
                    <a:lstStyle/>
                    <a:p>
                      <a:r>
                        <a:rPr lang="en-GB" sz="1600">
                          <a:effectLst/>
                          <a:latin typeface="Calibri" panose="020F0502020204030204" pitchFamily="34" charset="0"/>
                          <a:ea typeface="Calibri" panose="020F0502020204030204" pitchFamily="34" charset="0"/>
                          <a:cs typeface="Calibri" panose="020F0502020204030204" pitchFamily="34" charset="0"/>
                        </a:rPr>
                        <a:t>Strategic Objective</a:t>
                      </a:r>
                    </a:p>
                  </a:txBody>
                  <a:tcPr marL="68580" marR="68580" marT="0" marB="0">
                    <a:solidFill>
                      <a:srgbClr val="002060"/>
                    </a:solidFill>
                  </a:tcPr>
                </a:tc>
                <a:tc>
                  <a:txBody>
                    <a:bodyPr/>
                    <a:lstStyle/>
                    <a:p>
                      <a:pPr algn="l"/>
                      <a:r>
                        <a:rPr lang="en-GB" sz="1600">
                          <a:effectLst/>
                          <a:latin typeface="Calibri" panose="020F0502020204030204" pitchFamily="34" charset="0"/>
                          <a:ea typeface="Calibri" panose="020F0502020204030204" pitchFamily="34" charset="0"/>
                          <a:cs typeface="Calibri" panose="020F0502020204030204" pitchFamily="34" charset="0"/>
                        </a:rPr>
                        <a:t>Domain </a:t>
                      </a:r>
                      <a:br>
                        <a:rPr lang="en-GB" sz="1600">
                          <a:effectLst/>
                          <a:latin typeface="Calibri" panose="020F0502020204030204" pitchFamily="34" charset="0"/>
                          <a:ea typeface="Calibri" panose="020F0502020204030204" pitchFamily="34" charset="0"/>
                          <a:cs typeface="Calibri" panose="020F0502020204030204" pitchFamily="34" charset="0"/>
                        </a:rPr>
                      </a:br>
                      <a:r>
                        <a:rPr lang="en-GB" sz="1600">
                          <a:effectLst/>
                          <a:latin typeface="Calibri" panose="020F0502020204030204" pitchFamily="34" charset="0"/>
                          <a:ea typeface="Calibri" panose="020F0502020204030204" pitchFamily="34" charset="0"/>
                          <a:cs typeface="Calibri" panose="020F0502020204030204" pitchFamily="34" charset="0"/>
                        </a:rPr>
                        <a:t>(10 agreed drivers)</a:t>
                      </a:r>
                    </a:p>
                  </a:txBody>
                  <a:tcPr marL="68580" marR="68580" marT="0" marB="0">
                    <a:solidFill>
                      <a:srgbClr val="00206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600">
                          <a:effectLst/>
                          <a:latin typeface="Calibri" panose="020F0502020204030204" pitchFamily="34" charset="0"/>
                          <a:ea typeface="Calibri" panose="020F0502020204030204" pitchFamily="34" charset="0"/>
                          <a:cs typeface="Calibri" panose="020F0502020204030204" pitchFamily="34" charset="0"/>
                        </a:rPr>
                        <a:t>Risk Appetite</a:t>
                      </a:r>
                    </a:p>
                    <a:p>
                      <a:pPr algn="ctr"/>
                      <a:endParaRPr lang="en-GB"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002060"/>
                    </a:solidFill>
                  </a:tcPr>
                </a:tc>
                <a:tc>
                  <a:txBody>
                    <a:bodyPr/>
                    <a:lstStyle/>
                    <a:p>
                      <a:r>
                        <a:rPr lang="en-GB" sz="1600">
                          <a:effectLst/>
                          <a:latin typeface="Calibri" panose="020F0502020204030204" pitchFamily="34" charset="0"/>
                          <a:ea typeface="Calibri" panose="020F0502020204030204" pitchFamily="34" charset="0"/>
                          <a:cs typeface="Calibri" panose="020F0502020204030204" pitchFamily="34" charset="0"/>
                        </a:rPr>
                        <a:t>Descriptors</a:t>
                      </a:r>
                    </a:p>
                  </a:txBody>
                  <a:tcPr marL="68580" marR="68580" marT="0" marB="0">
                    <a:solidFill>
                      <a:srgbClr val="002060"/>
                    </a:solidFill>
                  </a:tcPr>
                </a:tc>
                <a:extLst>
                  <a:ext uri="{0D108BD9-81ED-4DB2-BD59-A6C34878D82A}">
                    <a16:rowId xmlns:a16="http://schemas.microsoft.com/office/drawing/2014/main" val="868428714"/>
                  </a:ext>
                </a:extLst>
              </a:tr>
              <a:tr h="545050">
                <a:tc rowSpan="3">
                  <a:txBody>
                    <a:bodyPr/>
                    <a:lstStyle/>
                    <a:p>
                      <a:r>
                        <a:rPr lang="en-GB" sz="1300">
                          <a:effectLst/>
                          <a:latin typeface="Calibri" panose="020F0502020204030204" pitchFamily="34" charset="0"/>
                          <a:ea typeface="Calibri" panose="020F0502020204030204" pitchFamily="34" charset="0"/>
                          <a:cs typeface="Calibri" panose="020F0502020204030204" pitchFamily="34" charset="0"/>
                        </a:rPr>
                        <a:t>Leading for Excellence</a:t>
                      </a:r>
                    </a:p>
                  </a:txBody>
                  <a:tcPr marL="68580" marR="68580" marT="0" marB="0">
                    <a:solidFill>
                      <a:srgbClr val="0070C0"/>
                    </a:solidFill>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Delivery Improvement</a:t>
                      </a:r>
                    </a:p>
                  </a:txBody>
                  <a:tcPr marL="68580" marR="68580" marT="0" marB="0">
                    <a:solidFill>
                      <a:srgbClr val="AFDDFF"/>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Balanced (8)</a:t>
                      </a:r>
                    </a:p>
                  </a:txBody>
                  <a:tcPr marL="68580" marR="68580" marT="0" marB="0">
                    <a:solidFill>
                      <a:srgbClr val="AFDDFF"/>
                    </a:solidFill>
                  </a:tcPr>
                </a:tc>
                <a:tc rowSpan="3">
                  <a:txBody>
                    <a:bodyPr/>
                    <a:lstStyle/>
                    <a:p>
                      <a:pPr marL="171450" indent="-171450">
                        <a:buFont typeface="Arial" panose="020B0604020202020204" pitchFamily="34" charset="0"/>
                        <a:buChar char="•"/>
                      </a:pPr>
                      <a:r>
                        <a:rPr lang="en-GB" sz="1300">
                          <a:effectLst/>
                          <a:latin typeface="Calibri" panose="020F0502020204030204" pitchFamily="34" charset="0"/>
                          <a:ea typeface="Calibri" panose="020F0502020204030204" pitchFamily="34" charset="0"/>
                          <a:cs typeface="Calibri" panose="020F0502020204030204" pitchFamily="34" charset="0"/>
                        </a:rPr>
                        <a:t>Quality Improvement</a:t>
                      </a:r>
                    </a:p>
                    <a:p>
                      <a:pPr marL="171450" indent="-171450">
                        <a:buFont typeface="Arial" panose="020B0604020202020204" pitchFamily="34" charset="0"/>
                        <a:buChar char="•"/>
                      </a:pPr>
                      <a:r>
                        <a:rPr lang="en-GB" sz="1300">
                          <a:effectLst/>
                          <a:latin typeface="Calibri" panose="020F0502020204030204" pitchFamily="34" charset="0"/>
                          <a:ea typeface="Calibri" panose="020F0502020204030204" pitchFamily="34" charset="0"/>
                          <a:cs typeface="Calibri" panose="020F0502020204030204" pitchFamily="34" charset="0"/>
                        </a:rPr>
                        <a:t>Patient Safety</a:t>
                      </a:r>
                    </a:p>
                    <a:p>
                      <a:pPr marL="171450" indent="-171450">
                        <a:buFont typeface="Arial" panose="020B0604020202020204" pitchFamily="34" charset="0"/>
                        <a:buChar char="•"/>
                      </a:pPr>
                      <a:r>
                        <a:rPr lang="en-GB" sz="1300">
                          <a:effectLst/>
                          <a:latin typeface="Calibri" panose="020F0502020204030204" pitchFamily="34" charset="0"/>
                          <a:ea typeface="Calibri" panose="020F0502020204030204" pitchFamily="34" charset="0"/>
                          <a:cs typeface="Calibri" panose="020F0502020204030204" pitchFamily="34" charset="0"/>
                        </a:rPr>
                        <a:t>Innovation &amp; Research</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Upscaling Digital Solutions / Cyber-Security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Data Quality / BI and real time decision making</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Resource shift across sectors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highlight>
                            <a:srgbClr val="AFDDFF"/>
                          </a:highlight>
                          <a:latin typeface="Calibri" panose="020F0502020204030204" pitchFamily="34" charset="0"/>
                          <a:ea typeface="Calibri" panose="020F0502020204030204" pitchFamily="34" charset="0"/>
                          <a:cs typeface="Calibri" panose="020F0502020204030204" pitchFamily="34" charset="0"/>
                        </a:rPr>
                        <a:t>Embed accountabilities and delegated authority </a:t>
                      </a:r>
                      <a:endParaRPr lang="en-GB" sz="13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AFDDFF"/>
                    </a:solidFill>
                  </a:tcPr>
                </a:tc>
                <a:extLst>
                  <a:ext uri="{0D108BD9-81ED-4DB2-BD59-A6C34878D82A}">
                    <a16:rowId xmlns:a16="http://schemas.microsoft.com/office/drawing/2014/main" val="3253064118"/>
                  </a:ext>
                </a:extLst>
              </a:tr>
              <a:tr h="701672">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Data and Digital</a:t>
                      </a:r>
                    </a:p>
                  </a:txBody>
                  <a:tcPr marL="68580" marR="68580" marT="0" marB="0">
                    <a:solidFill>
                      <a:srgbClr val="AFDDFF"/>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AFDDFF"/>
                    </a:solidFill>
                  </a:tcPr>
                </a:tc>
                <a:tc vMerge="1">
                  <a:txBody>
                    <a:bodyPr/>
                    <a:lstStyle/>
                    <a:p>
                      <a:endParaRPr/>
                    </a:p>
                  </a:txBody>
                  <a:tcPr marL="68580" marR="68580" marT="0" marB="0">
                    <a:solidFill>
                      <a:srgbClr val="AFDDFF"/>
                    </a:solidFill>
                  </a:tcPr>
                </a:tc>
                <a:extLst>
                  <a:ext uri="{0D108BD9-81ED-4DB2-BD59-A6C34878D82A}">
                    <a16:rowId xmlns:a16="http://schemas.microsoft.com/office/drawing/2014/main" val="2373343927"/>
                  </a:ext>
                </a:extLst>
              </a:tr>
              <a:tr h="578084">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Empowering Collaboratives</a:t>
                      </a:r>
                      <a:endParaRPr lang="en-GB" sz="1300" b="1"/>
                    </a:p>
                  </a:txBody>
                  <a:tcPr marL="68580" marR="68580" marT="0" marB="0">
                    <a:solidFill>
                      <a:srgbClr val="AFDDFF"/>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AFDDFF"/>
                    </a:solidFill>
                  </a:tcPr>
                </a:tc>
                <a:tc vMerge="1">
                  <a:txBody>
                    <a:bodyPr/>
                    <a:lstStyle/>
                    <a:p>
                      <a:endParaRPr/>
                    </a:p>
                  </a:txBody>
                  <a:tcPr marL="68580" marR="68580" marT="0" marB="0">
                    <a:solidFill>
                      <a:srgbClr val="AFDDFF"/>
                    </a:solidFill>
                  </a:tcPr>
                </a:tc>
                <a:extLst>
                  <a:ext uri="{0D108BD9-81ED-4DB2-BD59-A6C34878D82A}">
                    <a16:rowId xmlns:a16="http://schemas.microsoft.com/office/drawing/2014/main" val="3083558865"/>
                  </a:ext>
                </a:extLst>
              </a:tr>
              <a:tr h="456077">
                <a:tc rowSpan="2">
                  <a:txBody>
                    <a:bodyPr/>
                    <a:lstStyle/>
                    <a:p>
                      <a:r>
                        <a:rPr lang="en-GB" sz="1300">
                          <a:effectLst/>
                          <a:latin typeface="Calibri" panose="020F0502020204030204" pitchFamily="34" charset="0"/>
                          <a:ea typeface="Calibri" panose="020F0502020204030204" pitchFamily="34" charset="0"/>
                          <a:cs typeface="Calibri" panose="020F0502020204030204" pitchFamily="34" charset="0"/>
                        </a:rPr>
                        <a:t>Leading for Prevention</a:t>
                      </a:r>
                    </a:p>
                  </a:txBody>
                  <a:tcPr marL="68580" marR="68580" marT="0" marB="0">
                    <a:solidFill>
                      <a:srgbClr val="7030A0"/>
                    </a:solidFill>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Population Health</a:t>
                      </a:r>
                    </a:p>
                  </a:txBody>
                  <a:tcPr marL="68580" marR="68580" marT="0" marB="0">
                    <a:solidFill>
                      <a:srgbClr val="E1CCF0"/>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E1CCF0"/>
                    </a:solidFill>
                  </a:tcPr>
                </a:tc>
                <a:tc rowSpan="2">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Outcomes through transformation and service improvement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Pop health &amp; inequalities, targeting most deprived communities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Focus on cancer, CVD, MH and elderly/frail and H&amp;WB of children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HNY centre for excellence for tobacco control</a:t>
                      </a:r>
                    </a:p>
                  </a:txBody>
                  <a:tcPr marL="68580" marR="68580" marT="0" marB="0">
                    <a:solidFill>
                      <a:srgbClr val="E1CCF0"/>
                    </a:solidFill>
                  </a:tcPr>
                </a:tc>
                <a:extLst>
                  <a:ext uri="{0D108BD9-81ED-4DB2-BD59-A6C34878D82A}">
                    <a16:rowId xmlns:a16="http://schemas.microsoft.com/office/drawing/2014/main" val="3282062128"/>
                  </a:ext>
                </a:extLst>
              </a:tr>
              <a:tr h="581331">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Relationship with Place</a:t>
                      </a:r>
                    </a:p>
                  </a:txBody>
                  <a:tcPr marL="68580" marR="68580" marT="0" marB="0">
                    <a:solidFill>
                      <a:srgbClr val="E1CCF0"/>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E1CCF0"/>
                    </a:solidFill>
                  </a:tcPr>
                </a:tc>
                <a:tc vMerge="1">
                  <a:txBody>
                    <a:bodyPr/>
                    <a:lstStyle/>
                    <a:p>
                      <a:pPr marL="0" marR="0" lvl="0" indent="0" algn="l" defTabSz="91437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E1CCF0"/>
                    </a:solidFill>
                  </a:tcPr>
                </a:tc>
                <a:extLst>
                  <a:ext uri="{0D108BD9-81ED-4DB2-BD59-A6C34878D82A}">
                    <a16:rowId xmlns:a16="http://schemas.microsoft.com/office/drawing/2014/main" val="335086455"/>
                  </a:ext>
                </a:extLst>
              </a:tr>
              <a:tr h="456077">
                <a:tc rowSpan="3">
                  <a:txBody>
                    <a:bodyPr/>
                    <a:lstStyle/>
                    <a:p>
                      <a:r>
                        <a:rPr lang="en-GB" sz="1300">
                          <a:effectLst/>
                          <a:latin typeface="Calibri" panose="020F0502020204030204" pitchFamily="34" charset="0"/>
                          <a:ea typeface="Calibri" panose="020F0502020204030204" pitchFamily="34" charset="0"/>
                          <a:cs typeface="Calibri" panose="020F0502020204030204" pitchFamily="34" charset="0"/>
                        </a:rPr>
                        <a:t>Leading for Sustainability</a:t>
                      </a:r>
                    </a:p>
                  </a:txBody>
                  <a:tcPr marL="68580" marR="68580" marT="0" marB="0">
                    <a:solidFill>
                      <a:srgbClr val="00B050"/>
                    </a:solidFill>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System workforce</a:t>
                      </a:r>
                    </a:p>
                  </a:txBody>
                  <a:tcPr marL="68580" marR="68580" marT="0" marB="0">
                    <a:solidFill>
                      <a:srgbClr val="BDFFDB"/>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BDFFDB"/>
                    </a:solidFill>
                  </a:tcPr>
                </a:tc>
                <a:tc rowSpan="3">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Workforce breakthrough programme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Leadership development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Productivity, including use of technology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Service provision blueprint (productivity and efficiency plans, incl estate)</a:t>
                      </a:r>
                    </a:p>
                  </a:txBody>
                  <a:tcPr marL="68580" marR="68580" marT="0" marB="0">
                    <a:solidFill>
                      <a:srgbClr val="BDFFDB"/>
                    </a:solidFill>
                  </a:tcPr>
                </a:tc>
                <a:extLst>
                  <a:ext uri="{0D108BD9-81ED-4DB2-BD59-A6C34878D82A}">
                    <a16:rowId xmlns:a16="http://schemas.microsoft.com/office/drawing/2014/main" val="2280685855"/>
                  </a:ext>
                </a:extLst>
              </a:tr>
              <a:tr h="456077">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Sustainable Estate</a:t>
                      </a:r>
                    </a:p>
                  </a:txBody>
                  <a:tcPr marL="68580" marR="68580" marT="0" marB="0">
                    <a:solidFill>
                      <a:srgbClr val="BDFFDB"/>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BDFFDB"/>
                    </a:solidFill>
                  </a:tcPr>
                </a:tc>
                <a:tc vMerge="1">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BDFFDB"/>
                    </a:solidFill>
                  </a:tcPr>
                </a:tc>
                <a:extLst>
                  <a:ext uri="{0D108BD9-81ED-4DB2-BD59-A6C34878D82A}">
                    <a16:rowId xmlns:a16="http://schemas.microsoft.com/office/drawing/2014/main" val="3287048849"/>
                  </a:ext>
                </a:extLst>
              </a:tr>
              <a:tr h="369202">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Outcomes Led Resourcing</a:t>
                      </a:r>
                    </a:p>
                  </a:txBody>
                  <a:tcPr marL="68580" marR="68580" marT="0" marB="0">
                    <a:solidFill>
                      <a:srgbClr val="BDFFDB"/>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Balanced (8)</a:t>
                      </a:r>
                    </a:p>
                  </a:txBody>
                  <a:tcPr marL="68580" marR="68580" marT="0" marB="0">
                    <a:solidFill>
                      <a:srgbClr val="BDFFDB"/>
                    </a:solidFill>
                  </a:tcPr>
                </a:tc>
                <a:tc vMerge="1">
                  <a:txBody>
                    <a:bodyPr/>
                    <a:lstStyle/>
                    <a:p>
                      <a:endParaRPr/>
                    </a:p>
                  </a:txBody>
                  <a:tcPr marL="68580" marR="68580" marT="0" marB="0">
                    <a:solidFill>
                      <a:srgbClr val="BDFFDB"/>
                    </a:solidFill>
                  </a:tcPr>
                </a:tc>
                <a:extLst>
                  <a:ext uri="{0D108BD9-81ED-4DB2-BD59-A6C34878D82A}">
                    <a16:rowId xmlns:a16="http://schemas.microsoft.com/office/drawing/2014/main" val="1078211264"/>
                  </a:ext>
                </a:extLst>
              </a:tr>
              <a:tr h="545050">
                <a:tc rowSpan="2">
                  <a:txBody>
                    <a:bodyPr/>
                    <a:lstStyle/>
                    <a:p>
                      <a:r>
                        <a:rPr lang="en-GB" sz="1300">
                          <a:effectLst/>
                          <a:latin typeface="Calibri" panose="020F0502020204030204" pitchFamily="34" charset="0"/>
                          <a:ea typeface="Calibri" panose="020F0502020204030204" pitchFamily="34" charset="0"/>
                          <a:cs typeface="Calibri" panose="020F0502020204030204" pitchFamily="34" charset="0"/>
                        </a:rPr>
                        <a:t>Voice at the Heart</a:t>
                      </a:r>
                    </a:p>
                  </a:txBody>
                  <a:tcPr marL="68580" marR="68580" marT="0" marB="0">
                    <a:solidFill>
                      <a:schemeClr val="accent2"/>
                    </a:solidFill>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Transformative public engagement</a:t>
                      </a:r>
                    </a:p>
                  </a:txBody>
                  <a:tcPr marL="68580" marR="68580" marT="0" marB="0">
                    <a:solidFill>
                      <a:srgbClr val="FADBC6"/>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FADBC6"/>
                    </a:solidFill>
                  </a:tcPr>
                </a:tc>
                <a:tc rowSpan="2">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Meaningful engagement and co-production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Engagement for prevention, focussed on health inequalities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Stakeholder management</a:t>
                      </a:r>
                    </a:p>
                  </a:txBody>
                  <a:tcPr marL="68580" marR="68580" marT="0" marB="0">
                    <a:solidFill>
                      <a:srgbClr val="FADBC6"/>
                    </a:solidFill>
                  </a:tcPr>
                </a:tc>
                <a:extLst>
                  <a:ext uri="{0D108BD9-81ED-4DB2-BD59-A6C34878D82A}">
                    <a16:rowId xmlns:a16="http://schemas.microsoft.com/office/drawing/2014/main" val="3019949010"/>
                  </a:ext>
                </a:extLst>
              </a:tr>
              <a:tr h="545050">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System Voice and Relationships</a:t>
                      </a:r>
                    </a:p>
                  </a:txBody>
                  <a:tcPr marL="68580" marR="68580" marT="0" marB="0">
                    <a:solidFill>
                      <a:srgbClr val="FADBC6"/>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FADBC6"/>
                    </a:solidFill>
                  </a:tcPr>
                </a:tc>
                <a:tc vMerge="1">
                  <a:txBody>
                    <a:bodyPr/>
                    <a:lstStyle/>
                    <a:p>
                      <a:endParaRPr/>
                    </a:p>
                  </a:txBody>
                  <a:tcPr marL="68580" marR="68580" marT="0" marB="0">
                    <a:solidFill>
                      <a:srgbClr val="FADBC6"/>
                    </a:solidFill>
                  </a:tcPr>
                </a:tc>
                <a:extLst>
                  <a:ext uri="{0D108BD9-81ED-4DB2-BD59-A6C34878D82A}">
                    <a16:rowId xmlns:a16="http://schemas.microsoft.com/office/drawing/2014/main" val="765572286"/>
                  </a:ext>
                </a:extLst>
              </a:tr>
            </a:tbl>
          </a:graphicData>
        </a:graphic>
      </p:graphicFrame>
    </p:spTree>
    <p:extLst>
      <p:ext uri="{BB962C8B-B14F-4D97-AF65-F5344CB8AC3E}">
        <p14:creationId xmlns:p14="http://schemas.microsoft.com/office/powerpoint/2010/main" val="776051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8704786-83D6-333C-83F6-16EB3A37C05D}"/>
              </a:ext>
            </a:extLst>
          </p:cNvPr>
          <p:cNvSpPr/>
          <p:nvPr/>
        </p:nvSpPr>
        <p:spPr>
          <a:xfrm>
            <a:off x="5949" y="26993"/>
            <a:ext cx="2548991" cy="680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BA3ADD97-30A3-4422-A5A0-25E7F4AEF5FF}"/>
              </a:ext>
            </a:extLst>
          </p:cNvPr>
          <p:cNvSpPr/>
          <p:nvPr/>
        </p:nvSpPr>
        <p:spPr>
          <a:xfrm>
            <a:off x="9335589" y="679270"/>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567DA4C9-8D86-468A-A0C0-148E81973034}"/>
              </a:ext>
            </a:extLst>
          </p:cNvPr>
          <p:cNvPicPr>
            <a:picLocks noChangeAspect="1"/>
          </p:cNvPicPr>
          <p:nvPr/>
        </p:nvPicPr>
        <p:blipFill>
          <a:blip r:embed="rId3"/>
          <a:stretch>
            <a:fillRect/>
          </a:stretch>
        </p:blipFill>
        <p:spPr>
          <a:xfrm>
            <a:off x="9553303" y="196648"/>
            <a:ext cx="2318391" cy="651123"/>
          </a:xfrm>
          <a:prstGeom prst="rect">
            <a:avLst/>
          </a:prstGeom>
        </p:spPr>
      </p:pic>
      <p:cxnSp>
        <p:nvCxnSpPr>
          <p:cNvPr id="10" name="Straight Connector 9">
            <a:extLst>
              <a:ext uri="{FF2B5EF4-FFF2-40B4-BE49-F238E27FC236}">
                <a16:creationId xmlns:a16="http://schemas.microsoft.com/office/drawing/2014/main" id="{44DCBEF1-0FE5-4D20-9E23-51F77D91DFE3}"/>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7">
            <a:extLst>
              <a:ext uri="{FF2B5EF4-FFF2-40B4-BE49-F238E27FC236}">
                <a16:creationId xmlns:a16="http://schemas.microsoft.com/office/drawing/2014/main" id="{3EF38E33-A57C-4BCF-9065-9D34C47D197B}"/>
              </a:ext>
            </a:extLst>
          </p:cNvPr>
          <p:cNvSpPr txBox="1">
            <a:spLocks/>
          </p:cNvSpPr>
          <p:nvPr/>
        </p:nvSpPr>
        <p:spPr>
          <a:xfrm>
            <a:off x="0" y="717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HNY ICB Strategic Objectives 2024/25</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655895" y="33791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a:extLst>
              <a:ext uri="{FF2B5EF4-FFF2-40B4-BE49-F238E27FC236}">
                <a16:creationId xmlns:a16="http://schemas.microsoft.com/office/drawing/2014/main" id="{CA37123B-CCC5-455D-ADC0-E8D6EA8B50F2}"/>
              </a:ext>
            </a:extLst>
          </p:cNvPr>
          <p:cNvPicPr>
            <a:picLocks noChangeAspect="1"/>
          </p:cNvPicPr>
          <p:nvPr/>
        </p:nvPicPr>
        <p:blipFill rotWithShape="1">
          <a:blip r:embed="rId3"/>
          <a:srcRect t="14091" b="8335"/>
          <a:stretch/>
        </p:blipFill>
        <p:spPr>
          <a:xfrm>
            <a:off x="9873609" y="29754"/>
            <a:ext cx="2318391" cy="505098"/>
          </a:xfrm>
          <a:prstGeom prst="rect">
            <a:avLst/>
          </a:prstGeom>
        </p:spPr>
      </p:pic>
      <p:graphicFrame>
        <p:nvGraphicFramePr>
          <p:cNvPr id="4" name="Table 4">
            <a:extLst>
              <a:ext uri="{FF2B5EF4-FFF2-40B4-BE49-F238E27FC236}">
                <a16:creationId xmlns:a16="http://schemas.microsoft.com/office/drawing/2014/main" id="{2E91C3C5-7B43-C839-77CD-2E273783834D}"/>
              </a:ext>
            </a:extLst>
          </p:cNvPr>
          <p:cNvGraphicFramePr>
            <a:graphicFrameLocks noGrp="1"/>
          </p:cNvGraphicFramePr>
          <p:nvPr/>
        </p:nvGraphicFramePr>
        <p:xfrm>
          <a:off x="6253236" y="557128"/>
          <a:ext cx="5912364" cy="3398519"/>
        </p:xfrm>
        <a:graphic>
          <a:graphicData uri="http://schemas.openxmlformats.org/drawingml/2006/table">
            <a:tbl>
              <a:tblPr firstRow="1" bandRow="1">
                <a:tableStyleId>{5C22544A-7EE6-4342-B048-85BDC9FD1C3A}</a:tableStyleId>
              </a:tblPr>
              <a:tblGrid>
                <a:gridCol w="5912364">
                  <a:extLst>
                    <a:ext uri="{9D8B030D-6E8A-4147-A177-3AD203B41FA5}">
                      <a16:colId xmlns:a16="http://schemas.microsoft.com/office/drawing/2014/main" val="2679100255"/>
                    </a:ext>
                  </a:extLst>
                </a:gridCol>
              </a:tblGrid>
              <a:tr h="319901">
                <a:tc>
                  <a:txBody>
                    <a:bodyPr/>
                    <a:lstStyle/>
                    <a:p>
                      <a:pPr algn="ctr"/>
                      <a:r>
                        <a:rPr lang="en-GB" sz="1400">
                          <a:latin typeface="Calibri" panose="020F0502020204030204" pitchFamily="34" charset="0"/>
                          <a:ea typeface="Calibri" panose="020F0502020204030204" pitchFamily="34" charset="0"/>
                          <a:cs typeface="Calibri" panose="020F0502020204030204" pitchFamily="34" charset="0"/>
                        </a:rPr>
                        <a:t>LEADING FOR SUSTAINABILITY</a:t>
                      </a:r>
                    </a:p>
                  </a:txBody>
                  <a:tcPr anchor="ctr">
                    <a:solidFill>
                      <a:srgbClr val="00B050"/>
                    </a:solidFill>
                  </a:tcPr>
                </a:tc>
                <a:extLst>
                  <a:ext uri="{0D108BD9-81ED-4DB2-BD59-A6C34878D82A}">
                    <a16:rowId xmlns:a16="http://schemas.microsoft.com/office/drawing/2014/main" val="1391610383"/>
                  </a:ext>
                </a:extLst>
              </a:tr>
              <a:tr h="3078618">
                <a:tc>
                  <a:txBody>
                    <a:bodyPr/>
                    <a:lstStyle/>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Create a blueprint for future service provision and associated organisational form by September 2024 for implementation from April 2025</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a quality financial and productivity programme in 24/25, based on the Grant Thornton review, that delivers measurable quality improvements, financial balance and increased productivity including reducing the overall pay bill of the ICB and the wider NHS in HNY.</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financial and efficiency plans of 4.2%, applying the principle of no deficits; whilst making investment decisions which will enable the ICS to achieve its ambitions.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Accelerate the workforce breakthrough programme including measurable improvements 24/25, 25/ 26, 26/27 in all workstreams.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Implement world class systems for nurturing and growing leadership potential across the ICS including effective succession planning, both in the ICB and across our partnership.</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Rapidly embed the accountabilities and delegated authority of provider collaboratives and places to ensure the ICS operating model delivers system and organisational goals and plans.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Ensure significant improvements in ICB productivity in 24/25 by effective application of flexible working policies and use of technology.</a:t>
                      </a:r>
                      <a:endParaRPr lang="en-GB" sz="1100">
                        <a:latin typeface="Calibri" panose="020F0502020204030204" pitchFamily="34" charset="0"/>
                        <a:ea typeface="Calibri" panose="020F0502020204030204" pitchFamily="34" charset="0"/>
                        <a:cs typeface="Calibri" panose="020F0502020204030204" pitchFamily="34" charset="0"/>
                      </a:endParaRPr>
                    </a:p>
                  </a:txBody>
                  <a:tcPr>
                    <a:solidFill>
                      <a:srgbClr val="BDFFDB"/>
                    </a:solidFill>
                  </a:tcPr>
                </a:tc>
                <a:extLst>
                  <a:ext uri="{0D108BD9-81ED-4DB2-BD59-A6C34878D82A}">
                    <a16:rowId xmlns:a16="http://schemas.microsoft.com/office/drawing/2014/main" val="1913127976"/>
                  </a:ext>
                </a:extLst>
              </a:tr>
            </a:tbl>
          </a:graphicData>
        </a:graphic>
      </p:graphicFrame>
      <p:sp>
        <p:nvSpPr>
          <p:cNvPr id="3" name="Oval 2">
            <a:extLst>
              <a:ext uri="{FF2B5EF4-FFF2-40B4-BE49-F238E27FC236}">
                <a16:creationId xmlns:a16="http://schemas.microsoft.com/office/drawing/2014/main" id="{B65AC9E5-9460-0A63-F6D7-3B8A90B717A3}"/>
              </a:ext>
            </a:extLst>
          </p:cNvPr>
          <p:cNvSpPr/>
          <p:nvPr/>
        </p:nvSpPr>
        <p:spPr>
          <a:xfrm>
            <a:off x="6129061" y="453597"/>
            <a:ext cx="508369" cy="457200"/>
          </a:xfrm>
          <a:prstGeom prst="ellipse">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rgbClr val="00B050"/>
                </a:solidFill>
              </a:rPr>
              <a:t>C</a:t>
            </a:r>
          </a:p>
        </p:txBody>
      </p:sp>
      <p:graphicFrame>
        <p:nvGraphicFramePr>
          <p:cNvPr id="8" name="Table 7">
            <a:extLst>
              <a:ext uri="{FF2B5EF4-FFF2-40B4-BE49-F238E27FC236}">
                <a16:creationId xmlns:a16="http://schemas.microsoft.com/office/drawing/2014/main" id="{7A02F4B4-D08D-4AC7-9B9B-4F63AC4D4990}"/>
              </a:ext>
            </a:extLst>
          </p:cNvPr>
          <p:cNvGraphicFramePr>
            <a:graphicFrameLocks noGrp="1"/>
          </p:cNvGraphicFramePr>
          <p:nvPr/>
        </p:nvGraphicFramePr>
        <p:xfrm>
          <a:off x="183636" y="567510"/>
          <a:ext cx="5912364" cy="3413760"/>
        </p:xfrm>
        <a:graphic>
          <a:graphicData uri="http://schemas.openxmlformats.org/drawingml/2006/table">
            <a:tbl>
              <a:tblPr firstRow="1" bandRow="1">
                <a:tableStyleId>{21E4AEA4-8DFA-4A89-87EB-49C32662AFE0}</a:tableStyleId>
              </a:tblPr>
              <a:tblGrid>
                <a:gridCol w="5912364">
                  <a:extLst>
                    <a:ext uri="{9D8B030D-6E8A-4147-A177-3AD203B41FA5}">
                      <a16:colId xmlns:a16="http://schemas.microsoft.com/office/drawing/2014/main" val="421432479"/>
                    </a:ext>
                  </a:extLst>
                </a:gridCol>
              </a:tblGrid>
              <a:tr h="241917">
                <a:tc>
                  <a:txBody>
                    <a:bodyPr/>
                    <a:lstStyle/>
                    <a:p>
                      <a:pPr algn="ctr"/>
                      <a:r>
                        <a:rPr lang="en-GB" sz="1400">
                          <a:latin typeface="Calibri" panose="020F0502020204030204" pitchFamily="34" charset="0"/>
                          <a:ea typeface="Calibri" panose="020F0502020204030204" pitchFamily="34" charset="0"/>
                          <a:cs typeface="Calibri" panose="020F0502020204030204" pitchFamily="34" charset="0"/>
                        </a:rPr>
                        <a:t>LEADING FOR EXCELLENCE</a:t>
                      </a:r>
                    </a:p>
                  </a:txBody>
                  <a:tcPr anchor="ctr">
                    <a:solidFill>
                      <a:schemeClr val="accent5">
                        <a:lumMod val="75000"/>
                      </a:schemeClr>
                    </a:solidFill>
                  </a:tcPr>
                </a:tc>
                <a:extLst>
                  <a:ext uri="{0D108BD9-81ED-4DB2-BD59-A6C34878D82A}">
                    <a16:rowId xmlns:a16="http://schemas.microsoft.com/office/drawing/2014/main" val="1710475332"/>
                  </a:ext>
                </a:extLst>
              </a:tr>
              <a:tr h="2903005">
                <a:tc>
                  <a:txBody>
                    <a:bodyPr/>
                    <a:lstStyle/>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Embed at pace our Innovation, Research, Improvement System (IRIS) to support our commitment to be a transformational ICS.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Drive digital innovation at pace to ensure that the ICS is at the leading-edge by scaling up digital solutions to deliver our vision system priorities, and system wide operations.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Ensure rapid progress in the use of data to provide high quality business intelligence and to support real time decision making.</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Take every opportunity to shift resources from acute services to community, primary and social care settings.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Sustain a high-performance culture in the ICB and ensure a high-quality leadership cadre.</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Model our vision and values (including the values in the new Leadership framework for Board members) and message to our staff, our partners, and the wider community.</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Personally champion the delivery of the HNY ICB Equality, Diversity and Inclusion improvement plan 2024/5</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Practice excellent people interventions including high personal visibility, brilliant communications, high expectations of individuals and effective rigorous performance appraisal.</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Ensure that ICB/ICP governance arrangements are of the highest standard and are focused on safety of service users, oversight of risk, avoiding unnecessary bureaucracy and enabling clear decision making.</a:t>
                      </a:r>
                      <a:endParaRPr lang="en-GB" sz="1100">
                        <a:latin typeface="Calibri" panose="020F0502020204030204" pitchFamily="34" charset="0"/>
                        <a:ea typeface="Calibri" panose="020F0502020204030204" pitchFamily="34" charset="0"/>
                        <a:cs typeface="Calibri" panose="020F0502020204030204" pitchFamily="34" charset="0"/>
                      </a:endParaRPr>
                    </a:p>
                  </a:txBody>
                  <a:tcPr anchor="ctr">
                    <a:solidFill>
                      <a:srgbClr val="CADFF2"/>
                    </a:solidFill>
                  </a:tcPr>
                </a:tc>
                <a:extLst>
                  <a:ext uri="{0D108BD9-81ED-4DB2-BD59-A6C34878D82A}">
                    <a16:rowId xmlns:a16="http://schemas.microsoft.com/office/drawing/2014/main" val="2354818578"/>
                  </a:ext>
                </a:extLst>
              </a:tr>
            </a:tbl>
          </a:graphicData>
        </a:graphic>
      </p:graphicFrame>
      <p:graphicFrame>
        <p:nvGraphicFramePr>
          <p:cNvPr id="12" name="Table 11">
            <a:extLst>
              <a:ext uri="{FF2B5EF4-FFF2-40B4-BE49-F238E27FC236}">
                <a16:creationId xmlns:a16="http://schemas.microsoft.com/office/drawing/2014/main" id="{D098FD2D-8C28-799E-1082-640CE215211F}"/>
              </a:ext>
            </a:extLst>
          </p:cNvPr>
          <p:cNvGraphicFramePr>
            <a:graphicFrameLocks noGrp="1"/>
          </p:cNvGraphicFramePr>
          <p:nvPr/>
        </p:nvGraphicFramePr>
        <p:xfrm>
          <a:off x="183636" y="4102121"/>
          <a:ext cx="5912364" cy="2645843"/>
        </p:xfrm>
        <a:graphic>
          <a:graphicData uri="http://schemas.openxmlformats.org/drawingml/2006/table">
            <a:tbl>
              <a:tblPr firstRow="1" bandRow="1">
                <a:tableStyleId>{93296810-A885-4BE3-A3E7-6D5BEEA58F35}</a:tableStyleId>
              </a:tblPr>
              <a:tblGrid>
                <a:gridCol w="5912364">
                  <a:extLst>
                    <a:ext uri="{9D8B030D-6E8A-4147-A177-3AD203B41FA5}">
                      <a16:colId xmlns:a16="http://schemas.microsoft.com/office/drawing/2014/main" val="2857315534"/>
                    </a:ext>
                  </a:extLst>
                </a:gridCol>
              </a:tblGrid>
              <a:tr h="265550">
                <a:tc>
                  <a:txBody>
                    <a:bodyPr/>
                    <a:lstStyle/>
                    <a:p>
                      <a:pPr algn="ctr"/>
                      <a:r>
                        <a:rPr lang="en-GB" sz="1400">
                          <a:latin typeface="Calibri" panose="020F0502020204030204" pitchFamily="34" charset="0"/>
                          <a:ea typeface="Calibri" panose="020F0502020204030204" pitchFamily="34" charset="0"/>
                          <a:cs typeface="Calibri" panose="020F0502020204030204" pitchFamily="34" charset="0"/>
                        </a:rPr>
                        <a:t>LEADING FOR PREVENTION</a:t>
                      </a:r>
                    </a:p>
                  </a:txBody>
                  <a:tcPr anchor="ctr">
                    <a:solidFill>
                      <a:srgbClr val="7030A0"/>
                    </a:solidFill>
                  </a:tcPr>
                </a:tc>
                <a:extLst>
                  <a:ext uri="{0D108BD9-81ED-4DB2-BD59-A6C34878D82A}">
                    <a16:rowId xmlns:a16="http://schemas.microsoft.com/office/drawing/2014/main" val="102120486"/>
                  </a:ext>
                </a:extLst>
              </a:tr>
              <a:tr h="2341043">
                <a:tc>
                  <a:txBody>
                    <a:bodyPr/>
                    <a:lstStyle/>
                    <a:p>
                      <a:pPr marL="88900" indent="-88900">
                        <a:buFont typeface="Arial" panose="020B0604020202020204" pitchFamily="34" charset="0"/>
                        <a:buChar char="•"/>
                      </a:pPr>
                      <a:r>
                        <a:rPr lang="en-US" sz="1100">
                          <a:latin typeface="Calibri" panose="020F0502020204030204" pitchFamily="34" charset="0"/>
                          <a:ea typeface="Calibri" panose="020F0502020204030204" pitchFamily="34" charset="0"/>
                          <a:cs typeface="Calibri" panose="020F0502020204030204" pitchFamily="34" charset="0"/>
                        </a:rPr>
                        <a:t>Measurably improve outcomes for patients and communities by transforming and improving services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a population health and inequalities programme in 24/25 that measurably moves towards the long-term aim of improving the life chances and quality of life for people who live in HNY.</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Act as an Anchor network to exploit the collective potential of the System, including partner organisations, wider public service, the Further Education sector, and local business to address health and wider inequalities in the most deprived communities in Humber and North Yorkshire.</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plans for 24/25 that specifically improve Cancer, Coronary Vascular Disease, Mental Health and Elderly Frail Services.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plans for 24/25 that continue to reduce smoking through the ongoing development of the HNY Centre of Excellence for Tobacco control.</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phase 1 of the plan to deliver a generational change in the health and wellbeing of children who live in HNY</a:t>
                      </a:r>
                      <a:r>
                        <a:rPr lang="en-GB" sz="1100">
                          <a:latin typeface="Calibri" panose="020F0502020204030204" pitchFamily="34" charset="0"/>
                          <a:ea typeface="Calibri" panose="020F0502020204030204" pitchFamily="34" charset="0"/>
                          <a:cs typeface="Calibri" panose="020F0502020204030204" pitchFamily="34" charset="0"/>
                        </a:rPr>
                        <a:t>.</a:t>
                      </a:r>
                      <a:endParaRPr lang="en-US" sz="1050">
                        <a:latin typeface="Calibri" panose="020F0502020204030204" pitchFamily="34" charset="0"/>
                        <a:ea typeface="Calibri" panose="020F0502020204030204" pitchFamily="34" charset="0"/>
                        <a:cs typeface="Calibri" panose="020F0502020204030204" pitchFamily="34" charset="0"/>
                      </a:endParaRPr>
                    </a:p>
                  </a:txBody>
                  <a:tcPr anchor="ctr">
                    <a:solidFill>
                      <a:srgbClr val="E1CCF0"/>
                    </a:solidFill>
                  </a:tcPr>
                </a:tc>
                <a:extLst>
                  <a:ext uri="{0D108BD9-81ED-4DB2-BD59-A6C34878D82A}">
                    <a16:rowId xmlns:a16="http://schemas.microsoft.com/office/drawing/2014/main" val="3315131051"/>
                  </a:ext>
                </a:extLst>
              </a:tr>
            </a:tbl>
          </a:graphicData>
        </a:graphic>
      </p:graphicFrame>
      <p:sp>
        <p:nvSpPr>
          <p:cNvPr id="18" name="Oval 17">
            <a:extLst>
              <a:ext uri="{FF2B5EF4-FFF2-40B4-BE49-F238E27FC236}">
                <a16:creationId xmlns:a16="http://schemas.microsoft.com/office/drawing/2014/main" id="{2591084C-1891-BCA1-E407-4D1516559AA6}"/>
              </a:ext>
            </a:extLst>
          </p:cNvPr>
          <p:cNvSpPr/>
          <p:nvPr/>
        </p:nvSpPr>
        <p:spPr>
          <a:xfrm>
            <a:off x="17930" y="453597"/>
            <a:ext cx="508369" cy="457200"/>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accent5">
                    <a:lumMod val="75000"/>
                  </a:schemeClr>
                </a:solidFill>
              </a:rPr>
              <a:t>A</a:t>
            </a:r>
          </a:p>
        </p:txBody>
      </p:sp>
      <p:sp>
        <p:nvSpPr>
          <p:cNvPr id="19" name="Oval 18">
            <a:extLst>
              <a:ext uri="{FF2B5EF4-FFF2-40B4-BE49-F238E27FC236}">
                <a16:creationId xmlns:a16="http://schemas.microsoft.com/office/drawing/2014/main" id="{445C689C-4FC2-6688-14E3-9982B8D2875E}"/>
              </a:ext>
            </a:extLst>
          </p:cNvPr>
          <p:cNvSpPr/>
          <p:nvPr/>
        </p:nvSpPr>
        <p:spPr>
          <a:xfrm>
            <a:off x="26400" y="3981015"/>
            <a:ext cx="508369" cy="457200"/>
          </a:xfrm>
          <a:prstGeom prst="ellipse">
            <a:avLst/>
          </a:prstGeom>
          <a:solidFill>
            <a:schemeClr val="bg1"/>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rgbClr val="7030A0"/>
                </a:solidFill>
              </a:rPr>
              <a:t>B</a:t>
            </a:r>
          </a:p>
        </p:txBody>
      </p:sp>
      <p:graphicFrame>
        <p:nvGraphicFramePr>
          <p:cNvPr id="11" name="Table 10">
            <a:extLst>
              <a:ext uri="{FF2B5EF4-FFF2-40B4-BE49-F238E27FC236}">
                <a16:creationId xmlns:a16="http://schemas.microsoft.com/office/drawing/2014/main" id="{1B2A8527-BF13-7A56-8FBD-DED5ED679B24}"/>
              </a:ext>
            </a:extLst>
          </p:cNvPr>
          <p:cNvGraphicFramePr>
            <a:graphicFrameLocks noGrp="1"/>
          </p:cNvGraphicFramePr>
          <p:nvPr/>
        </p:nvGraphicFramePr>
        <p:xfrm>
          <a:off x="6253236" y="4119036"/>
          <a:ext cx="5912364" cy="2612209"/>
        </p:xfrm>
        <a:graphic>
          <a:graphicData uri="http://schemas.openxmlformats.org/drawingml/2006/table">
            <a:tbl>
              <a:tblPr firstRow="1" bandRow="1">
                <a:tableStyleId>{93296810-A885-4BE3-A3E7-6D5BEEA58F35}</a:tableStyleId>
              </a:tblPr>
              <a:tblGrid>
                <a:gridCol w="5912364">
                  <a:extLst>
                    <a:ext uri="{9D8B030D-6E8A-4147-A177-3AD203B41FA5}">
                      <a16:colId xmlns:a16="http://schemas.microsoft.com/office/drawing/2014/main" val="2857315534"/>
                    </a:ext>
                  </a:extLst>
                </a:gridCol>
              </a:tblGrid>
              <a:tr h="229391">
                <a:tc>
                  <a:txBody>
                    <a:bodyPr/>
                    <a:lstStyle/>
                    <a:p>
                      <a:pPr algn="ctr"/>
                      <a:r>
                        <a:rPr lang="en-GB" sz="1400">
                          <a:latin typeface="Calibri" panose="020F0502020204030204" pitchFamily="34" charset="0"/>
                          <a:ea typeface="Calibri" panose="020F0502020204030204" pitchFamily="34" charset="0"/>
                          <a:cs typeface="Calibri" panose="020F0502020204030204" pitchFamily="34" charset="0"/>
                        </a:rPr>
                        <a:t>VOICE AT THE HEART</a:t>
                      </a:r>
                    </a:p>
                  </a:txBody>
                  <a:tcPr anchor="ctr">
                    <a:solidFill>
                      <a:schemeClr val="accent2"/>
                    </a:solidFill>
                  </a:tcPr>
                </a:tc>
                <a:extLst>
                  <a:ext uri="{0D108BD9-81ED-4DB2-BD59-A6C34878D82A}">
                    <a16:rowId xmlns:a16="http://schemas.microsoft.com/office/drawing/2014/main" val="102120486"/>
                  </a:ext>
                </a:extLst>
              </a:tr>
              <a:tr h="2307409">
                <a:tc>
                  <a:txBody>
                    <a:bodyPr/>
                    <a:lstStyle/>
                    <a:p>
                      <a:pPr marL="88900" indent="-88900">
                        <a:buFont typeface="Arial" panose="020B0604020202020204" pitchFamily="34" charset="0"/>
                        <a:buChar char="•"/>
                      </a:pPr>
                      <a:r>
                        <a:rPr lang="en-GB" sz="1100">
                          <a:latin typeface="Calibri" panose="020F0502020204030204" pitchFamily="34" charset="0"/>
                          <a:ea typeface="Calibri" panose="020F0502020204030204" pitchFamily="34" charset="0"/>
                          <a:cs typeface="Calibri" panose="020F0502020204030204" pitchFamily="34" charset="0"/>
                        </a:rPr>
                        <a:t>Lead and manage effectively upwards (into NHSE and DHSC), outwards (Our 4+1 regional model) and horizontally across our 28 partner organisations and partners the voluntary, education and business sectors.</a:t>
                      </a:r>
                    </a:p>
                    <a:p>
                      <a:pPr marL="88900" indent="-88900">
                        <a:buFont typeface="Arial" panose="020B0604020202020204" pitchFamily="34" charset="0"/>
                        <a:buChar char="•"/>
                      </a:pPr>
                      <a:r>
                        <a:rPr lang="en-GB" sz="1100">
                          <a:latin typeface="Calibri" panose="020F0502020204030204" pitchFamily="34" charset="0"/>
                          <a:ea typeface="Calibri" panose="020F0502020204030204" pitchFamily="34" charset="0"/>
                          <a:cs typeface="Calibri" panose="020F0502020204030204" pitchFamily="34" charset="0"/>
                        </a:rPr>
                        <a:t>Establish leading edge approaches to understanding the views of the people we serve and seek to co-produce plans and actions that respond effectively to their needs.</a:t>
                      </a:r>
                    </a:p>
                    <a:p>
                      <a:pPr marL="88900" indent="-88900">
                        <a:buFont typeface="Arial" panose="020B0604020202020204" pitchFamily="34" charset="0"/>
                        <a:buChar char="•"/>
                      </a:pPr>
                      <a:r>
                        <a:rPr lang="en-GB" sz="1100">
                          <a:latin typeface="Calibri" panose="020F0502020204030204" pitchFamily="34" charset="0"/>
                          <a:ea typeface="Calibri" panose="020F0502020204030204" pitchFamily="34" charset="0"/>
                          <a:cs typeface="Calibri" panose="020F0502020204030204" pitchFamily="34" charset="0"/>
                        </a:rPr>
                        <a:t>Develop programmes of engagement that promote health ensuring that over time health really is everyone’s business, particularly in those areas where health inequality is life limiting.</a:t>
                      </a:r>
                    </a:p>
                    <a:p>
                      <a:pPr marL="88900" indent="-88900">
                        <a:buFont typeface="Arial" panose="020B0604020202020204" pitchFamily="34" charset="0"/>
                        <a:buChar char="•"/>
                      </a:pPr>
                      <a:endParaRPr lang="en-GB" sz="1100">
                        <a:latin typeface="Calibri" panose="020F0502020204030204" pitchFamily="34" charset="0"/>
                        <a:ea typeface="Calibri" panose="020F0502020204030204" pitchFamily="34" charset="0"/>
                        <a:cs typeface="Calibri" panose="020F0502020204030204" pitchFamily="34" charset="0"/>
                      </a:endParaRPr>
                    </a:p>
                  </a:txBody>
                  <a:tcPr>
                    <a:solidFill>
                      <a:srgbClr val="FADBC6"/>
                    </a:solidFill>
                  </a:tcPr>
                </a:tc>
                <a:extLst>
                  <a:ext uri="{0D108BD9-81ED-4DB2-BD59-A6C34878D82A}">
                    <a16:rowId xmlns:a16="http://schemas.microsoft.com/office/drawing/2014/main" val="3315131051"/>
                  </a:ext>
                </a:extLst>
              </a:tr>
            </a:tbl>
          </a:graphicData>
        </a:graphic>
      </p:graphicFrame>
      <p:sp>
        <p:nvSpPr>
          <p:cNvPr id="20" name="Oval 19">
            <a:extLst>
              <a:ext uri="{FF2B5EF4-FFF2-40B4-BE49-F238E27FC236}">
                <a16:creationId xmlns:a16="http://schemas.microsoft.com/office/drawing/2014/main" id="{0D36AF51-23FA-E00F-CEDC-6DF910B02792}"/>
              </a:ext>
            </a:extLst>
          </p:cNvPr>
          <p:cNvSpPr/>
          <p:nvPr/>
        </p:nvSpPr>
        <p:spPr>
          <a:xfrm>
            <a:off x="6129061" y="3981015"/>
            <a:ext cx="508369" cy="457200"/>
          </a:xfrm>
          <a:prstGeom prst="ellipse">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accent2"/>
                </a:solidFill>
              </a:rPr>
              <a:t>D</a:t>
            </a:r>
          </a:p>
        </p:txBody>
      </p:sp>
    </p:spTree>
    <p:extLst>
      <p:ext uri="{BB962C8B-B14F-4D97-AF65-F5344CB8AC3E}">
        <p14:creationId xmlns:p14="http://schemas.microsoft.com/office/powerpoint/2010/main" val="2280434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D490F-D840-4F4A-2EB7-34DC8E4336D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54AC019B-C527-B7F0-EDB1-D52892566E4B}"/>
              </a:ext>
            </a:extLst>
          </p:cNvPr>
          <p:cNvSpPr/>
          <p:nvPr/>
        </p:nvSpPr>
        <p:spPr>
          <a:xfrm>
            <a:off x="9655895" y="33791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E062A7CE-F605-3070-85E9-EC9EB006267E}"/>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6F291A1C-4FEB-2043-0C09-FC0BFF8D03A2}"/>
              </a:ext>
            </a:extLst>
          </p:cNvPr>
          <p:cNvCxnSpPr>
            <a:cxnSpLocks/>
          </p:cNvCxnSpPr>
          <p:nvPr/>
        </p:nvCxnSpPr>
        <p:spPr>
          <a:xfrm>
            <a:off x="0" y="6858000"/>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itle 7">
            <a:extLst>
              <a:ext uri="{FF2B5EF4-FFF2-40B4-BE49-F238E27FC236}">
                <a16:creationId xmlns:a16="http://schemas.microsoft.com/office/drawing/2014/main" id="{CE8F307A-074D-B636-D72D-E298E39B18F4}"/>
              </a:ext>
            </a:extLst>
          </p:cNvPr>
          <p:cNvSpPr txBox="1">
            <a:spLocks/>
          </p:cNvSpPr>
          <p:nvPr/>
        </p:nvSpPr>
        <p:spPr>
          <a:xfrm>
            <a:off x="0" y="717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accent1">
                    <a:lumMod val="75000"/>
                  </a:schemeClr>
                </a:solidFill>
                <a:latin typeface="Calibri" panose="020F0502020204030204" pitchFamily="34" charset="0"/>
                <a:cs typeface="Calibri" panose="020F0502020204030204" pitchFamily="34" charset="0"/>
              </a:rPr>
              <a:t>Risk Appetite Descriptors</a:t>
            </a:r>
          </a:p>
        </p:txBody>
      </p:sp>
      <p:cxnSp>
        <p:nvCxnSpPr>
          <p:cNvPr id="14" name="Straight Connector 13">
            <a:extLst>
              <a:ext uri="{FF2B5EF4-FFF2-40B4-BE49-F238E27FC236}">
                <a16:creationId xmlns:a16="http://schemas.microsoft.com/office/drawing/2014/main" id="{03221FF5-5E75-8EF4-E1B7-4F8015E80480}"/>
              </a:ext>
            </a:extLst>
          </p:cNvPr>
          <p:cNvCxnSpPr>
            <a:cxnSpLocks/>
          </p:cNvCxnSpPr>
          <p:nvPr/>
        </p:nvCxnSpPr>
        <p:spPr>
          <a:xfrm>
            <a:off x="0" y="0"/>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6BBE62A-F517-AC57-C0CC-BD3F56932B4F}"/>
              </a:ext>
            </a:extLst>
          </p:cNvPr>
          <p:cNvCxnSpPr>
            <a:cxnSpLocks/>
          </p:cNvCxnSpPr>
          <p:nvPr/>
        </p:nvCxnSpPr>
        <p:spPr>
          <a:xfrm>
            <a:off x="0" y="4095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58A60AC1-A2AF-9733-A2DC-4CF40130A320}"/>
              </a:ext>
            </a:extLst>
          </p:cNvPr>
          <p:cNvGraphicFramePr>
            <a:graphicFrameLocks noGrp="1"/>
          </p:cNvGraphicFramePr>
          <p:nvPr/>
        </p:nvGraphicFramePr>
        <p:xfrm>
          <a:off x="125506" y="533115"/>
          <a:ext cx="11940988" cy="6271097"/>
        </p:xfrm>
        <a:graphic>
          <a:graphicData uri="http://schemas.openxmlformats.org/drawingml/2006/table">
            <a:tbl>
              <a:tblPr bandRow="1">
                <a:tableStyleId>{5940675A-B579-460E-94D1-54222C63F5DA}</a:tableStyleId>
              </a:tblPr>
              <a:tblGrid>
                <a:gridCol w="1255269">
                  <a:extLst>
                    <a:ext uri="{9D8B030D-6E8A-4147-A177-3AD203B41FA5}">
                      <a16:colId xmlns:a16="http://schemas.microsoft.com/office/drawing/2014/main" val="3028142850"/>
                    </a:ext>
                  </a:extLst>
                </a:gridCol>
                <a:gridCol w="1751755">
                  <a:extLst>
                    <a:ext uri="{9D8B030D-6E8A-4147-A177-3AD203B41FA5}">
                      <a16:colId xmlns:a16="http://schemas.microsoft.com/office/drawing/2014/main" val="1895984445"/>
                    </a:ext>
                  </a:extLst>
                </a:gridCol>
                <a:gridCol w="1484294">
                  <a:extLst>
                    <a:ext uri="{9D8B030D-6E8A-4147-A177-3AD203B41FA5}">
                      <a16:colId xmlns:a16="http://schemas.microsoft.com/office/drawing/2014/main" val="208116742"/>
                    </a:ext>
                  </a:extLst>
                </a:gridCol>
                <a:gridCol w="7449670">
                  <a:extLst>
                    <a:ext uri="{9D8B030D-6E8A-4147-A177-3AD203B41FA5}">
                      <a16:colId xmlns:a16="http://schemas.microsoft.com/office/drawing/2014/main" val="2025801821"/>
                    </a:ext>
                  </a:extLst>
                </a:gridCol>
              </a:tblGrid>
              <a:tr h="363356">
                <a:tc>
                  <a:txBody>
                    <a:bodyPr/>
                    <a:lstStyle/>
                    <a:p>
                      <a:r>
                        <a:rPr lang="en-GB" sz="1600" b="1">
                          <a:solidFill>
                            <a:schemeClr val="bg1"/>
                          </a:solidFill>
                        </a:rPr>
                        <a:t>Heat Map</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r>
                        <a:rPr lang="en-GB" sz="1600" b="1">
                          <a:solidFill>
                            <a:schemeClr val="bg1"/>
                          </a:solidFill>
                        </a:rPr>
                        <a:t>Tolerance Level</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r>
                        <a:rPr lang="en-GB" sz="1600" b="1">
                          <a:solidFill>
                            <a:schemeClr val="bg1"/>
                          </a:solidFill>
                        </a:rPr>
                        <a:t>Risk Appetite</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r>
                        <a:rPr lang="en-GB" sz="1600" b="1">
                          <a:solidFill>
                            <a:schemeClr val="bg1"/>
                          </a:solidFill>
                        </a:rPr>
                        <a:t>Description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058566363"/>
                  </a:ext>
                </a:extLst>
              </a:tr>
              <a:tr h="1120691">
                <a:tc>
                  <a:txBody>
                    <a:bodyPr/>
                    <a:lstStyle/>
                    <a:p>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Very low</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Minimal (4)</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a:t>Avoidance of any risk or uncertainty. Every decision will be to terminate the risk.</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9256411"/>
                  </a:ext>
                </a:extLst>
              </a:tr>
              <a:tr h="1192306">
                <a:tc>
                  <a:txBody>
                    <a:bodyPr/>
                    <a:lstStyle/>
                    <a:p>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Low</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Cautious (6)</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a:t>Preference for the safe option but is able to tolerate low level risk and uncertainty. Every decision will be to mitigate the level of risk.</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5940172"/>
                  </a:ext>
                </a:extLst>
              </a:tr>
              <a:tr h="1218642">
                <a:tc>
                  <a:txBody>
                    <a:bodyPr/>
                    <a:lstStyle/>
                    <a:p>
                      <a:endParaRPr lang="en-GB" sz="14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Medium</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Balanced (8)</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kern="1200">
                          <a:solidFill>
                            <a:schemeClr val="tx1"/>
                          </a:solidFill>
                          <a:effectLst/>
                          <a:latin typeface="+mn-lt"/>
                          <a:ea typeface="+mn-ea"/>
                          <a:cs typeface="+mn-cs"/>
                        </a:rPr>
                        <a:t>Will seek to mitigate all risks and take actions to minimise harm or adverse clinical outcomes, while considering all options and tolerating a modest amount of risk if the benefit is clearly demonstrated. There is an acceptance that some impact may occur in pursuit of the outcome.</a:t>
                      </a:r>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0317501"/>
                  </a:ext>
                </a:extLst>
              </a:tr>
              <a:tr h="1209375">
                <a:tc>
                  <a:txBody>
                    <a:bodyPr/>
                    <a:lstStyle/>
                    <a:p>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High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Open (12)</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a:t>Open to consider all options and take a greater amount of risk and uncertainty to achieve a bigger reward. Likely to choose an option that has a greater reward and accepts some impact.</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7739047"/>
                  </a:ext>
                </a:extLst>
              </a:tr>
              <a:tr h="1166727">
                <a:tc>
                  <a:txBody>
                    <a:bodyPr/>
                    <a:lstStyle/>
                    <a:p>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Very high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Hungry (16)</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a:t>Eager to take on risk to achieve objectives. Will choose the option with greater reward and will accept any impact for the price of reward.</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1670799"/>
                  </a:ext>
                </a:extLst>
              </a:tr>
            </a:tbl>
          </a:graphicData>
        </a:graphic>
      </p:graphicFrame>
      <p:pic>
        <p:nvPicPr>
          <p:cNvPr id="3" name="Picture 2">
            <a:extLst>
              <a:ext uri="{FF2B5EF4-FFF2-40B4-BE49-F238E27FC236}">
                <a16:creationId xmlns:a16="http://schemas.microsoft.com/office/drawing/2014/main" id="{E558EC35-CD59-0EA8-358A-070EA429C0C5}"/>
              </a:ext>
            </a:extLst>
          </p:cNvPr>
          <p:cNvPicPr>
            <a:picLocks noChangeAspect="1"/>
          </p:cNvPicPr>
          <p:nvPr/>
        </p:nvPicPr>
        <p:blipFill>
          <a:blip r:embed="rId3"/>
          <a:stretch>
            <a:fillRect/>
          </a:stretch>
        </p:blipFill>
        <p:spPr>
          <a:xfrm>
            <a:off x="174809" y="933849"/>
            <a:ext cx="1153637" cy="1045304"/>
          </a:xfrm>
          <a:prstGeom prst="rect">
            <a:avLst/>
          </a:prstGeom>
        </p:spPr>
      </p:pic>
      <p:pic>
        <p:nvPicPr>
          <p:cNvPr id="5" name="Picture 4">
            <a:extLst>
              <a:ext uri="{FF2B5EF4-FFF2-40B4-BE49-F238E27FC236}">
                <a16:creationId xmlns:a16="http://schemas.microsoft.com/office/drawing/2014/main" id="{CF78B77F-A93F-DBE7-2CE2-B3D72DC3807F}"/>
              </a:ext>
            </a:extLst>
          </p:cNvPr>
          <p:cNvPicPr>
            <a:picLocks noChangeAspect="1"/>
          </p:cNvPicPr>
          <p:nvPr/>
        </p:nvPicPr>
        <p:blipFill>
          <a:blip r:embed="rId4"/>
          <a:stretch>
            <a:fillRect/>
          </a:stretch>
        </p:blipFill>
        <p:spPr>
          <a:xfrm>
            <a:off x="142941" y="2039242"/>
            <a:ext cx="1180533" cy="1095218"/>
          </a:xfrm>
          <a:prstGeom prst="rect">
            <a:avLst/>
          </a:prstGeom>
        </p:spPr>
      </p:pic>
      <p:pic>
        <p:nvPicPr>
          <p:cNvPr id="11" name="Picture 10">
            <a:extLst>
              <a:ext uri="{FF2B5EF4-FFF2-40B4-BE49-F238E27FC236}">
                <a16:creationId xmlns:a16="http://schemas.microsoft.com/office/drawing/2014/main" id="{A74FAB6D-6E24-8730-671E-3F0B004AF93E}"/>
              </a:ext>
            </a:extLst>
          </p:cNvPr>
          <p:cNvPicPr>
            <a:picLocks noChangeAspect="1"/>
          </p:cNvPicPr>
          <p:nvPr/>
        </p:nvPicPr>
        <p:blipFill>
          <a:blip r:embed="rId5"/>
          <a:stretch>
            <a:fillRect/>
          </a:stretch>
        </p:blipFill>
        <p:spPr>
          <a:xfrm>
            <a:off x="133729" y="3220746"/>
            <a:ext cx="1198955" cy="1095218"/>
          </a:xfrm>
          <a:prstGeom prst="rect">
            <a:avLst/>
          </a:prstGeom>
        </p:spPr>
      </p:pic>
      <p:pic>
        <p:nvPicPr>
          <p:cNvPr id="17" name="Picture 16">
            <a:extLst>
              <a:ext uri="{FF2B5EF4-FFF2-40B4-BE49-F238E27FC236}">
                <a16:creationId xmlns:a16="http://schemas.microsoft.com/office/drawing/2014/main" id="{151D615B-F627-34E6-0CAE-30048155E4A2}"/>
              </a:ext>
            </a:extLst>
          </p:cNvPr>
          <p:cNvPicPr>
            <a:picLocks noChangeAspect="1"/>
          </p:cNvPicPr>
          <p:nvPr/>
        </p:nvPicPr>
        <p:blipFill>
          <a:blip r:embed="rId6"/>
          <a:stretch>
            <a:fillRect/>
          </a:stretch>
        </p:blipFill>
        <p:spPr>
          <a:xfrm>
            <a:off x="142449" y="4455487"/>
            <a:ext cx="1198955" cy="1102070"/>
          </a:xfrm>
          <a:prstGeom prst="rect">
            <a:avLst/>
          </a:prstGeom>
        </p:spPr>
      </p:pic>
      <p:pic>
        <p:nvPicPr>
          <p:cNvPr id="19" name="Picture 18">
            <a:extLst>
              <a:ext uri="{FF2B5EF4-FFF2-40B4-BE49-F238E27FC236}">
                <a16:creationId xmlns:a16="http://schemas.microsoft.com/office/drawing/2014/main" id="{7E25486A-B27A-A468-2733-20DA172B6BB0}"/>
              </a:ext>
            </a:extLst>
          </p:cNvPr>
          <p:cNvPicPr>
            <a:picLocks noChangeAspect="1"/>
          </p:cNvPicPr>
          <p:nvPr/>
        </p:nvPicPr>
        <p:blipFill>
          <a:blip r:embed="rId7"/>
          <a:stretch>
            <a:fillRect/>
          </a:stretch>
        </p:blipFill>
        <p:spPr>
          <a:xfrm>
            <a:off x="134471" y="5687185"/>
            <a:ext cx="1207028" cy="1102069"/>
          </a:xfrm>
          <a:prstGeom prst="rect">
            <a:avLst/>
          </a:prstGeom>
        </p:spPr>
      </p:pic>
    </p:spTree>
    <p:extLst>
      <p:ext uri="{BB962C8B-B14F-4D97-AF65-F5344CB8AC3E}">
        <p14:creationId xmlns:p14="http://schemas.microsoft.com/office/powerpoint/2010/main" val="3361399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8C7BAF-778C-B0A9-D8F3-2FFD4B0A29EF}"/>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Likelihood Levels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A59F3B4E-4425-A82C-A2C4-6E2137BE62E8}"/>
              </a:ext>
            </a:extLst>
          </p:cNvPr>
          <p:cNvPicPr>
            <a:picLocks noChangeAspect="1"/>
          </p:cNvPicPr>
          <p:nvPr/>
        </p:nvPicPr>
        <p:blipFill>
          <a:blip r:embed="rId3"/>
          <a:stretch>
            <a:fillRect/>
          </a:stretch>
        </p:blipFill>
        <p:spPr>
          <a:xfrm>
            <a:off x="1565712" y="1685924"/>
            <a:ext cx="9364225" cy="2371725"/>
          </a:xfrm>
          <a:prstGeom prst="rect">
            <a:avLst/>
          </a:prstGeom>
        </p:spPr>
      </p:pic>
      <p:pic>
        <p:nvPicPr>
          <p:cNvPr id="4" name="Picture 3">
            <a:extLst>
              <a:ext uri="{FF2B5EF4-FFF2-40B4-BE49-F238E27FC236}">
                <a16:creationId xmlns:a16="http://schemas.microsoft.com/office/drawing/2014/main" id="{F56435C8-21BF-06E5-19EE-88EE4EB1AC75}"/>
              </a:ext>
            </a:extLst>
          </p:cNvPr>
          <p:cNvPicPr>
            <a:picLocks noChangeAspect="1"/>
          </p:cNvPicPr>
          <p:nvPr/>
        </p:nvPicPr>
        <p:blipFill rotWithShape="1">
          <a:blip r:embed="rId4"/>
          <a:srcRect t="14091" b="8335"/>
          <a:stretch/>
        </p:blipFill>
        <p:spPr>
          <a:xfrm>
            <a:off x="9873609" y="29754"/>
            <a:ext cx="2318391" cy="505098"/>
          </a:xfrm>
          <a:prstGeom prst="rect">
            <a:avLst/>
          </a:prstGeom>
        </p:spPr>
      </p:pic>
    </p:spTree>
    <p:extLst>
      <p:ext uri="{BB962C8B-B14F-4D97-AF65-F5344CB8AC3E}">
        <p14:creationId xmlns:p14="http://schemas.microsoft.com/office/powerpoint/2010/main" val="2677239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3C4519-8ABF-BFA0-90D0-62E2F34EF675}"/>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Impact Levels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7B99D325-33D9-5D75-3F13-5928D6CB030B}"/>
              </a:ext>
            </a:extLst>
          </p:cNvPr>
          <p:cNvPicPr>
            <a:picLocks noChangeAspect="1"/>
          </p:cNvPicPr>
          <p:nvPr/>
        </p:nvPicPr>
        <p:blipFill>
          <a:blip r:embed="rId3"/>
          <a:stretch>
            <a:fillRect/>
          </a:stretch>
        </p:blipFill>
        <p:spPr>
          <a:xfrm>
            <a:off x="6010275" y="690562"/>
            <a:ext cx="6048375" cy="5968323"/>
          </a:xfrm>
          <a:prstGeom prst="rect">
            <a:avLst/>
          </a:prstGeom>
        </p:spPr>
      </p:pic>
      <p:pic>
        <p:nvPicPr>
          <p:cNvPr id="4" name="Picture 3">
            <a:extLst>
              <a:ext uri="{FF2B5EF4-FFF2-40B4-BE49-F238E27FC236}">
                <a16:creationId xmlns:a16="http://schemas.microsoft.com/office/drawing/2014/main" id="{212497E6-9AAD-C95E-AA05-6BA2599327D8}"/>
              </a:ext>
            </a:extLst>
          </p:cNvPr>
          <p:cNvPicPr>
            <a:picLocks noChangeAspect="1"/>
          </p:cNvPicPr>
          <p:nvPr/>
        </p:nvPicPr>
        <p:blipFill>
          <a:blip r:embed="rId4"/>
          <a:stretch>
            <a:fillRect/>
          </a:stretch>
        </p:blipFill>
        <p:spPr>
          <a:xfrm>
            <a:off x="211932" y="425351"/>
            <a:ext cx="5638800" cy="6373577"/>
          </a:xfrm>
          <a:prstGeom prst="rect">
            <a:avLst/>
          </a:prstGeom>
          <a:ln>
            <a:solidFill>
              <a:schemeClr val="tx1"/>
            </a:solidFill>
          </a:ln>
        </p:spPr>
      </p:pic>
      <p:pic>
        <p:nvPicPr>
          <p:cNvPr id="5" name="Picture 4">
            <a:extLst>
              <a:ext uri="{FF2B5EF4-FFF2-40B4-BE49-F238E27FC236}">
                <a16:creationId xmlns:a16="http://schemas.microsoft.com/office/drawing/2014/main" id="{B6A9FB65-9975-CB24-7FC8-981E60B2EB70}"/>
              </a:ext>
            </a:extLst>
          </p:cNvPr>
          <p:cNvPicPr>
            <a:picLocks noChangeAspect="1"/>
          </p:cNvPicPr>
          <p:nvPr/>
        </p:nvPicPr>
        <p:blipFill rotWithShape="1">
          <a:blip r:embed="rId5"/>
          <a:srcRect t="14091" b="8335"/>
          <a:stretch/>
        </p:blipFill>
        <p:spPr>
          <a:xfrm>
            <a:off x="9873609" y="29754"/>
            <a:ext cx="2318391" cy="505098"/>
          </a:xfrm>
          <a:prstGeom prst="rect">
            <a:avLst/>
          </a:prstGeom>
        </p:spPr>
      </p:pic>
      <p:cxnSp>
        <p:nvCxnSpPr>
          <p:cNvPr id="6" name="Straight Connector 5">
            <a:extLst>
              <a:ext uri="{FF2B5EF4-FFF2-40B4-BE49-F238E27FC236}">
                <a16:creationId xmlns:a16="http://schemas.microsoft.com/office/drawing/2014/main" id="{C48E5A6E-E5A5-34E1-95F3-EEBA8ADB313C}"/>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664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57A551-4A77-561E-04F5-54BBD1A629BE}"/>
              </a:ext>
            </a:extLst>
          </p:cNvPr>
          <p:cNvSpPr>
            <a:spLocks/>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lIns="91440" tIns="45720" rIns="91440" bIns="45720"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a:cs typeface="Calibri"/>
              </a:rPr>
              <a:t>CLOSED RISKS 2024/25 (old reference system)</a:t>
            </a:r>
            <a:endParaRPr lang="en-GB" sz="2400" b="1">
              <a:solidFill>
                <a:schemeClr val="tx1"/>
              </a:solidFill>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6" name="Table 25">
            <a:extLst>
              <a:ext uri="{FF2B5EF4-FFF2-40B4-BE49-F238E27FC236}">
                <a16:creationId xmlns:a16="http://schemas.microsoft.com/office/drawing/2014/main" id="{7977C724-0476-4C63-BC58-0B42992D3927}"/>
              </a:ext>
            </a:extLst>
          </p:cNvPr>
          <p:cNvGraphicFramePr>
            <a:graphicFrameLocks noGrp="1"/>
          </p:cNvGraphicFramePr>
          <p:nvPr>
            <p:extLst>
              <p:ext uri="{D42A27DB-BD31-4B8C-83A1-F6EECF244321}">
                <p14:modId xmlns:p14="http://schemas.microsoft.com/office/powerpoint/2010/main" val="1952185908"/>
              </p:ext>
            </p:extLst>
          </p:nvPr>
        </p:nvGraphicFramePr>
        <p:xfrm>
          <a:off x="5950" y="472674"/>
          <a:ext cx="12184984" cy="1609408"/>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820026">
                  <a:extLst>
                    <a:ext uri="{9D8B030D-6E8A-4147-A177-3AD203B41FA5}">
                      <a16:colId xmlns:a16="http://schemas.microsoft.com/office/drawing/2014/main" val="20001"/>
                    </a:ext>
                  </a:extLst>
                </a:gridCol>
                <a:gridCol w="2952750">
                  <a:extLst>
                    <a:ext uri="{9D8B030D-6E8A-4147-A177-3AD203B41FA5}">
                      <a16:colId xmlns:a16="http://schemas.microsoft.com/office/drawing/2014/main" val="20002"/>
                    </a:ext>
                  </a:extLst>
                </a:gridCol>
                <a:gridCol w="2952750">
                  <a:extLst>
                    <a:ext uri="{9D8B030D-6E8A-4147-A177-3AD203B41FA5}">
                      <a16:colId xmlns:a16="http://schemas.microsoft.com/office/drawing/2014/main" val="1873123705"/>
                    </a:ext>
                  </a:extLst>
                </a:gridCol>
              </a:tblGrid>
              <a:tr h="315336">
                <a:tc>
                  <a:txBody>
                    <a:bodyPr/>
                    <a:lstStyle/>
                    <a:p>
                      <a:r>
                        <a:rPr lang="en-GB" sz="1000" b="1">
                          <a:latin typeface="+mn-lt"/>
                          <a:cs typeface="Arial"/>
                        </a:rPr>
                        <a:t>BAF Ref: B2 </a:t>
                      </a:r>
                      <a:br>
                        <a:rPr lang="en-GB" sz="1000" b="1">
                          <a:latin typeface="+mn-lt"/>
                          <a:cs typeface="Arial"/>
                        </a:rPr>
                      </a:br>
                      <a:r>
                        <a:rPr lang="en-GB" sz="1000" b="1">
                          <a:latin typeface="+mn-lt"/>
                          <a:cs typeface="Arial"/>
                        </a:rPr>
                        <a:t>(old reference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r>
                        <a:rPr lang="en-GB" sz="1000" b="1">
                          <a:latin typeface="+mn-lt"/>
                          <a:cs typeface="Arial"/>
                        </a:rPr>
                        <a:t>STRATEGIC OBJECTIVE B: Managing Tomorrow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a:lnSpc>
                          <a:spcPct val="105000"/>
                        </a:lnSpc>
                        <a:spcBef>
                          <a:spcPts val="60"/>
                        </a:spcBef>
                        <a:spcAft>
                          <a:spcPts val="0"/>
                        </a:spcAft>
                      </a:pPr>
                      <a:r>
                        <a:rPr lang="en-US" sz="1000" b="1" spc="-5">
                          <a:effectLst/>
                          <a:latin typeface="+mn-lt"/>
                          <a:ea typeface="Calibri"/>
                          <a:cs typeface="Arial"/>
                        </a:rPr>
                        <a:t>Executive Director of Finance &amp; Investment</a:t>
                      </a:r>
                      <a:endParaRPr lang="en-GB" sz="1000">
                        <a:effectLst/>
                        <a:latin typeface="+mn-lt"/>
                        <a:ea typeface="Calibri"/>
                        <a:cs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Population Health &amp; Prevention Committee</a:t>
                      </a:r>
                      <a:endParaRPr lang="en-US" sz="1000"/>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315336">
                <a:tc gridSpan="4">
                  <a:txBody>
                    <a:bodyPr/>
                    <a:lstStyle/>
                    <a:p>
                      <a:r>
                        <a:rPr lang="en-GB" sz="1000" b="1"/>
                        <a:t>Principal</a:t>
                      </a:r>
                      <a:r>
                        <a:rPr lang="en-GB" sz="1000" b="1" baseline="0"/>
                        <a:t> Risk: </a:t>
                      </a:r>
                      <a:r>
                        <a:rPr lang="en-GB" sz="1000" b="0" baseline="0"/>
                        <a:t>Failure to connect and build relationships with all partners and stakeholders around meeting the wider needs to the population will lead to fragmentation and reduce the impact on wider determinants that affects the population. </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210223">
                <a:tc gridSpan="4">
                  <a:txBody>
                    <a:bodyPr/>
                    <a:lstStyle/>
                    <a:p>
                      <a:r>
                        <a:rPr lang="en-GB" sz="1000" b="1"/>
                        <a:t>Reason for Closure: </a:t>
                      </a:r>
                      <a:r>
                        <a:rPr lang="en-GB" sz="1000" b="0"/>
                        <a:t>Risk score met risk appetite and became part of business as usual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10223">
                <a:tc gridSpan="4">
                  <a:txBody>
                    <a:bodyPr/>
                    <a:lstStyle/>
                    <a:p>
                      <a:r>
                        <a:rPr lang="en-GB" sz="1000" b="1"/>
                        <a:t>Closure Recommended by: Executive Committee / Population Health &amp; Prevention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10223">
                <a:tc gridSpan="4">
                  <a:txBody>
                    <a:bodyPr/>
                    <a:lstStyle/>
                    <a:p>
                      <a:r>
                        <a:rPr lang="en-GB" sz="1000" b="1"/>
                        <a:t>Date</a:t>
                      </a:r>
                      <a:r>
                        <a:rPr lang="en-GB" sz="1000" b="1" baseline="0"/>
                        <a:t> Approved for Closure by the ICB Board: 10 April 2024</a:t>
                      </a:r>
                      <a:endParaRPr lang="en-GB" sz="10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3" name="Table 2">
            <a:extLst>
              <a:ext uri="{FF2B5EF4-FFF2-40B4-BE49-F238E27FC236}">
                <a16:creationId xmlns:a16="http://schemas.microsoft.com/office/drawing/2014/main" id="{B4772628-A1FD-9BDC-DFBC-E01179E6585B}"/>
              </a:ext>
            </a:extLst>
          </p:cNvPr>
          <p:cNvGraphicFramePr>
            <a:graphicFrameLocks noGrp="1"/>
          </p:cNvGraphicFramePr>
          <p:nvPr>
            <p:extLst>
              <p:ext uri="{D42A27DB-BD31-4B8C-83A1-F6EECF244321}">
                <p14:modId xmlns:p14="http://schemas.microsoft.com/office/powerpoint/2010/main" val="3499642409"/>
              </p:ext>
            </p:extLst>
          </p:nvPr>
        </p:nvGraphicFramePr>
        <p:xfrm>
          <a:off x="5950" y="2070666"/>
          <a:ext cx="12184983" cy="1524000"/>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880183">
                  <a:extLst>
                    <a:ext uri="{9D8B030D-6E8A-4147-A177-3AD203B41FA5}">
                      <a16:colId xmlns:a16="http://schemas.microsoft.com/office/drawing/2014/main" val="20001"/>
                    </a:ext>
                  </a:extLst>
                </a:gridCol>
                <a:gridCol w="2922671">
                  <a:extLst>
                    <a:ext uri="{9D8B030D-6E8A-4147-A177-3AD203B41FA5}">
                      <a16:colId xmlns:a16="http://schemas.microsoft.com/office/drawing/2014/main" val="20002"/>
                    </a:ext>
                  </a:extLst>
                </a:gridCol>
                <a:gridCol w="2922671">
                  <a:extLst>
                    <a:ext uri="{9D8B030D-6E8A-4147-A177-3AD203B41FA5}">
                      <a16:colId xmlns:a16="http://schemas.microsoft.com/office/drawing/2014/main" val="518183017"/>
                    </a:ext>
                  </a:extLst>
                </a:gridCol>
              </a:tblGrid>
              <a:tr h="302788">
                <a:tc>
                  <a:txBody>
                    <a:bodyPr/>
                    <a:lstStyle/>
                    <a:p>
                      <a:r>
                        <a:rPr lang="en-GB" sz="1000" b="1">
                          <a:latin typeface="+mn-lt"/>
                          <a:cs typeface="Arial"/>
                        </a:rPr>
                        <a:t>BAF Ref: C2 </a:t>
                      </a:r>
                      <a:br>
                        <a:rPr lang="en-GB" sz="1000" b="1">
                          <a:latin typeface="+mn-lt"/>
                          <a:cs typeface="Arial"/>
                        </a:rPr>
                      </a:br>
                      <a:r>
                        <a:rPr lang="en-GB" sz="1000" b="1">
                          <a:latin typeface="+mn-lt"/>
                          <a:cs typeface="Arial"/>
                        </a:rPr>
                        <a:t>(old reference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r>
                        <a:rPr lang="en-GB" sz="1000" b="1">
                          <a:latin typeface="+mn-lt"/>
                          <a:cs typeface="Arial"/>
                        </a:rPr>
                        <a:t>STRATEGIC OBJECTIVE B: Enabling the effective operation of the organisation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a:lnSpc>
                          <a:spcPct val="105000"/>
                        </a:lnSpc>
                        <a:spcBef>
                          <a:spcPts val="60"/>
                        </a:spcBef>
                        <a:spcAft>
                          <a:spcPts val="0"/>
                        </a:spcAft>
                      </a:pPr>
                      <a:r>
                        <a:rPr lang="en-US" sz="1000" b="1" spc="-5">
                          <a:effectLst/>
                          <a:latin typeface="+mn-lt"/>
                          <a:ea typeface="Calibri"/>
                          <a:cs typeface="Arial"/>
                        </a:rPr>
                        <a:t>Executive Director Corporate Affairs</a:t>
                      </a:r>
                      <a:endParaRPr lang="en-GB" sz="1000">
                        <a:effectLst/>
                        <a:latin typeface="+mn-lt"/>
                        <a:ea typeface="Calibri"/>
                        <a:cs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Executive Committee</a:t>
                      </a:r>
                      <a:endParaRPr lang="en-US" sz="1000"/>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302788">
                <a:tc gridSpan="4">
                  <a:txBody>
                    <a:bodyPr/>
                    <a:lstStyle/>
                    <a:p>
                      <a:r>
                        <a:rPr lang="en-GB" sz="1000" b="1"/>
                        <a:t>Principal</a:t>
                      </a:r>
                      <a:r>
                        <a:rPr lang="en-GB" sz="1000" b="1" baseline="0"/>
                        <a:t> Risk: </a:t>
                      </a:r>
                      <a:r>
                        <a:rPr lang="en-GB" sz="1000" b="0" baseline="0"/>
                        <a:t>Failure to ensure the ICB maintains robust governance processes and effective control mechanisms will prevent the ICB meeting regulatory and compliance standards and threaten organisational sustainability and undermining confidence in the ICS leadership</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186332">
                <a:tc gridSpan="4">
                  <a:txBody>
                    <a:bodyPr/>
                    <a:lstStyle/>
                    <a:p>
                      <a:r>
                        <a:rPr lang="en-GB" sz="1000" b="1"/>
                        <a:t>Reason for Closure: </a:t>
                      </a:r>
                      <a:r>
                        <a:rPr lang="en-GB" sz="1000" b="0"/>
                        <a:t>Risk score met risk appetite and became part of business as usual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86332">
                <a:tc gridSpan="4">
                  <a:txBody>
                    <a:bodyPr/>
                    <a:lstStyle/>
                    <a:p>
                      <a:r>
                        <a:rPr lang="en-GB" sz="1000" b="1"/>
                        <a:t>Closure Recommended by: Executive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86332">
                <a:tc gridSpan="4">
                  <a:txBody>
                    <a:bodyPr/>
                    <a:lstStyle/>
                    <a:p>
                      <a:r>
                        <a:rPr lang="en-GB" sz="1000" b="1"/>
                        <a:t>Date</a:t>
                      </a:r>
                      <a:r>
                        <a:rPr lang="en-GB" sz="1000" b="1" baseline="0"/>
                        <a:t> Approved for Closure by the ICB Board: 10 April 2024</a:t>
                      </a:r>
                      <a:endParaRPr lang="en-GB" sz="10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4" name="Table 3">
            <a:extLst>
              <a:ext uri="{FF2B5EF4-FFF2-40B4-BE49-F238E27FC236}">
                <a16:creationId xmlns:a16="http://schemas.microsoft.com/office/drawing/2014/main" id="{F632C140-25B8-176D-65AF-EABC765C16B2}"/>
              </a:ext>
            </a:extLst>
          </p:cNvPr>
          <p:cNvGraphicFramePr>
            <a:graphicFrameLocks noGrp="1"/>
          </p:cNvGraphicFramePr>
          <p:nvPr>
            <p:extLst>
              <p:ext uri="{D42A27DB-BD31-4B8C-83A1-F6EECF244321}">
                <p14:modId xmlns:p14="http://schemas.microsoft.com/office/powerpoint/2010/main" val="1448939195"/>
              </p:ext>
            </p:extLst>
          </p:nvPr>
        </p:nvGraphicFramePr>
        <p:xfrm>
          <a:off x="5950" y="3677840"/>
          <a:ext cx="12184981" cy="1457008"/>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579394">
                  <a:extLst>
                    <a:ext uri="{9D8B030D-6E8A-4147-A177-3AD203B41FA5}">
                      <a16:colId xmlns:a16="http://schemas.microsoft.com/office/drawing/2014/main" val="20001"/>
                    </a:ext>
                  </a:extLst>
                </a:gridCol>
                <a:gridCol w="3218446">
                  <a:extLst>
                    <a:ext uri="{9D8B030D-6E8A-4147-A177-3AD203B41FA5}">
                      <a16:colId xmlns:a16="http://schemas.microsoft.com/office/drawing/2014/main" val="20002"/>
                    </a:ext>
                  </a:extLst>
                </a:gridCol>
                <a:gridCol w="2927683">
                  <a:extLst>
                    <a:ext uri="{9D8B030D-6E8A-4147-A177-3AD203B41FA5}">
                      <a16:colId xmlns:a16="http://schemas.microsoft.com/office/drawing/2014/main" val="1525465109"/>
                    </a:ext>
                  </a:extLst>
                </a:gridCol>
              </a:tblGrid>
              <a:tr h="190583">
                <a:tc>
                  <a:txBody>
                    <a:bodyPr/>
                    <a:lstStyle/>
                    <a:p>
                      <a:r>
                        <a:rPr lang="en-GB" sz="1000" b="1">
                          <a:latin typeface="+mn-lt"/>
                          <a:cs typeface="Arial"/>
                        </a:rPr>
                        <a:t>BAF Ref: A6</a:t>
                      </a:r>
                      <a:br>
                        <a:rPr lang="en-GB" sz="1000" b="1">
                          <a:latin typeface="+mn-lt"/>
                          <a:cs typeface="Arial"/>
                        </a:rPr>
                      </a:br>
                      <a:r>
                        <a:rPr lang="en-GB" sz="1000" b="1">
                          <a:latin typeface="+mn-lt"/>
                          <a:cs typeface="Arial"/>
                        </a:rPr>
                        <a:t>(old reference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r>
                        <a:rPr lang="en-GB" sz="1000" b="1">
                          <a:latin typeface="+mn-lt"/>
                          <a:cs typeface="Arial"/>
                        </a:rPr>
                        <a:t>STRATEGIC OBJECTIVE B: Managing Today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a:lnSpc>
                          <a:spcPct val="105000"/>
                        </a:lnSpc>
                        <a:spcBef>
                          <a:spcPts val="60"/>
                        </a:spcBef>
                        <a:spcAft>
                          <a:spcPts val="0"/>
                        </a:spcAft>
                      </a:pPr>
                      <a:r>
                        <a:rPr lang="en-US" sz="1000" b="1" spc="-5">
                          <a:effectLst/>
                          <a:latin typeface="+mn-lt"/>
                          <a:ea typeface="Calibri"/>
                          <a:cs typeface="Arial"/>
                        </a:rPr>
                        <a:t>Deputy Chief Executive / Chief Operating Officer</a:t>
                      </a:r>
                      <a:endParaRPr lang="en-GB" sz="1000">
                        <a:effectLst/>
                        <a:latin typeface="+mn-lt"/>
                        <a:ea typeface="Calibri"/>
                        <a:cs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Executive Committee</a:t>
                      </a:r>
                      <a:endParaRPr lang="en-US" sz="1000"/>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131942">
                <a:tc gridSpan="4">
                  <a:txBody>
                    <a:bodyPr/>
                    <a:lstStyle/>
                    <a:p>
                      <a:r>
                        <a:rPr lang="en-GB" sz="1000" b="1"/>
                        <a:t>Principal</a:t>
                      </a:r>
                      <a:r>
                        <a:rPr lang="en-GB" sz="1000" b="1" baseline="0"/>
                        <a:t> Risk: </a:t>
                      </a:r>
                      <a:r>
                        <a:rPr lang="en-GB" sz="1000" b="0" baseline="0"/>
                        <a:t>Failure to deliver the ICB Operating plan for 2023/24, and the associated 31 national objectives, may result in patients not being treated in a timely and appropriate manner.</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151489">
                <a:tc gridSpan="4">
                  <a:txBody>
                    <a:bodyPr/>
                    <a:lstStyle/>
                    <a:p>
                      <a:r>
                        <a:rPr lang="en-GB" sz="1000" b="1"/>
                        <a:t>Reason for Closure: </a:t>
                      </a:r>
                      <a:r>
                        <a:rPr lang="en-GB" sz="1000" b="0"/>
                        <a:t>Risk specific to 2023/24 – New risk opened for 2024/25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51489">
                <a:tc gridSpan="4">
                  <a:txBody>
                    <a:bodyPr/>
                    <a:lstStyle/>
                    <a:p>
                      <a:r>
                        <a:rPr lang="en-GB" sz="1000" b="1"/>
                        <a:t>Closure Recommended by: Executive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51489">
                <a:tc gridSpan="4">
                  <a:txBody>
                    <a:bodyPr/>
                    <a:lstStyle/>
                    <a:p>
                      <a:r>
                        <a:rPr lang="en-GB" sz="1000" b="1"/>
                        <a:t>Date</a:t>
                      </a:r>
                      <a:r>
                        <a:rPr lang="en-GB" sz="1000" b="1" baseline="0"/>
                        <a:t> Approved for Closure by the ICB Board: 8 May 2024</a:t>
                      </a:r>
                      <a:endParaRPr lang="en-GB" sz="10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6" name="Table 5">
            <a:extLst>
              <a:ext uri="{FF2B5EF4-FFF2-40B4-BE49-F238E27FC236}">
                <a16:creationId xmlns:a16="http://schemas.microsoft.com/office/drawing/2014/main" id="{BAD3E6A9-E9F7-9FE0-759F-3DD3FF88769B}"/>
              </a:ext>
            </a:extLst>
          </p:cNvPr>
          <p:cNvGraphicFramePr>
            <a:graphicFrameLocks noGrp="1"/>
          </p:cNvGraphicFramePr>
          <p:nvPr>
            <p:extLst>
              <p:ext uri="{D42A27DB-BD31-4B8C-83A1-F6EECF244321}">
                <p14:modId xmlns:p14="http://schemas.microsoft.com/office/powerpoint/2010/main" val="1943604328"/>
              </p:ext>
            </p:extLst>
          </p:nvPr>
        </p:nvGraphicFramePr>
        <p:xfrm>
          <a:off x="-4074" y="5147987"/>
          <a:ext cx="12163425" cy="1524000"/>
        </p:xfrm>
        <a:graphic>
          <a:graphicData uri="http://schemas.openxmlformats.org/drawingml/2006/table">
            <a:tbl>
              <a:tblPr bandRow="1">
                <a:tableStyleId>{5C22544A-7EE6-4342-B048-85BDC9FD1C3A}</a:tableStyleId>
              </a:tblPr>
              <a:tblGrid>
                <a:gridCol w="2457450">
                  <a:extLst>
                    <a:ext uri="{9D8B030D-6E8A-4147-A177-3AD203B41FA5}">
                      <a16:colId xmlns:a16="http://schemas.microsoft.com/office/drawing/2014/main" val="1450398509"/>
                    </a:ext>
                  </a:extLst>
                </a:gridCol>
                <a:gridCol w="3629025">
                  <a:extLst>
                    <a:ext uri="{9D8B030D-6E8A-4147-A177-3AD203B41FA5}">
                      <a16:colId xmlns:a16="http://schemas.microsoft.com/office/drawing/2014/main" val="3601746684"/>
                    </a:ext>
                  </a:extLst>
                </a:gridCol>
                <a:gridCol w="3038475">
                  <a:extLst>
                    <a:ext uri="{9D8B030D-6E8A-4147-A177-3AD203B41FA5}">
                      <a16:colId xmlns:a16="http://schemas.microsoft.com/office/drawing/2014/main" val="375347150"/>
                    </a:ext>
                  </a:extLst>
                </a:gridCol>
                <a:gridCol w="3038475">
                  <a:extLst>
                    <a:ext uri="{9D8B030D-6E8A-4147-A177-3AD203B41FA5}">
                      <a16:colId xmlns:a16="http://schemas.microsoft.com/office/drawing/2014/main" val="328044494"/>
                    </a:ext>
                  </a:extLst>
                </a:gridCol>
              </a:tblGrid>
              <a:tr h="193226">
                <a:tc>
                  <a:txBody>
                    <a:bodyPr/>
                    <a:lstStyle/>
                    <a:p>
                      <a:pPr algn="l" fontAlgn="base"/>
                      <a:r>
                        <a:rPr lang="en-GB" sz="1000" b="1" i="0">
                          <a:solidFill>
                            <a:srgbClr val="000000"/>
                          </a:solidFill>
                          <a:effectLst/>
                          <a:latin typeface="Arial" panose="020B0604020202020204" pitchFamily="34" charset="0"/>
                        </a:rPr>
                        <a:t>BAF Ref: A3</a:t>
                      </a:r>
                      <a:br>
                        <a:rPr lang="en-GB" sz="1000" b="0" i="0">
                          <a:solidFill>
                            <a:srgbClr val="000000"/>
                          </a:solidFill>
                          <a:effectLst/>
                          <a:latin typeface="Arial" panose="020B0604020202020204" pitchFamily="34" charset="0"/>
                        </a:rPr>
                      </a:br>
                      <a:r>
                        <a:rPr lang="en-GB" sz="1000" b="1" i="0">
                          <a:solidFill>
                            <a:srgbClr val="000000"/>
                          </a:solidFill>
                          <a:effectLst/>
                          <a:latin typeface="Arial" panose="020B0604020202020204" pitchFamily="34" charset="0"/>
                        </a:rPr>
                        <a:t>(old reference system)</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C9F1FF"/>
                    </a:solidFill>
                  </a:tcPr>
                </a:tc>
                <a:tc>
                  <a:txBody>
                    <a:bodyPr/>
                    <a:lstStyle/>
                    <a:p>
                      <a:pPr algn="l" fontAlgn="base"/>
                      <a:r>
                        <a:rPr lang="en-GB" sz="1000" b="1" i="0">
                          <a:solidFill>
                            <a:srgbClr val="000000"/>
                          </a:solidFill>
                          <a:effectLst/>
                          <a:latin typeface="Arial" panose="020B0604020202020204" pitchFamily="34" charset="0"/>
                        </a:rPr>
                        <a:t>STRATEGIC OBJECTIVE B: </a:t>
                      </a:r>
                      <a:br>
                        <a:rPr lang="en-GB" sz="1000" b="0" i="0">
                          <a:solidFill>
                            <a:srgbClr val="000000"/>
                          </a:solidFill>
                          <a:effectLst/>
                          <a:latin typeface="Arial" panose="020B0604020202020204" pitchFamily="34" charset="0"/>
                        </a:rPr>
                      </a:br>
                      <a:r>
                        <a:rPr lang="en-GB" sz="1000" b="1" i="0">
                          <a:solidFill>
                            <a:srgbClr val="000000"/>
                          </a:solidFill>
                          <a:effectLst/>
                          <a:latin typeface="Arial" panose="020B0604020202020204" pitchFamily="34" charset="0"/>
                        </a:rPr>
                        <a:t>Managing Today</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C9F1FF"/>
                    </a:solidFill>
                  </a:tcPr>
                </a:tc>
                <a:tc>
                  <a:txBody>
                    <a:bodyPr/>
                    <a:lstStyle/>
                    <a:p>
                      <a:pPr algn="l" fontAlgn="base"/>
                      <a:r>
                        <a:rPr lang="en-US" sz="1000" b="1" i="0">
                          <a:solidFill>
                            <a:srgbClr val="000000"/>
                          </a:solidFill>
                          <a:effectLst/>
                          <a:latin typeface="Arial" panose="020B0604020202020204" pitchFamily="34" charset="0"/>
                        </a:rPr>
                        <a:t>Executive Risk Owner: </a:t>
                      </a:r>
                      <a:endParaRPr lang="en-US" b="0" i="0">
                        <a:solidFill>
                          <a:srgbClr val="000000"/>
                        </a:solidFill>
                        <a:effectLst/>
                      </a:endParaRPr>
                    </a:p>
                    <a:p>
                      <a:pPr algn="l" fontAlgn="base"/>
                      <a:r>
                        <a:rPr lang="en-US" sz="1000" b="1" i="0">
                          <a:solidFill>
                            <a:srgbClr val="000000"/>
                          </a:solidFill>
                          <a:effectLst/>
                          <a:latin typeface="Arial" panose="020B0604020202020204" pitchFamily="34" charset="0"/>
                        </a:rPr>
                        <a:t>Executive Director of Finance and Investment</a:t>
                      </a:r>
                      <a:endParaRPr lang="en-US"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noFill/>
                  </a:tcPr>
                </a:tc>
                <a:tc>
                  <a:txBody>
                    <a:bodyPr/>
                    <a:lstStyle/>
                    <a:p>
                      <a:pPr algn="l" fontAlgn="base"/>
                      <a:r>
                        <a:rPr lang="en-US" sz="1000" b="1" i="0" u="none" strike="noStrike">
                          <a:solidFill>
                            <a:srgbClr val="000000"/>
                          </a:solidFill>
                          <a:effectLst/>
                          <a:latin typeface="Arial" panose="020B0604020202020204" pitchFamily="34" charset="0"/>
                        </a:rPr>
                        <a:t>Assurance Committee:</a:t>
                      </a:r>
                      <a:endParaRPr lang="en-US" b="0" i="0">
                        <a:solidFill>
                          <a:srgbClr val="000000"/>
                        </a:solidFill>
                        <a:effectLst/>
                      </a:endParaRPr>
                    </a:p>
                    <a:p>
                      <a:pPr algn="l" fontAlgn="base"/>
                      <a:r>
                        <a:rPr lang="en-US" sz="1000" b="1" i="0" u="none" strike="noStrike">
                          <a:solidFill>
                            <a:srgbClr val="000000"/>
                          </a:solidFill>
                          <a:effectLst/>
                          <a:latin typeface="Arial" panose="020B0604020202020204" pitchFamily="34" charset="0"/>
                        </a:rPr>
                        <a:t>Finance, Performance &amp; Delivery Committee</a:t>
                      </a:r>
                      <a:endParaRPr lang="en-US"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73760579"/>
                  </a:ext>
                </a:extLst>
              </a:tr>
              <a:tr h="167462">
                <a:tc gridSpan="4">
                  <a:txBody>
                    <a:bodyPr/>
                    <a:lstStyle/>
                    <a:p>
                      <a:pPr algn="l" fontAlgn="base"/>
                      <a:r>
                        <a:rPr lang="en-GB" sz="1000" b="1" i="0">
                          <a:solidFill>
                            <a:srgbClr val="000000"/>
                          </a:solidFill>
                          <a:effectLst/>
                          <a:latin typeface="Arial" panose="020B0604020202020204" pitchFamily="34" charset="0"/>
                        </a:rPr>
                        <a:t>Principal Risk: </a:t>
                      </a:r>
                      <a:r>
                        <a:rPr lang="en-GB" sz="1000" b="0" i="0">
                          <a:solidFill>
                            <a:srgbClr val="000000"/>
                          </a:solidFill>
                          <a:effectLst/>
                          <a:latin typeface="Arial" panose="020B0604020202020204" pitchFamily="34" charset="0"/>
                        </a:rPr>
                        <a:t>Failure to operate within the ICB’s available resources for 2023/24 will cause financial instability leading to poorer outcomes for the population and threaten organisational sustainability undermining confidence in the ICS leadership.</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DEEBF7"/>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0460357"/>
                  </a:ext>
                </a:extLst>
              </a:tr>
              <a:tr h="128818">
                <a:tc gridSpan="4">
                  <a:txBody>
                    <a:bodyPr/>
                    <a:lstStyle/>
                    <a:p>
                      <a:pPr algn="l" fontAlgn="base"/>
                      <a:r>
                        <a:rPr lang="en-GB" sz="1000" b="1" i="0">
                          <a:solidFill>
                            <a:srgbClr val="000000"/>
                          </a:solidFill>
                          <a:effectLst/>
                          <a:latin typeface="Arial" panose="020B0604020202020204" pitchFamily="34" charset="0"/>
                        </a:rPr>
                        <a:t>Reason for Closure: </a:t>
                      </a:r>
                      <a:r>
                        <a:rPr lang="en-GB" sz="1000" b="0" i="0">
                          <a:solidFill>
                            <a:srgbClr val="000000"/>
                          </a:solidFill>
                          <a:effectLst/>
                          <a:latin typeface="Arial" panose="020B0604020202020204" pitchFamily="34" charset="0"/>
                        </a:rPr>
                        <a:t>Risk specific to 2023/24 – New risk opened for 2024/25</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7558457"/>
                  </a:ext>
                </a:extLst>
              </a:tr>
              <a:tr h="128818">
                <a:tc gridSpan="4">
                  <a:txBody>
                    <a:bodyPr/>
                    <a:lstStyle/>
                    <a:p>
                      <a:pPr algn="l" fontAlgn="base"/>
                      <a:r>
                        <a:rPr lang="en-GB" sz="1000" b="1" i="0">
                          <a:solidFill>
                            <a:srgbClr val="000000"/>
                          </a:solidFill>
                          <a:effectLst/>
                          <a:latin typeface="Arial" panose="020B0604020202020204" pitchFamily="34" charset="0"/>
                        </a:rPr>
                        <a:t>Closure Recommended by: Finance, Performance &amp; Delivery Committee</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69528958"/>
                  </a:ext>
                </a:extLst>
              </a:tr>
              <a:tr h="128818">
                <a:tc gridSpan="4">
                  <a:txBody>
                    <a:bodyPr/>
                    <a:lstStyle/>
                    <a:p>
                      <a:pPr algn="l" fontAlgn="base"/>
                      <a:r>
                        <a:rPr lang="en-GB" sz="1000" b="1" i="0">
                          <a:solidFill>
                            <a:srgbClr val="000000"/>
                          </a:solidFill>
                          <a:effectLst/>
                          <a:latin typeface="Arial" panose="020B0604020202020204" pitchFamily="34" charset="0"/>
                        </a:rPr>
                        <a:t>Date Approved for Closure by the ICB Board: 8 May 2024</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1817912"/>
                  </a:ext>
                </a:extLst>
              </a:tr>
            </a:tbl>
          </a:graphicData>
        </a:graphic>
      </p:graphicFrame>
    </p:spTree>
    <p:extLst>
      <p:ext uri="{BB962C8B-B14F-4D97-AF65-F5344CB8AC3E}">
        <p14:creationId xmlns:p14="http://schemas.microsoft.com/office/powerpoint/2010/main" val="2601408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57A551-4A77-561E-04F5-54BBD1A629BE}"/>
              </a:ext>
            </a:extLst>
          </p:cNvPr>
          <p:cNvSpPr>
            <a:spLocks/>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lIns="91440" tIns="45720" rIns="91440" bIns="45720"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a:cs typeface="Calibri"/>
              </a:rPr>
              <a:t>CLOSED RISKS 2024/25 (new reference system)</a:t>
            </a:r>
            <a:endParaRPr lang="en-GB" sz="2400" b="1">
              <a:solidFill>
                <a:schemeClr val="tx1"/>
              </a:solidFill>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Table 4">
            <a:extLst>
              <a:ext uri="{FF2B5EF4-FFF2-40B4-BE49-F238E27FC236}">
                <a16:creationId xmlns:a16="http://schemas.microsoft.com/office/drawing/2014/main" id="{35FA42FB-871D-07A5-BFF9-FC5C3703416B}"/>
              </a:ext>
            </a:extLst>
          </p:cNvPr>
          <p:cNvGraphicFramePr>
            <a:graphicFrameLocks noGrp="1"/>
          </p:cNvGraphicFramePr>
          <p:nvPr>
            <p:extLst>
              <p:ext uri="{D42A27DB-BD31-4B8C-83A1-F6EECF244321}">
                <p14:modId xmlns:p14="http://schemas.microsoft.com/office/powerpoint/2010/main" val="3392040746"/>
              </p:ext>
            </p:extLst>
          </p:nvPr>
        </p:nvGraphicFramePr>
        <p:xfrm>
          <a:off x="9181" y="567836"/>
          <a:ext cx="12184981" cy="1806379"/>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629525">
                  <a:extLst>
                    <a:ext uri="{9D8B030D-6E8A-4147-A177-3AD203B41FA5}">
                      <a16:colId xmlns:a16="http://schemas.microsoft.com/office/drawing/2014/main" val="20001"/>
                    </a:ext>
                  </a:extLst>
                </a:gridCol>
                <a:gridCol w="3047999">
                  <a:extLst>
                    <a:ext uri="{9D8B030D-6E8A-4147-A177-3AD203B41FA5}">
                      <a16:colId xmlns:a16="http://schemas.microsoft.com/office/drawing/2014/main" val="20002"/>
                    </a:ext>
                  </a:extLst>
                </a:gridCol>
                <a:gridCol w="3047999">
                  <a:extLst>
                    <a:ext uri="{9D8B030D-6E8A-4147-A177-3AD203B41FA5}">
                      <a16:colId xmlns:a16="http://schemas.microsoft.com/office/drawing/2014/main" val="1776584256"/>
                    </a:ext>
                  </a:extLst>
                </a:gridCol>
              </a:tblGrid>
              <a:tr h="391026">
                <a:tc>
                  <a:txBody>
                    <a:bodyPr/>
                    <a:lstStyle/>
                    <a:p>
                      <a:r>
                        <a:rPr lang="en-GB" sz="1000" b="1">
                          <a:solidFill>
                            <a:schemeClr val="bg1"/>
                          </a:solidFill>
                          <a:latin typeface="+mn-lt"/>
                          <a:cs typeface="Arial"/>
                        </a:rPr>
                        <a:t>BAF Ref: 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r>
                        <a:rPr lang="en-GB" sz="1000" b="1">
                          <a:solidFill>
                            <a:schemeClr val="bg1"/>
                          </a:solidFill>
                          <a:latin typeface="+mn-lt"/>
                          <a:cs typeface="Arial"/>
                        </a:rPr>
                        <a:t>STRATEGIC OBJECTIVE C: </a:t>
                      </a:r>
                      <a:br>
                        <a:rPr lang="en-GB" sz="1000" b="1">
                          <a:solidFill>
                            <a:schemeClr val="bg1"/>
                          </a:solidFill>
                          <a:latin typeface="+mn-lt"/>
                          <a:cs typeface="Arial"/>
                        </a:rPr>
                      </a:br>
                      <a:r>
                        <a:rPr lang="en-GB" sz="1000" b="1" i="0" u="none" strike="noStrike" noProof="0">
                          <a:solidFill>
                            <a:schemeClr val="bg1"/>
                          </a:solidFill>
                          <a:latin typeface="Arial"/>
                        </a:rPr>
                        <a:t>Leading for Sustainability</a:t>
                      </a:r>
                      <a:endParaRPr lang="en-GB" sz="1000" b="1">
                        <a:solidFill>
                          <a:schemeClr val="bg1"/>
                        </a:solidFill>
                        <a:latin typeface="+mn-lt"/>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lvl="0">
                        <a:lnSpc>
                          <a:spcPct val="105000"/>
                        </a:lnSpc>
                        <a:spcBef>
                          <a:spcPts val="60"/>
                        </a:spcBef>
                        <a:spcAft>
                          <a:spcPts val="0"/>
                        </a:spcAft>
                        <a:buNone/>
                      </a:pPr>
                      <a:r>
                        <a:rPr lang="en-US" sz="1000" b="1" i="0" u="none" strike="noStrike" spc="-5" noProof="0">
                          <a:solidFill>
                            <a:srgbClr val="000000"/>
                          </a:solidFill>
                          <a:effectLst/>
                          <a:latin typeface="Arial"/>
                        </a:rPr>
                        <a:t>Executive Director of People</a:t>
                      </a:r>
                      <a:endParaRPr lang="en-GB"/>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Workforce Board / Committee</a:t>
                      </a:r>
                      <a:endParaRPr lang="en-US"/>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267196">
                <a:tc gridSpan="4">
                  <a:txBody>
                    <a:bodyPr/>
                    <a:lstStyle/>
                    <a:p>
                      <a:r>
                        <a:rPr lang="en-GB" sz="1000" b="1"/>
                        <a:t>Principal</a:t>
                      </a:r>
                      <a:r>
                        <a:rPr lang="en-GB" sz="1000" b="1" baseline="0"/>
                        <a:t> Risk: </a:t>
                      </a:r>
                      <a:r>
                        <a:rPr lang="en-GB" sz="1000" b="0" baseline="0"/>
                        <a:t> </a:t>
                      </a:r>
                      <a:r>
                        <a:rPr lang="en-GB" sz="1000" b="0" i="0" u="none" strike="noStrike" baseline="0" noProof="0">
                          <a:solidFill>
                            <a:srgbClr val="000000"/>
                          </a:solidFill>
                          <a:latin typeface="Arial"/>
                        </a:rPr>
                        <a:t>Immediate term financial pressure, employment relations challenges and increasing workload lead to reductions in the availability of workforce across the system and in the numbers of people who choose to start training this year for future health and care careers, negatively affecting service user experience and individual outcomes.</a:t>
                      </a:r>
                      <a:endParaRPr lang="en-GB" sz="1000" b="0" i="0" u="none" strike="noStrike" noProof="0">
                        <a:solidFill>
                          <a:srgbClr val="000000"/>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305943">
                <a:tc gridSpan="4">
                  <a:txBody>
                    <a:bodyPr/>
                    <a:lstStyle/>
                    <a:p>
                      <a:r>
                        <a:rPr lang="en-GB" sz="1000" b="1"/>
                        <a:t>Reason for Closure: </a:t>
                      </a:r>
                      <a:r>
                        <a:rPr lang="en-GB" sz="1000" b="0" i="0" u="none" strike="noStrike" noProof="0">
                          <a:solidFill>
                            <a:srgbClr val="000000"/>
                          </a:solidFill>
                          <a:latin typeface="Arial"/>
                        </a:rPr>
                        <a:t>Previously, risks C1 and C4 were identified within the "today" and "tomorrow" risk domains on the Balanced Assessment Framework (BAF). Subsequent to the revision of risk domains to incorporate "leading for sustainability," the Workforce Board/Committee determined that a single consolidated risk, C7, adequately encompasses the elements of the original risks C1 and C4.</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5943">
                <a:tc gridSpan="4">
                  <a:txBody>
                    <a:bodyPr/>
                    <a:lstStyle/>
                    <a:p>
                      <a:r>
                        <a:rPr lang="en-GB" sz="1000" b="1"/>
                        <a:t>Closure Recommended by: </a:t>
                      </a:r>
                      <a:r>
                        <a:rPr lang="en-GB" sz="1000" b="1" i="0" u="none" strike="noStrike" noProof="0">
                          <a:solidFill>
                            <a:srgbClr val="000000"/>
                          </a:solidFill>
                          <a:latin typeface="Arial"/>
                        </a:rPr>
                        <a:t>Workforce Board /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1716">
                <a:tc gridSpan="4">
                  <a:txBody>
                    <a:bodyPr/>
                    <a:lstStyle/>
                    <a:p>
                      <a:r>
                        <a:rPr lang="en-GB" sz="1000" b="1"/>
                        <a:t>Date</a:t>
                      </a:r>
                      <a:r>
                        <a:rPr lang="en-GB" sz="1000" b="1" baseline="0"/>
                        <a:t> Approved for Closure by the ICB Board: </a:t>
                      </a:r>
                      <a:r>
                        <a:rPr lang="en-GB" sz="1000" b="1" i="0" u="none" strike="noStrike" baseline="0" noProof="0">
                          <a:solidFill>
                            <a:srgbClr val="000000"/>
                          </a:solidFill>
                          <a:latin typeface="Arial"/>
                        </a:rPr>
                        <a:t>14 August 2024</a:t>
                      </a:r>
                      <a:endParaRPr lang="en-GB" sz="1000" b="1" i="0" u="none" strike="noStrike" noProof="0">
                        <a:solidFill>
                          <a:srgbClr val="000000"/>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6" name="Table 5">
            <a:extLst>
              <a:ext uri="{FF2B5EF4-FFF2-40B4-BE49-F238E27FC236}">
                <a16:creationId xmlns:a16="http://schemas.microsoft.com/office/drawing/2014/main" id="{BB806196-F996-2FBB-A2E6-60C115F3B40C}"/>
              </a:ext>
            </a:extLst>
          </p:cNvPr>
          <p:cNvGraphicFramePr>
            <a:graphicFrameLocks noGrp="1"/>
          </p:cNvGraphicFramePr>
          <p:nvPr>
            <p:extLst>
              <p:ext uri="{D42A27DB-BD31-4B8C-83A1-F6EECF244321}">
                <p14:modId xmlns:p14="http://schemas.microsoft.com/office/powerpoint/2010/main" val="1316424628"/>
              </p:ext>
            </p:extLst>
          </p:nvPr>
        </p:nvGraphicFramePr>
        <p:xfrm>
          <a:off x="9181" y="2525810"/>
          <a:ext cx="12184981" cy="1806379"/>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629525">
                  <a:extLst>
                    <a:ext uri="{9D8B030D-6E8A-4147-A177-3AD203B41FA5}">
                      <a16:colId xmlns:a16="http://schemas.microsoft.com/office/drawing/2014/main" val="20001"/>
                    </a:ext>
                  </a:extLst>
                </a:gridCol>
                <a:gridCol w="3047999">
                  <a:extLst>
                    <a:ext uri="{9D8B030D-6E8A-4147-A177-3AD203B41FA5}">
                      <a16:colId xmlns:a16="http://schemas.microsoft.com/office/drawing/2014/main" val="20002"/>
                    </a:ext>
                  </a:extLst>
                </a:gridCol>
                <a:gridCol w="3047999">
                  <a:extLst>
                    <a:ext uri="{9D8B030D-6E8A-4147-A177-3AD203B41FA5}">
                      <a16:colId xmlns:a16="http://schemas.microsoft.com/office/drawing/2014/main" val="1776584256"/>
                    </a:ext>
                  </a:extLst>
                </a:gridCol>
              </a:tblGrid>
              <a:tr h="391026">
                <a:tc>
                  <a:txBody>
                    <a:bodyPr/>
                    <a:lstStyle/>
                    <a:p>
                      <a:r>
                        <a:rPr lang="en-GB" sz="1000" b="1">
                          <a:solidFill>
                            <a:schemeClr val="bg1"/>
                          </a:solidFill>
                          <a:latin typeface="+mn-lt"/>
                          <a:cs typeface="Arial"/>
                        </a:rPr>
                        <a:t>BAF Ref: C4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r>
                        <a:rPr lang="en-GB" sz="1000" b="1">
                          <a:solidFill>
                            <a:schemeClr val="bg1"/>
                          </a:solidFill>
                          <a:latin typeface="+mn-lt"/>
                          <a:cs typeface="Arial"/>
                        </a:rPr>
                        <a:t>STRATEGIC OBJECTIVE C: </a:t>
                      </a:r>
                      <a:br>
                        <a:rPr lang="en-GB" sz="1000" b="1">
                          <a:solidFill>
                            <a:schemeClr val="bg1"/>
                          </a:solidFill>
                          <a:latin typeface="+mn-lt"/>
                          <a:cs typeface="Arial"/>
                        </a:rPr>
                      </a:br>
                      <a:r>
                        <a:rPr lang="en-GB" sz="1000" b="1" i="0" u="none" strike="noStrike" noProof="0">
                          <a:solidFill>
                            <a:schemeClr val="bg1"/>
                          </a:solidFill>
                          <a:latin typeface="Arial"/>
                        </a:rPr>
                        <a:t>Leading for Sustainability</a:t>
                      </a:r>
                      <a:endParaRPr lang="en-GB" sz="1000" b="1">
                        <a:solidFill>
                          <a:schemeClr val="bg1"/>
                        </a:solidFill>
                        <a:latin typeface="+mn-lt"/>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lvl="0">
                        <a:lnSpc>
                          <a:spcPct val="105000"/>
                        </a:lnSpc>
                        <a:spcBef>
                          <a:spcPts val="60"/>
                        </a:spcBef>
                        <a:spcAft>
                          <a:spcPts val="0"/>
                        </a:spcAft>
                        <a:buNone/>
                      </a:pPr>
                      <a:r>
                        <a:rPr lang="en-US" sz="1000" b="1" i="0" u="none" strike="noStrike" spc="-5" noProof="0">
                          <a:solidFill>
                            <a:srgbClr val="000000"/>
                          </a:solidFill>
                          <a:effectLst/>
                          <a:latin typeface="Arial"/>
                        </a:rPr>
                        <a:t>Executive Director of People</a:t>
                      </a:r>
                      <a:endParaRPr lang="en-GB"/>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Workforce Board / Committee</a:t>
                      </a:r>
                      <a:endParaRPr lang="en-US"/>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267196">
                <a:tc gridSpan="4">
                  <a:txBody>
                    <a:bodyPr/>
                    <a:lstStyle/>
                    <a:p>
                      <a:r>
                        <a:rPr lang="en-GB" sz="1000" b="1"/>
                        <a:t>Principal</a:t>
                      </a:r>
                      <a:r>
                        <a:rPr lang="en-GB" sz="1000" b="1" baseline="0"/>
                        <a:t> Risk: </a:t>
                      </a:r>
                      <a:r>
                        <a:rPr lang="en-GB" sz="1000" b="0" baseline="0"/>
                        <a:t> </a:t>
                      </a:r>
                      <a:r>
                        <a:rPr lang="en-GB" sz="1000" b="0" i="0" u="none" strike="noStrike" baseline="0" noProof="0">
                          <a:solidFill>
                            <a:srgbClr val="000000"/>
                          </a:solidFill>
                          <a:latin typeface="+mn-lt"/>
                        </a:rPr>
                        <a:t>Failure to deliver or capitalise on priority workforce transformation initiatives lead to static or worsening workforce recruitment and retention challenges system-wide over coming years, which in turn negatively affect population health outcomes and limit impact on health inequalities</a:t>
                      </a:r>
                      <a:endParaRPr lang="en-GB" sz="1000" b="0" i="0" u="none" strike="noStrike" noProof="0">
                        <a:solidFill>
                          <a:srgbClr val="000000"/>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305943">
                <a:tc gridSpan="4">
                  <a:txBody>
                    <a:bodyPr/>
                    <a:lstStyle/>
                    <a:p>
                      <a:r>
                        <a:rPr lang="en-GB" sz="1000" b="1"/>
                        <a:t>Reason for Closure: </a:t>
                      </a:r>
                      <a:r>
                        <a:rPr lang="en-GB" sz="1000" b="0" i="0" u="none" strike="noStrike" noProof="0">
                          <a:solidFill>
                            <a:srgbClr val="000000"/>
                          </a:solidFill>
                          <a:latin typeface="Arial"/>
                        </a:rPr>
                        <a:t>Previously, risks C1 and C4 were identified within the "today" and "tomorrow" risk domains on the Balanced Assessment Framework (BAF). Subsequent to the revision of risk domains to incorporate "leading for sustainability," the Workforce Board/Committee determined that a single consolidated risk, C7, adequately encompasses the elements of the original risks C1 and C4.</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5943">
                <a:tc gridSpan="4">
                  <a:txBody>
                    <a:bodyPr/>
                    <a:lstStyle/>
                    <a:p>
                      <a:r>
                        <a:rPr lang="en-GB" sz="1000" b="1"/>
                        <a:t>Closure Recommended by: </a:t>
                      </a:r>
                      <a:r>
                        <a:rPr lang="en-GB" sz="1000" b="1" i="0" u="none" strike="noStrike" noProof="0">
                          <a:solidFill>
                            <a:srgbClr val="000000"/>
                          </a:solidFill>
                          <a:latin typeface="Arial"/>
                        </a:rPr>
                        <a:t>Workforce Board /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1716">
                <a:tc gridSpan="4">
                  <a:txBody>
                    <a:bodyPr/>
                    <a:lstStyle/>
                    <a:p>
                      <a:r>
                        <a:rPr lang="en-GB" sz="1000" b="1"/>
                        <a:t>Date</a:t>
                      </a:r>
                      <a:r>
                        <a:rPr lang="en-GB" sz="1000" b="1" baseline="0"/>
                        <a:t> Approved for Closure by the ICB Board: </a:t>
                      </a:r>
                      <a:r>
                        <a:rPr lang="en-GB" sz="1000" b="1" i="0" u="none" strike="noStrike" baseline="0" noProof="0">
                          <a:solidFill>
                            <a:srgbClr val="000000"/>
                          </a:solidFill>
                          <a:latin typeface="Arial"/>
                        </a:rPr>
                        <a:t>14 August 2024</a:t>
                      </a:r>
                      <a:endParaRPr lang="en-GB" sz="1000" b="1" i="0" u="none" strike="noStrike" noProof="0">
                        <a:solidFill>
                          <a:srgbClr val="000000"/>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50087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16E7E-541C-5B91-6B55-E74785A5C98F}"/>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3E92BF98-CDCF-5D28-DA1B-11037DDF23EC}"/>
              </a:ext>
            </a:extLst>
          </p:cNvPr>
          <p:cNvSpPr/>
          <p:nvPr/>
        </p:nvSpPr>
        <p:spPr>
          <a:xfrm>
            <a:off x="158350" y="2065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3DD696E6-4CA0-BAE1-965C-8F68A19313DA}"/>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C5F6CB34-BF05-2307-C537-FC83DB653976}"/>
              </a:ext>
            </a:extLst>
          </p:cNvPr>
          <p:cNvSpPr/>
          <p:nvPr/>
        </p:nvSpPr>
        <p:spPr>
          <a:xfrm>
            <a:off x="9335589" y="959461"/>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F0C7415F-2D42-A8A8-6B00-AAC81B7FF17E}"/>
              </a:ext>
            </a:extLst>
          </p:cNvPr>
          <p:cNvSpPr txBox="1">
            <a:spLocks/>
          </p:cNvSpPr>
          <p:nvPr/>
        </p:nvSpPr>
        <p:spPr>
          <a:xfrm>
            <a:off x="0" y="0"/>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200" b="1">
                <a:solidFill>
                  <a:schemeClr val="tx1"/>
                </a:solidFill>
                <a:latin typeface="Calibri" panose="020F0502020204030204" pitchFamily="34" charset="0"/>
                <a:cs typeface="Calibri" panose="020F0502020204030204" pitchFamily="34" charset="0"/>
              </a:rPr>
              <a:t>Summary of Risks</a:t>
            </a:r>
          </a:p>
        </p:txBody>
      </p:sp>
      <p:cxnSp>
        <p:nvCxnSpPr>
          <p:cNvPr id="14" name="Straight Connector 13">
            <a:extLst>
              <a:ext uri="{FF2B5EF4-FFF2-40B4-BE49-F238E27FC236}">
                <a16:creationId xmlns:a16="http://schemas.microsoft.com/office/drawing/2014/main" id="{D96CB43F-9B06-AAF1-B791-CC90B6BBB034}"/>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034D0AF-0DDC-014B-6E8A-0CD61B79BA38}"/>
              </a:ext>
            </a:extLst>
          </p:cNvPr>
          <p:cNvCxnSpPr>
            <a:cxnSpLocks/>
          </p:cNvCxnSpPr>
          <p:nvPr/>
        </p:nvCxnSpPr>
        <p:spPr>
          <a:xfrm>
            <a:off x="0" y="30162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DEA11EF7-1551-46E1-38DF-2ACC85B43D51}"/>
              </a:ext>
            </a:extLst>
          </p:cNvPr>
          <p:cNvSpPr/>
          <p:nvPr/>
        </p:nvSpPr>
        <p:spPr>
          <a:xfrm>
            <a:off x="9439995" y="977968"/>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a:extLst>
              <a:ext uri="{FF2B5EF4-FFF2-40B4-BE49-F238E27FC236}">
                <a16:creationId xmlns:a16="http://schemas.microsoft.com/office/drawing/2014/main" id="{87B16977-D36F-06EF-A78C-10BA8AAFA6F4}"/>
              </a:ext>
            </a:extLst>
          </p:cNvPr>
          <p:cNvGraphicFramePr>
            <a:graphicFrameLocks noGrp="1"/>
          </p:cNvGraphicFramePr>
          <p:nvPr>
            <p:extLst>
              <p:ext uri="{D42A27DB-BD31-4B8C-83A1-F6EECF244321}">
                <p14:modId xmlns:p14="http://schemas.microsoft.com/office/powerpoint/2010/main" val="2189061321"/>
              </p:ext>
            </p:extLst>
          </p:nvPr>
        </p:nvGraphicFramePr>
        <p:xfrm>
          <a:off x="0" y="881307"/>
          <a:ext cx="12192007" cy="902855"/>
        </p:xfrm>
        <a:graphic>
          <a:graphicData uri="http://schemas.openxmlformats.org/drawingml/2006/table">
            <a:tbl>
              <a:tblPr firstRow="1" firstCol="1" bandRow="1"/>
              <a:tblGrid>
                <a:gridCol w="391195">
                  <a:extLst>
                    <a:ext uri="{9D8B030D-6E8A-4147-A177-3AD203B41FA5}">
                      <a16:colId xmlns:a16="http://schemas.microsoft.com/office/drawing/2014/main" val="20000"/>
                    </a:ext>
                  </a:extLst>
                </a:gridCol>
                <a:gridCol w="870446">
                  <a:extLst>
                    <a:ext uri="{9D8B030D-6E8A-4147-A177-3AD203B41FA5}">
                      <a16:colId xmlns:a16="http://schemas.microsoft.com/office/drawing/2014/main" val="4202610044"/>
                    </a:ext>
                  </a:extLst>
                </a:gridCol>
                <a:gridCol w="5327418">
                  <a:extLst>
                    <a:ext uri="{9D8B030D-6E8A-4147-A177-3AD203B41FA5}">
                      <a16:colId xmlns:a16="http://schemas.microsoft.com/office/drawing/2014/main" val="20002"/>
                    </a:ext>
                  </a:extLst>
                </a:gridCol>
                <a:gridCol w="934485">
                  <a:extLst>
                    <a:ext uri="{9D8B030D-6E8A-4147-A177-3AD203B41FA5}">
                      <a16:colId xmlns:a16="http://schemas.microsoft.com/office/drawing/2014/main" val="20004"/>
                    </a:ext>
                  </a:extLst>
                </a:gridCol>
                <a:gridCol w="1029707">
                  <a:extLst>
                    <a:ext uri="{9D8B030D-6E8A-4147-A177-3AD203B41FA5}">
                      <a16:colId xmlns:a16="http://schemas.microsoft.com/office/drawing/2014/main" val="20005"/>
                    </a:ext>
                  </a:extLst>
                </a:gridCol>
                <a:gridCol w="166716">
                  <a:extLst>
                    <a:ext uri="{9D8B030D-6E8A-4147-A177-3AD203B41FA5}">
                      <a16:colId xmlns:a16="http://schemas.microsoft.com/office/drawing/2014/main" val="20006"/>
                    </a:ext>
                  </a:extLst>
                </a:gridCol>
                <a:gridCol w="173964">
                  <a:extLst>
                    <a:ext uri="{9D8B030D-6E8A-4147-A177-3AD203B41FA5}">
                      <a16:colId xmlns:a16="http://schemas.microsoft.com/office/drawing/2014/main" val="20007"/>
                    </a:ext>
                  </a:extLst>
                </a:gridCol>
                <a:gridCol w="601627">
                  <a:extLst>
                    <a:ext uri="{9D8B030D-6E8A-4147-A177-3AD203B41FA5}">
                      <a16:colId xmlns:a16="http://schemas.microsoft.com/office/drawing/2014/main" val="20008"/>
                    </a:ext>
                  </a:extLst>
                </a:gridCol>
                <a:gridCol w="166716">
                  <a:extLst>
                    <a:ext uri="{9D8B030D-6E8A-4147-A177-3AD203B41FA5}">
                      <a16:colId xmlns:a16="http://schemas.microsoft.com/office/drawing/2014/main" val="20009"/>
                    </a:ext>
                  </a:extLst>
                </a:gridCol>
                <a:gridCol w="181213">
                  <a:extLst>
                    <a:ext uri="{9D8B030D-6E8A-4147-A177-3AD203B41FA5}">
                      <a16:colId xmlns:a16="http://schemas.microsoft.com/office/drawing/2014/main" val="20010"/>
                    </a:ext>
                  </a:extLst>
                </a:gridCol>
                <a:gridCol w="587130">
                  <a:extLst>
                    <a:ext uri="{9D8B030D-6E8A-4147-A177-3AD203B41FA5}">
                      <a16:colId xmlns:a16="http://schemas.microsoft.com/office/drawing/2014/main" val="20011"/>
                    </a:ext>
                  </a:extLst>
                </a:gridCol>
                <a:gridCol w="587130">
                  <a:extLst>
                    <a:ext uri="{9D8B030D-6E8A-4147-A177-3AD203B41FA5}">
                      <a16:colId xmlns:a16="http://schemas.microsoft.com/office/drawing/2014/main" val="3219466646"/>
                    </a:ext>
                  </a:extLst>
                </a:gridCol>
                <a:gridCol w="587130">
                  <a:extLst>
                    <a:ext uri="{9D8B030D-6E8A-4147-A177-3AD203B41FA5}">
                      <a16:colId xmlns:a16="http://schemas.microsoft.com/office/drawing/2014/main" val="2349755774"/>
                    </a:ext>
                  </a:extLst>
                </a:gridCol>
                <a:gridCol w="587130">
                  <a:extLst>
                    <a:ext uri="{9D8B030D-6E8A-4147-A177-3AD203B41FA5}">
                      <a16:colId xmlns:a16="http://schemas.microsoft.com/office/drawing/2014/main" val="4211868763"/>
                    </a:ext>
                  </a:extLst>
                </a:gridCol>
              </a:tblGrid>
              <a:tr h="312697">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a:ea typeface="Calibri"/>
                          <a:cs typeface="Calibri"/>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a:ea typeface="Times New Roman"/>
                          <a:cs typeface="Calibri"/>
                        </a:rPr>
                        <a:t>Domain</a:t>
                      </a:r>
                      <a:endParaRPr lang="en-GB" sz="110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a:ea typeface="Times New Roman"/>
                          <a:cs typeface="Calibri"/>
                        </a:rPr>
                        <a:t>Principal Risk</a:t>
                      </a:r>
                      <a:endParaRPr lang="en-GB" sz="1100" b="1">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a:ea typeface="Times New Roman"/>
                          <a:cs typeface="Calibri"/>
                        </a:rPr>
                        <a:t>Risk Owner</a:t>
                      </a:r>
                      <a:endParaRPr lang="en-GB" sz="110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a:ea typeface="Times New Roman"/>
                          <a:cs typeface="Calibri"/>
                        </a:rPr>
                        <a:t>Assurance Committee</a:t>
                      </a:r>
                      <a:endParaRPr lang="en-GB" sz="110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a:ea typeface="Times New Roman"/>
                          <a:cs typeface="Calibri"/>
                        </a:rPr>
                        <a:t>Initial Risk Rating </a:t>
                      </a:r>
                      <a:br>
                        <a:rPr lang="en-GB" sz="1000" b="1">
                          <a:effectLst/>
                          <a:latin typeface="Calibri"/>
                          <a:ea typeface="Times New Roman"/>
                          <a:cs typeface="Calibri"/>
                        </a:rPr>
                      </a:br>
                      <a:r>
                        <a:rPr lang="en-GB" sz="800" b="1">
                          <a:effectLst/>
                          <a:latin typeface="Calibri"/>
                          <a:ea typeface="Times New Roman"/>
                          <a:cs typeface="Calibri"/>
                        </a:rPr>
                        <a:t>(Before Mitigation)</a:t>
                      </a:r>
                      <a:endParaRPr lang="en-GB" sz="80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a:ea typeface="Times New Roman"/>
                          <a:cs typeface="Calibri"/>
                        </a:rPr>
                        <a:t>Current Risk</a:t>
                      </a:r>
                      <a:br>
                        <a:rPr lang="en-GB" sz="1000" b="1">
                          <a:effectLst/>
                          <a:latin typeface="Calibri"/>
                          <a:ea typeface="Times New Roman"/>
                          <a:cs typeface="Calibri"/>
                        </a:rPr>
                      </a:br>
                      <a:r>
                        <a:rPr lang="en-GB" sz="800" b="1">
                          <a:effectLst/>
                          <a:latin typeface="Calibri"/>
                          <a:ea typeface="Times New Roman"/>
                          <a:cs typeface="Calibri"/>
                        </a:rPr>
                        <a:t>(After Mitigation)</a:t>
                      </a:r>
                      <a:endParaRPr lang="en-GB" sz="80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a:ea typeface="Calibri"/>
                          <a:cs typeface="Calibri"/>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a:ea typeface="Calibri"/>
                          <a:cs typeface="Calibri"/>
                        </a:rPr>
                        <a:t>Status </a:t>
                      </a:r>
                      <a:br>
                        <a:rPr lang="en-GB" sz="1000" b="1">
                          <a:effectLst/>
                          <a:latin typeface="Calibri"/>
                          <a:ea typeface="Calibri"/>
                          <a:cs typeface="Calibri"/>
                        </a:rPr>
                      </a:br>
                      <a:r>
                        <a:rPr lang="en-GB" sz="800" b="1">
                          <a:effectLst/>
                          <a:latin typeface="Calibri"/>
                          <a:ea typeface="Times New Roman"/>
                          <a:cs typeface="Calibri"/>
                        </a:rPr>
                        <a:t>(In / Out of Appetite)</a:t>
                      </a:r>
                      <a:endParaRPr lang="en-GB" sz="800" b="1">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a:ea typeface="Calibri"/>
                          <a:cs typeface="Calibri"/>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7022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Times New Roman"/>
                          <a:cs typeface="Calibri"/>
                        </a:rPr>
                        <a:t>Rating I x L</a:t>
                      </a:r>
                      <a:endParaRPr lang="en-GB" sz="800" b="1">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Times New Roman"/>
                          <a:cs typeface="Calibri"/>
                        </a:rPr>
                        <a:t>Rating I x L</a:t>
                      </a:r>
                      <a:endParaRPr lang="en-GB" sz="800" b="1">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19933">
                <a:tc>
                  <a:txBody>
                    <a:bodyPr/>
                    <a:lstStyle/>
                    <a:p>
                      <a:pPr>
                        <a:lnSpc>
                          <a:spcPct val="115000"/>
                        </a:lnSpc>
                        <a:spcAft>
                          <a:spcPts val="0"/>
                        </a:spcAft>
                      </a:pPr>
                      <a:r>
                        <a:rPr lang="en-GB" sz="1100" b="1">
                          <a:effectLst/>
                          <a:latin typeface="Calibri"/>
                          <a:ea typeface="Calibri"/>
                          <a:cs typeface="Calibri"/>
                        </a:rPr>
                        <a:t>A1</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a:ea typeface="Times New Roman"/>
                          <a:cs typeface="Calibri"/>
                        </a:rPr>
                        <a:t>Delivery Improvement</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a:ea typeface="Times New Roman"/>
                          <a:cs typeface="Calibri"/>
                        </a:rPr>
                        <a:t>1: </a:t>
                      </a:r>
                      <a:r>
                        <a:rPr lang="en-GB" sz="1000" b="0" dirty="0">
                          <a:effectLst/>
                          <a:latin typeface="Calibri"/>
                          <a:ea typeface="Times New Roman"/>
                          <a:cs typeface="Calibri"/>
                        </a:rPr>
                        <a:t>Failure to effectively recognise, monitor and have mitigating actions to improve standards of local care will impact on patient safety and positive health outcomes for local people and communities.</a:t>
                      </a:r>
                      <a:endParaRPr lang="en-GB" sz="1000" dirty="0">
                        <a:highlight>
                          <a:srgbClr val="FFFF00"/>
                        </a:highlight>
                        <a:latin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a:ea typeface="Times New Roman"/>
                          <a:cs typeface="Calibri"/>
                        </a:rPr>
                        <a:t>ED Nursing &amp; Quality </a:t>
                      </a:r>
                      <a:endParaRPr lang="en-GB" sz="900" b="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solidFill>
                            <a:schemeClr val="tx1"/>
                          </a:solidFill>
                          <a:effectLst/>
                          <a:latin typeface="Calibri"/>
                          <a:ea typeface="Calibri"/>
                          <a:cs typeface="Calibri"/>
                        </a:rPr>
                        <a:t>Quality </a:t>
                      </a:r>
                      <a:br>
                        <a:rPr lang="en-GB" sz="900" b="0" dirty="0">
                          <a:solidFill>
                            <a:srgbClr val="000000"/>
                          </a:solidFill>
                          <a:effectLst/>
                          <a:latin typeface="Calibri"/>
                          <a:ea typeface="Calibri"/>
                          <a:cs typeface="Calibri"/>
                        </a:rPr>
                      </a:br>
                      <a:r>
                        <a:rPr lang="en-GB" sz="900" b="0" dirty="0">
                          <a:solidFill>
                            <a:schemeClr val="tx1"/>
                          </a:solidFill>
                          <a:effectLst/>
                          <a:latin typeface="Calibri"/>
                          <a:ea typeface="Calibri"/>
                          <a:cs typeface="Calibri"/>
                        </a:rPr>
                        <a:t>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a:ea typeface="Calibri"/>
                          <a:cs typeface="Calibri"/>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a:ea typeface="Calibri"/>
                          <a:cs typeface="Calibri"/>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a:ea typeface="Calibri"/>
                          <a:cs typeface="Calibri"/>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a:ea typeface="Calibri"/>
                          <a:cs typeface="Calibri"/>
                        </a:rPr>
                        <a:t>8</a:t>
                      </a:r>
                      <a:br>
                        <a:rPr lang="en-GB" sz="1100" b="1">
                          <a:effectLst/>
                          <a:latin typeface="Calibri"/>
                          <a:ea typeface="Calibri"/>
                          <a:cs typeface="Calibri"/>
                        </a:rPr>
                      </a:br>
                      <a:r>
                        <a:rPr lang="en-GB" sz="800" b="1">
                          <a:effectLst/>
                          <a:latin typeface="Calibri"/>
                          <a:ea typeface="Calibri"/>
                          <a:cs typeface="Calibri"/>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a:ea typeface="Calibri"/>
                          <a:cs typeface="Calibri"/>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endParaRPr lang="en-GB" sz="1100" b="1" dirty="0">
                        <a:solidFill>
                          <a:schemeClr val="tx1"/>
                        </a:solidFill>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6237768B-E610-CF79-B06B-6F89CD9F4FB2}"/>
              </a:ext>
            </a:extLst>
          </p:cNvPr>
          <p:cNvGraphicFramePr>
            <a:graphicFrameLocks noGrp="1"/>
          </p:cNvGraphicFramePr>
          <p:nvPr>
            <p:extLst>
              <p:ext uri="{D42A27DB-BD31-4B8C-83A1-F6EECF244321}">
                <p14:modId xmlns:p14="http://schemas.microsoft.com/office/powerpoint/2010/main" val="1279407509"/>
              </p:ext>
            </p:extLst>
          </p:nvPr>
        </p:nvGraphicFramePr>
        <p:xfrm>
          <a:off x="0" y="1941647"/>
          <a:ext cx="12192007" cy="875190"/>
        </p:xfrm>
        <a:graphic>
          <a:graphicData uri="http://schemas.openxmlformats.org/drawingml/2006/table">
            <a:tbl>
              <a:tblPr firstRow="1" firstCol="1" bandRow="1"/>
              <a:tblGrid>
                <a:gridCol w="391195">
                  <a:extLst>
                    <a:ext uri="{9D8B030D-6E8A-4147-A177-3AD203B41FA5}">
                      <a16:colId xmlns:a16="http://schemas.microsoft.com/office/drawing/2014/main" val="20000"/>
                    </a:ext>
                  </a:extLst>
                </a:gridCol>
                <a:gridCol w="893595">
                  <a:extLst>
                    <a:ext uri="{9D8B030D-6E8A-4147-A177-3AD203B41FA5}">
                      <a16:colId xmlns:a16="http://schemas.microsoft.com/office/drawing/2014/main" val="4202610044"/>
                    </a:ext>
                  </a:extLst>
                </a:gridCol>
                <a:gridCol w="5313234">
                  <a:extLst>
                    <a:ext uri="{9D8B030D-6E8A-4147-A177-3AD203B41FA5}">
                      <a16:colId xmlns:a16="http://schemas.microsoft.com/office/drawing/2014/main" val="20002"/>
                    </a:ext>
                  </a:extLst>
                </a:gridCol>
                <a:gridCol w="913946">
                  <a:extLst>
                    <a:ext uri="{9D8B030D-6E8A-4147-A177-3AD203B41FA5}">
                      <a16:colId xmlns:a16="http://schemas.microsoft.com/office/drawing/2014/main" val="20004"/>
                    </a:ext>
                  </a:extLst>
                </a:gridCol>
                <a:gridCol w="1041281">
                  <a:extLst>
                    <a:ext uri="{9D8B030D-6E8A-4147-A177-3AD203B41FA5}">
                      <a16:colId xmlns:a16="http://schemas.microsoft.com/office/drawing/2014/main" val="20005"/>
                    </a:ext>
                  </a:extLst>
                </a:gridCol>
                <a:gridCol w="166716">
                  <a:extLst>
                    <a:ext uri="{9D8B030D-6E8A-4147-A177-3AD203B41FA5}">
                      <a16:colId xmlns:a16="http://schemas.microsoft.com/office/drawing/2014/main" val="20006"/>
                    </a:ext>
                  </a:extLst>
                </a:gridCol>
                <a:gridCol w="173964">
                  <a:extLst>
                    <a:ext uri="{9D8B030D-6E8A-4147-A177-3AD203B41FA5}">
                      <a16:colId xmlns:a16="http://schemas.microsoft.com/office/drawing/2014/main" val="20007"/>
                    </a:ext>
                  </a:extLst>
                </a:gridCol>
                <a:gridCol w="601627">
                  <a:extLst>
                    <a:ext uri="{9D8B030D-6E8A-4147-A177-3AD203B41FA5}">
                      <a16:colId xmlns:a16="http://schemas.microsoft.com/office/drawing/2014/main" val="20008"/>
                    </a:ext>
                  </a:extLst>
                </a:gridCol>
                <a:gridCol w="166716">
                  <a:extLst>
                    <a:ext uri="{9D8B030D-6E8A-4147-A177-3AD203B41FA5}">
                      <a16:colId xmlns:a16="http://schemas.microsoft.com/office/drawing/2014/main" val="20009"/>
                    </a:ext>
                  </a:extLst>
                </a:gridCol>
                <a:gridCol w="181213">
                  <a:extLst>
                    <a:ext uri="{9D8B030D-6E8A-4147-A177-3AD203B41FA5}">
                      <a16:colId xmlns:a16="http://schemas.microsoft.com/office/drawing/2014/main" val="20010"/>
                    </a:ext>
                  </a:extLst>
                </a:gridCol>
                <a:gridCol w="587130">
                  <a:extLst>
                    <a:ext uri="{9D8B030D-6E8A-4147-A177-3AD203B41FA5}">
                      <a16:colId xmlns:a16="http://schemas.microsoft.com/office/drawing/2014/main" val="20011"/>
                    </a:ext>
                  </a:extLst>
                </a:gridCol>
                <a:gridCol w="587130">
                  <a:extLst>
                    <a:ext uri="{9D8B030D-6E8A-4147-A177-3AD203B41FA5}">
                      <a16:colId xmlns:a16="http://schemas.microsoft.com/office/drawing/2014/main" val="3219466646"/>
                    </a:ext>
                  </a:extLst>
                </a:gridCol>
                <a:gridCol w="587130">
                  <a:extLst>
                    <a:ext uri="{9D8B030D-6E8A-4147-A177-3AD203B41FA5}">
                      <a16:colId xmlns:a16="http://schemas.microsoft.com/office/drawing/2014/main" val="2349755774"/>
                    </a:ext>
                  </a:extLst>
                </a:gridCol>
                <a:gridCol w="587130">
                  <a:extLst>
                    <a:ext uri="{9D8B030D-6E8A-4147-A177-3AD203B41FA5}">
                      <a16:colId xmlns:a16="http://schemas.microsoft.com/office/drawing/2014/main" val="4211868763"/>
                    </a:ext>
                  </a:extLst>
                </a:gridCol>
              </a:tblGrid>
              <a:tr h="316635">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panose="020F0502020204030204" pitchFamily="34" charset="0"/>
                          <a:ea typeface="Times New Roman"/>
                          <a:cs typeface="Calibri" panose="020F0502020204030204" pitchFamily="34" charset="0"/>
                        </a:rPr>
                        <a:t>Principal Risk</a:t>
                      </a:r>
                      <a:endParaRPr lang="en-GB" sz="1100" b="1"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72369">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386186">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A2</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Delivery Improvement</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2: </a:t>
                      </a:r>
                      <a:r>
                        <a:rPr lang="en-GB" sz="1000" b="0" baseline="0" dirty="0">
                          <a:latin typeface="Calibri" panose="020F0502020204030204" pitchFamily="34" charset="0"/>
                          <a:cs typeface="Calibri" panose="020F0502020204030204" pitchFamily="34" charset="0"/>
                        </a:rPr>
                        <a:t>Failure to deliver the ICB Operating plan for 2024/25, and the associated 32 national objectives, may result in patients not being treated in a timely and appropriate manner.</a:t>
                      </a:r>
                      <a:endParaRPr lang="en-GB" sz="1000" b="0" dirty="0">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Calibri"/>
                          <a:cs typeface="Calibri" panose="020F0502020204030204" pitchFamily="34" charset="0"/>
                        </a:rPr>
                        <a:t>Deputy Chief Executive / COO</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800" b="0" dirty="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a:t>
                      </a:r>
                    </a:p>
                    <a:p>
                      <a:pPr marL="0" marR="0" lvl="0" indent="0" algn="ctr" defTabSz="914377" rtl="0" eaLnBrk="1" fontAlgn="auto" latinLnBrk="0" hangingPunct="1">
                        <a:lnSpc>
                          <a:spcPct val="115000"/>
                        </a:lnSpc>
                        <a:spcBef>
                          <a:spcPts val="0"/>
                        </a:spcBef>
                        <a:spcAft>
                          <a:spcPts val="0"/>
                        </a:spcAft>
                        <a:buClrTx/>
                        <a:buSzTx/>
                        <a:buFontTx/>
                        <a:buNone/>
                        <a:tabLst/>
                        <a:defRPr/>
                      </a:pPr>
                      <a:r>
                        <a:rPr lang="en-GB" sz="800" b="1" kern="1200" noProof="0">
                          <a:solidFill>
                            <a:schemeClr val="tx1"/>
                          </a:solidFill>
                          <a:effectLst/>
                          <a:latin typeface="Calibri" panose="020F0502020204030204" pitchFamily="34" charset="0"/>
                          <a:ea typeface="Calibri"/>
                          <a:cs typeface="Calibri" panose="020F0502020204030204" pitchFamily="34" charset="0"/>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endParaRPr lang="en-GB" sz="1100" b="1" dirty="0">
                        <a:solidFill>
                          <a:schemeClr val="tx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2" name="Table 1">
            <a:extLst>
              <a:ext uri="{FF2B5EF4-FFF2-40B4-BE49-F238E27FC236}">
                <a16:creationId xmlns:a16="http://schemas.microsoft.com/office/drawing/2014/main" id="{E89B60BC-F28D-1015-2CCD-445FEAB2B592}"/>
              </a:ext>
            </a:extLst>
          </p:cNvPr>
          <p:cNvGraphicFramePr>
            <a:graphicFrameLocks noGrp="1"/>
          </p:cNvGraphicFramePr>
          <p:nvPr>
            <p:extLst>
              <p:ext uri="{D42A27DB-BD31-4B8C-83A1-F6EECF244321}">
                <p14:modId xmlns:p14="http://schemas.microsoft.com/office/powerpoint/2010/main" val="2337700244"/>
              </p:ext>
            </p:extLst>
          </p:nvPr>
        </p:nvGraphicFramePr>
        <p:xfrm>
          <a:off x="0" y="2974320"/>
          <a:ext cx="12192007" cy="968166"/>
        </p:xfrm>
        <a:graphic>
          <a:graphicData uri="http://schemas.openxmlformats.org/drawingml/2006/table">
            <a:tbl>
              <a:tblPr firstRow="1" firstCol="1" bandRow="1"/>
              <a:tblGrid>
                <a:gridCol w="391195">
                  <a:extLst>
                    <a:ext uri="{9D8B030D-6E8A-4147-A177-3AD203B41FA5}">
                      <a16:colId xmlns:a16="http://schemas.microsoft.com/office/drawing/2014/main" val="20000"/>
                    </a:ext>
                  </a:extLst>
                </a:gridCol>
                <a:gridCol w="872829">
                  <a:extLst>
                    <a:ext uri="{9D8B030D-6E8A-4147-A177-3AD203B41FA5}">
                      <a16:colId xmlns:a16="http://schemas.microsoft.com/office/drawing/2014/main" val="4202610044"/>
                    </a:ext>
                  </a:extLst>
                </a:gridCol>
                <a:gridCol w="5334000">
                  <a:extLst>
                    <a:ext uri="{9D8B030D-6E8A-4147-A177-3AD203B41FA5}">
                      <a16:colId xmlns:a16="http://schemas.microsoft.com/office/drawing/2014/main" val="20002"/>
                    </a:ext>
                  </a:extLst>
                </a:gridCol>
                <a:gridCol w="905435">
                  <a:extLst>
                    <a:ext uri="{9D8B030D-6E8A-4147-A177-3AD203B41FA5}">
                      <a16:colId xmlns:a16="http://schemas.microsoft.com/office/drawing/2014/main" val="20004"/>
                    </a:ext>
                  </a:extLst>
                </a:gridCol>
                <a:gridCol w="1049792">
                  <a:extLst>
                    <a:ext uri="{9D8B030D-6E8A-4147-A177-3AD203B41FA5}">
                      <a16:colId xmlns:a16="http://schemas.microsoft.com/office/drawing/2014/main" val="20005"/>
                    </a:ext>
                  </a:extLst>
                </a:gridCol>
                <a:gridCol w="166716">
                  <a:extLst>
                    <a:ext uri="{9D8B030D-6E8A-4147-A177-3AD203B41FA5}">
                      <a16:colId xmlns:a16="http://schemas.microsoft.com/office/drawing/2014/main" val="20006"/>
                    </a:ext>
                  </a:extLst>
                </a:gridCol>
                <a:gridCol w="173964">
                  <a:extLst>
                    <a:ext uri="{9D8B030D-6E8A-4147-A177-3AD203B41FA5}">
                      <a16:colId xmlns:a16="http://schemas.microsoft.com/office/drawing/2014/main" val="20007"/>
                    </a:ext>
                  </a:extLst>
                </a:gridCol>
                <a:gridCol w="601627">
                  <a:extLst>
                    <a:ext uri="{9D8B030D-6E8A-4147-A177-3AD203B41FA5}">
                      <a16:colId xmlns:a16="http://schemas.microsoft.com/office/drawing/2014/main" val="20008"/>
                    </a:ext>
                  </a:extLst>
                </a:gridCol>
                <a:gridCol w="166716">
                  <a:extLst>
                    <a:ext uri="{9D8B030D-6E8A-4147-A177-3AD203B41FA5}">
                      <a16:colId xmlns:a16="http://schemas.microsoft.com/office/drawing/2014/main" val="20009"/>
                    </a:ext>
                  </a:extLst>
                </a:gridCol>
                <a:gridCol w="181213">
                  <a:extLst>
                    <a:ext uri="{9D8B030D-6E8A-4147-A177-3AD203B41FA5}">
                      <a16:colId xmlns:a16="http://schemas.microsoft.com/office/drawing/2014/main" val="20010"/>
                    </a:ext>
                  </a:extLst>
                </a:gridCol>
                <a:gridCol w="587130">
                  <a:extLst>
                    <a:ext uri="{9D8B030D-6E8A-4147-A177-3AD203B41FA5}">
                      <a16:colId xmlns:a16="http://schemas.microsoft.com/office/drawing/2014/main" val="20011"/>
                    </a:ext>
                  </a:extLst>
                </a:gridCol>
                <a:gridCol w="587130">
                  <a:extLst>
                    <a:ext uri="{9D8B030D-6E8A-4147-A177-3AD203B41FA5}">
                      <a16:colId xmlns:a16="http://schemas.microsoft.com/office/drawing/2014/main" val="3219466646"/>
                    </a:ext>
                  </a:extLst>
                </a:gridCol>
                <a:gridCol w="587130">
                  <a:extLst>
                    <a:ext uri="{9D8B030D-6E8A-4147-A177-3AD203B41FA5}">
                      <a16:colId xmlns:a16="http://schemas.microsoft.com/office/drawing/2014/main" val="2349755774"/>
                    </a:ext>
                  </a:extLst>
                </a:gridCol>
                <a:gridCol w="587130">
                  <a:extLst>
                    <a:ext uri="{9D8B030D-6E8A-4147-A177-3AD203B41FA5}">
                      <a16:colId xmlns:a16="http://schemas.microsoft.com/office/drawing/2014/main" val="4211868763"/>
                    </a:ext>
                  </a:extLst>
                </a:gridCol>
              </a:tblGrid>
              <a:tr h="326497">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a:ea typeface="Calibri"/>
                          <a:cs typeface="Calibri"/>
                        </a:rPr>
                        <a:t>BAF REF</a:t>
                      </a:r>
                      <a:endParaRPr lang="en-GB" sz="11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a:ea typeface="Times New Roman"/>
                          <a:cs typeface="Calibri"/>
                        </a:rPr>
                        <a:t>Domain</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a:ea typeface="Times New Roman"/>
                          <a:cs typeface="Calibri"/>
                        </a:rPr>
                        <a:t>Principal Risk</a:t>
                      </a:r>
                      <a:endParaRPr lang="en-GB" sz="11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a:ea typeface="Times New Roman"/>
                          <a:cs typeface="Calibri"/>
                        </a:rPr>
                        <a:t>Risk Owner</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a:ea typeface="Times New Roman"/>
                          <a:cs typeface="Calibri"/>
                        </a:rPr>
                        <a:t>Assurance Committee</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a:ea typeface="Times New Roman"/>
                          <a:cs typeface="Calibri"/>
                        </a:rPr>
                        <a:t>Initial Risk Rating </a:t>
                      </a:r>
                      <a:br>
                        <a:rPr lang="en-GB" sz="1000" b="1">
                          <a:effectLst/>
                          <a:latin typeface="Calibri"/>
                          <a:ea typeface="Times New Roman"/>
                          <a:cs typeface="Calibri"/>
                        </a:rPr>
                      </a:br>
                      <a:r>
                        <a:rPr lang="en-GB" sz="800" b="1">
                          <a:effectLst/>
                          <a:latin typeface="Calibri"/>
                          <a:ea typeface="Times New Roman"/>
                          <a:cs typeface="Calibri"/>
                        </a:rPr>
                        <a:t>(Before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a:ea typeface="Times New Roman"/>
                          <a:cs typeface="Calibri"/>
                        </a:rPr>
                        <a:t>Current Risk</a:t>
                      </a:r>
                      <a:br>
                        <a:rPr lang="en-GB" sz="1000" b="1">
                          <a:effectLst/>
                          <a:latin typeface="Calibri"/>
                          <a:ea typeface="Times New Roman"/>
                          <a:cs typeface="Calibri"/>
                        </a:rPr>
                      </a:br>
                      <a:r>
                        <a:rPr lang="en-GB" sz="800" b="1">
                          <a:effectLst/>
                          <a:latin typeface="Calibri"/>
                          <a:ea typeface="Times New Roman"/>
                          <a:cs typeface="Calibri"/>
                        </a:rPr>
                        <a:t>(After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a:ea typeface="Calibri"/>
                          <a:cs typeface="Calibri"/>
                        </a:rPr>
                        <a:t>Risk Appetite</a:t>
                      </a:r>
                      <a:endParaRPr lang="en-GB" sz="10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a:ea typeface="Calibri"/>
                          <a:cs typeface="Calibri"/>
                        </a:rPr>
                        <a:t>Status </a:t>
                      </a:r>
                      <a:br>
                        <a:rPr lang="en-GB" sz="1000" b="1">
                          <a:effectLst/>
                          <a:latin typeface="Calibri"/>
                          <a:ea typeface="Calibri"/>
                          <a:cs typeface="Calibri"/>
                        </a:rPr>
                      </a:br>
                      <a:r>
                        <a:rPr lang="en-GB" sz="800" b="1">
                          <a:effectLst/>
                          <a:latin typeface="Calibri"/>
                          <a:ea typeface="Times New Roman"/>
                          <a:cs typeface="Calibri"/>
                        </a:rPr>
                        <a:t>(In / Out of Appetite)</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a:ea typeface="Calibri"/>
                          <a:cs typeface="Calibri"/>
                        </a:rPr>
                        <a:t>Movement from Last Quarter</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77738">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a:ea typeface="Calibri"/>
                          <a:cs typeface="Calibri"/>
                        </a:rPr>
                        <a:t>I</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Calibri"/>
                          <a:cs typeface="Calibri"/>
                        </a:rPr>
                        <a:t>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Calibri"/>
                          <a:cs typeface="Calibri"/>
                        </a:rPr>
                        <a:t>I</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Calibri"/>
                          <a:cs typeface="Calibri"/>
                        </a:rPr>
                        <a:t>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383382">
                <a:tc>
                  <a:txBody>
                    <a:bodyPr/>
                    <a:lstStyle/>
                    <a:p>
                      <a:pPr>
                        <a:lnSpc>
                          <a:spcPct val="115000"/>
                        </a:lnSpc>
                        <a:spcAft>
                          <a:spcPts val="0"/>
                        </a:spcAft>
                      </a:pPr>
                      <a:r>
                        <a:rPr lang="en-GB" sz="1100" b="1">
                          <a:effectLst/>
                          <a:latin typeface="Calibri"/>
                          <a:ea typeface="Calibri"/>
                          <a:cs typeface="Calibri"/>
                        </a:rPr>
                        <a:t>A3</a:t>
                      </a:r>
                      <a:endParaRPr lang="en-GB" sz="11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a:ea typeface="Times New Roman"/>
                          <a:cs typeface="Calibri"/>
                        </a:rPr>
                        <a:t>Data and Digital</a:t>
                      </a:r>
                      <a:endParaRPr lang="en-GB" sz="1000" b="1" dirty="0">
                        <a:effectLst/>
                        <a:latin typeface="Calibri"/>
                        <a:ea typeface="Times New Roman"/>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3: </a:t>
                      </a:r>
                      <a:r>
                        <a:rPr lang="en-GB" sz="1000" b="0" dirty="0">
                          <a:effectLst/>
                          <a:latin typeface="Calibri" panose="020F0502020204030204" pitchFamily="34" charset="0"/>
                          <a:ea typeface="Times New Roman"/>
                          <a:cs typeface="Calibri" panose="020F0502020204030204" pitchFamily="34" charset="0"/>
                        </a:rPr>
                        <a:t>Failure to </a:t>
                      </a:r>
                      <a:r>
                        <a:rPr lang="en-GB" sz="1000" b="0" dirty="0">
                          <a:solidFill>
                            <a:schemeClr val="tx1"/>
                          </a:solidFill>
                          <a:effectLst/>
                          <a:latin typeface="Calibri" panose="020F0502020204030204" pitchFamily="34" charset="0"/>
                          <a:ea typeface="Times New Roman"/>
                          <a:cs typeface="Calibri" panose="020F0502020204030204" pitchFamily="34" charset="0"/>
                        </a:rPr>
                        <a:t>develop data and digital maturity (including Cyber Security) will prevent the ICS from delivering  against its core purposes.</a:t>
                      </a:r>
                      <a:endParaRPr lang="en-GB" sz="1000" dirty="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a:ea typeface="Times New Roman"/>
                          <a:cs typeface="Calibri"/>
                        </a:rPr>
                        <a:t>Chief Digital Information Officer</a:t>
                      </a:r>
                      <a:endParaRPr lang="en-GB" sz="900" b="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solidFill>
                            <a:schemeClr val="tx1"/>
                          </a:solidFill>
                          <a:effectLst/>
                          <a:latin typeface="Calibri" panose="020F0502020204030204" pitchFamily="34" charset="0"/>
                          <a:ea typeface="Calibri"/>
                          <a:cs typeface="Calibri" panose="020F0502020204030204" pitchFamily="34" charset="0"/>
                        </a:rPr>
                        <a:t>Digital Data and Innovation Committee </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a:ea typeface="Calibri"/>
                          <a:cs typeface="Calibri"/>
                        </a:rPr>
                        <a:t>5</a:t>
                      </a:r>
                      <a:endParaRPr lang="en-GB" sz="1100" b="1" dirty="0">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a:ea typeface="Calibri"/>
                          <a:cs typeface="Calibri"/>
                        </a:rPr>
                        <a:t>4</a:t>
                      </a:r>
                      <a:endParaRPr lang="en-GB" sz="1100" b="1" dirty="0">
                        <a:solidFill>
                          <a:schemeClr val="tx1"/>
                        </a:solidFill>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a:ea typeface="Calibri"/>
                          <a:cs typeface="Calibri"/>
                        </a:rPr>
                        <a:t>20</a:t>
                      </a:r>
                      <a:endParaRPr lang="en-GB" sz="1100" b="1" dirty="0">
                        <a:solidFill>
                          <a:schemeClr val="bg1"/>
                        </a:solidFill>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a:ea typeface="Calibri"/>
                          <a:cs typeface="Calibri"/>
                        </a:rPr>
                        <a:t>4</a:t>
                      </a:r>
                      <a:endParaRPr lang="en-GB" sz="1100" b="1" dirty="0">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a:ea typeface="Calibri"/>
                          <a:cs typeface="Calibri"/>
                        </a:rPr>
                        <a:t>3</a:t>
                      </a:r>
                      <a:endParaRPr lang="en-GB" sz="1100" b="1" dirty="0">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a:ea typeface="Calibri"/>
                          <a:cs typeface="Calibri"/>
                        </a:rPr>
                        <a:t>12</a:t>
                      </a:r>
                      <a:endParaRPr lang="en-GB" sz="1100" b="1" dirty="0">
                        <a:solidFill>
                          <a:schemeClr val="bg1"/>
                        </a:solidFill>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100" b="1">
                          <a:effectLst/>
                          <a:latin typeface="Calibri"/>
                          <a:ea typeface="Calibri"/>
                          <a:cs typeface="Calibri"/>
                        </a:rPr>
                        <a:t>12 </a:t>
                      </a:r>
                      <a:br>
                        <a:rPr lang="en-GB" sz="1100" b="1">
                          <a:effectLst/>
                          <a:latin typeface="Calibri"/>
                          <a:ea typeface="Calibri"/>
                          <a:cs typeface="Calibri"/>
                        </a:rPr>
                      </a:br>
                      <a:r>
                        <a:rPr lang="en-GB" sz="800" b="1">
                          <a:effectLst/>
                          <a:latin typeface="Calibri"/>
                          <a:ea typeface="Calibri"/>
                          <a:cs typeface="Calibri"/>
                        </a:rPr>
                        <a:t>OPEN</a:t>
                      </a:r>
                      <a:endParaRPr lang="en-GB" sz="800" b="1" dirty="0">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a:ea typeface="Calibri"/>
                          <a:cs typeface="Calibri"/>
                        </a:rPr>
                        <a:t>IN</a:t>
                      </a:r>
                      <a:endParaRPr lang="en-GB" sz="1100" b="1" dirty="0">
                        <a:solidFill>
                          <a:schemeClr val="bg1"/>
                        </a:solidFill>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lang="en-GB" sz="1100" b="1" dirty="0">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18" name="Table 17">
            <a:extLst>
              <a:ext uri="{FF2B5EF4-FFF2-40B4-BE49-F238E27FC236}">
                <a16:creationId xmlns:a16="http://schemas.microsoft.com/office/drawing/2014/main" id="{843CA8ED-3055-AEAA-9B24-EB17F779C41C}"/>
              </a:ext>
            </a:extLst>
          </p:cNvPr>
          <p:cNvGraphicFramePr>
            <a:graphicFrameLocks noGrp="1"/>
          </p:cNvGraphicFramePr>
          <p:nvPr>
            <p:extLst>
              <p:ext uri="{D42A27DB-BD31-4B8C-83A1-F6EECF244321}">
                <p14:modId xmlns:p14="http://schemas.microsoft.com/office/powerpoint/2010/main" val="1173048954"/>
              </p:ext>
            </p:extLst>
          </p:nvPr>
        </p:nvGraphicFramePr>
        <p:xfrm>
          <a:off x="5951" y="4455228"/>
          <a:ext cx="12180100" cy="1019311"/>
        </p:xfrm>
        <a:graphic>
          <a:graphicData uri="http://schemas.openxmlformats.org/drawingml/2006/table">
            <a:tbl>
              <a:tblPr firstRow="1" firstCol="1" bandRow="1"/>
              <a:tblGrid>
                <a:gridCol w="390813">
                  <a:extLst>
                    <a:ext uri="{9D8B030D-6E8A-4147-A177-3AD203B41FA5}">
                      <a16:colId xmlns:a16="http://schemas.microsoft.com/office/drawing/2014/main" val="20000"/>
                    </a:ext>
                  </a:extLst>
                </a:gridCol>
                <a:gridCol w="871984">
                  <a:extLst>
                    <a:ext uri="{9D8B030D-6E8A-4147-A177-3AD203B41FA5}">
                      <a16:colId xmlns:a16="http://schemas.microsoft.com/office/drawing/2014/main" val="4202610044"/>
                    </a:ext>
                  </a:extLst>
                </a:gridCol>
                <a:gridCol w="5319834">
                  <a:extLst>
                    <a:ext uri="{9D8B030D-6E8A-4147-A177-3AD203B41FA5}">
                      <a16:colId xmlns:a16="http://schemas.microsoft.com/office/drawing/2014/main" val="20002"/>
                    </a:ext>
                  </a:extLst>
                </a:gridCol>
                <a:gridCol w="931418">
                  <a:extLst>
                    <a:ext uri="{9D8B030D-6E8A-4147-A177-3AD203B41FA5}">
                      <a16:colId xmlns:a16="http://schemas.microsoft.com/office/drawing/2014/main" val="20004"/>
                    </a:ext>
                  </a:extLst>
                </a:gridCol>
                <a:gridCol w="1030848">
                  <a:extLst>
                    <a:ext uri="{9D8B030D-6E8A-4147-A177-3AD203B41FA5}">
                      <a16:colId xmlns:a16="http://schemas.microsoft.com/office/drawing/2014/main" val="20005"/>
                    </a:ext>
                  </a:extLst>
                </a:gridCol>
                <a:gridCol w="166553">
                  <a:extLst>
                    <a:ext uri="{9D8B030D-6E8A-4147-A177-3AD203B41FA5}">
                      <a16:colId xmlns:a16="http://schemas.microsoft.com/office/drawing/2014/main" val="20006"/>
                    </a:ext>
                  </a:extLst>
                </a:gridCol>
                <a:gridCol w="173794">
                  <a:extLst>
                    <a:ext uri="{9D8B030D-6E8A-4147-A177-3AD203B41FA5}">
                      <a16:colId xmlns:a16="http://schemas.microsoft.com/office/drawing/2014/main" val="20007"/>
                    </a:ext>
                  </a:extLst>
                </a:gridCol>
                <a:gridCol w="601039">
                  <a:extLst>
                    <a:ext uri="{9D8B030D-6E8A-4147-A177-3AD203B41FA5}">
                      <a16:colId xmlns:a16="http://schemas.microsoft.com/office/drawing/2014/main" val="20008"/>
                    </a:ext>
                  </a:extLst>
                </a:gridCol>
                <a:gridCol w="166553">
                  <a:extLst>
                    <a:ext uri="{9D8B030D-6E8A-4147-A177-3AD203B41FA5}">
                      <a16:colId xmlns:a16="http://schemas.microsoft.com/office/drawing/2014/main" val="20009"/>
                    </a:ext>
                  </a:extLst>
                </a:gridCol>
                <a:gridCol w="181036">
                  <a:extLst>
                    <a:ext uri="{9D8B030D-6E8A-4147-A177-3AD203B41FA5}">
                      <a16:colId xmlns:a16="http://schemas.microsoft.com/office/drawing/2014/main" val="20010"/>
                    </a:ext>
                  </a:extLst>
                </a:gridCol>
                <a:gridCol w="586557">
                  <a:extLst>
                    <a:ext uri="{9D8B030D-6E8A-4147-A177-3AD203B41FA5}">
                      <a16:colId xmlns:a16="http://schemas.microsoft.com/office/drawing/2014/main" val="20011"/>
                    </a:ext>
                  </a:extLst>
                </a:gridCol>
                <a:gridCol w="586557">
                  <a:extLst>
                    <a:ext uri="{9D8B030D-6E8A-4147-A177-3AD203B41FA5}">
                      <a16:colId xmlns:a16="http://schemas.microsoft.com/office/drawing/2014/main" val="3219466646"/>
                    </a:ext>
                  </a:extLst>
                </a:gridCol>
                <a:gridCol w="586557">
                  <a:extLst>
                    <a:ext uri="{9D8B030D-6E8A-4147-A177-3AD203B41FA5}">
                      <a16:colId xmlns:a16="http://schemas.microsoft.com/office/drawing/2014/main" val="2349755774"/>
                    </a:ext>
                  </a:extLst>
                </a:gridCol>
                <a:gridCol w="586557">
                  <a:extLst>
                    <a:ext uri="{9D8B030D-6E8A-4147-A177-3AD203B41FA5}">
                      <a16:colId xmlns:a16="http://schemas.microsoft.com/office/drawing/2014/main" val="4211868763"/>
                    </a:ext>
                  </a:extLst>
                </a:gridCol>
              </a:tblGrid>
              <a:tr h="325252">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BAF 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marL="0" marR="0" lvl="0" indent="0" algn="l" defTabSz="914377"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9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4841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545649">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B1</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Empowering Collaboratives</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1: </a:t>
                      </a:r>
                      <a:r>
                        <a:rPr lang="en-GB" sz="1000" b="0" dirty="0">
                          <a:effectLst/>
                          <a:latin typeface="Calibri" panose="020F0502020204030204" pitchFamily="34" charset="0"/>
                          <a:ea typeface="Times New Roman"/>
                          <a:cs typeface="Calibri" panose="020F0502020204030204" pitchFamily="34" charset="0"/>
                        </a:rPr>
                        <a:t>Failure of the ICB </a:t>
                      </a:r>
                      <a:r>
                        <a:rPr lang="en-GB" sz="1000" dirty="0">
                          <a:latin typeface="Calibri" panose="020F0502020204030204" pitchFamily="34" charset="0"/>
                          <a:cs typeface="Calibri" panose="020F0502020204030204" pitchFamily="34" charset="0"/>
                        </a:rPr>
                        <a:t>to align with the wider partnership vision and priorities and therefore not transforming services to achieve enduring improvement to the health &amp; wellbeing of our population &amp; local communities.</a:t>
                      </a:r>
                      <a:endParaRPr lang="en-GB" sz="1000" dirty="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Calibri"/>
                          <a:cs typeface="Calibri" panose="020F0502020204030204" pitchFamily="34" charset="0"/>
                        </a:rPr>
                        <a:t>Deputy Chief Executive / COO</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800" b="0" dirty="0">
                          <a:solidFill>
                            <a:schemeClr val="tx1"/>
                          </a:solidFill>
                          <a:effectLst/>
                          <a:latin typeface="Calibri" panose="020F0502020204030204" pitchFamily="34" charset="0"/>
                          <a:ea typeface="Calibri"/>
                          <a:cs typeface="Calibri" panose="020F0502020204030204" pitchFamily="34" charset="0"/>
                        </a:rPr>
                        <a:t>Population Health &amp; Prevention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12 </a:t>
                      </a:r>
                      <a:br>
                        <a:rPr lang="en-GB" sz="11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IN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lang="en-GB" sz="1100" b="1" dirty="0">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 name="Title 7">
            <a:extLst>
              <a:ext uri="{FF2B5EF4-FFF2-40B4-BE49-F238E27FC236}">
                <a16:creationId xmlns:a16="http://schemas.microsoft.com/office/drawing/2014/main" id="{A69A765A-EE66-A068-B980-954E3E8B8826}"/>
              </a:ext>
            </a:extLst>
          </p:cNvPr>
          <p:cNvSpPr txBox="1">
            <a:spLocks/>
          </p:cNvSpPr>
          <p:nvPr/>
        </p:nvSpPr>
        <p:spPr>
          <a:xfrm>
            <a:off x="-5950" y="380156"/>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dirty="0">
                <a:solidFill>
                  <a:srgbClr val="0070C0"/>
                </a:solidFill>
                <a:latin typeface="Calibri" panose="020F0502020204030204" pitchFamily="34" charset="0"/>
                <a:cs typeface="Calibri" panose="020F0502020204030204" pitchFamily="34" charset="0"/>
              </a:rPr>
              <a:t>Strategic Objective A: Leading for Excellence</a:t>
            </a:r>
          </a:p>
        </p:txBody>
      </p:sp>
      <p:sp>
        <p:nvSpPr>
          <p:cNvPr id="6" name="Title 7">
            <a:extLst>
              <a:ext uri="{FF2B5EF4-FFF2-40B4-BE49-F238E27FC236}">
                <a16:creationId xmlns:a16="http://schemas.microsoft.com/office/drawing/2014/main" id="{74DAD5AF-0E41-9EF4-0A5E-2E23EEB94E39}"/>
              </a:ext>
            </a:extLst>
          </p:cNvPr>
          <p:cNvSpPr txBox="1">
            <a:spLocks/>
          </p:cNvSpPr>
          <p:nvPr/>
        </p:nvSpPr>
        <p:spPr>
          <a:xfrm>
            <a:off x="5950" y="4163566"/>
            <a:ext cx="12192000" cy="83136"/>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dirty="0">
                <a:solidFill>
                  <a:srgbClr val="7030A0"/>
                </a:solidFill>
                <a:latin typeface="Calibri" panose="020F0502020204030204" pitchFamily="34" charset="0"/>
                <a:cs typeface="Calibri" panose="020F0502020204030204" pitchFamily="34" charset="0"/>
              </a:rPr>
              <a:t>Strategic Objective B: Leading for Prevention</a:t>
            </a:r>
          </a:p>
        </p:txBody>
      </p:sp>
      <p:cxnSp>
        <p:nvCxnSpPr>
          <p:cNvPr id="10" name="Straight Connector 9">
            <a:extLst>
              <a:ext uri="{FF2B5EF4-FFF2-40B4-BE49-F238E27FC236}">
                <a16:creationId xmlns:a16="http://schemas.microsoft.com/office/drawing/2014/main" id="{63E3192A-30D7-1386-661B-B2698FC2FEDA}"/>
              </a:ext>
            </a:extLst>
          </p:cNvPr>
          <p:cNvCxnSpPr>
            <a:cxnSpLocks/>
          </p:cNvCxnSpPr>
          <p:nvPr/>
        </p:nvCxnSpPr>
        <p:spPr>
          <a:xfrm>
            <a:off x="-5950" y="681781"/>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0F6A936-7B01-912B-B559-91CCDB526C3E}"/>
              </a:ext>
            </a:extLst>
          </p:cNvPr>
          <p:cNvCxnSpPr>
            <a:cxnSpLocks/>
          </p:cNvCxnSpPr>
          <p:nvPr/>
        </p:nvCxnSpPr>
        <p:spPr>
          <a:xfrm>
            <a:off x="5950" y="4342787"/>
            <a:ext cx="12192000"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9" name="Arrow: Left-Right 18">
            <a:extLst>
              <a:ext uri="{FF2B5EF4-FFF2-40B4-BE49-F238E27FC236}">
                <a16:creationId xmlns:a16="http://schemas.microsoft.com/office/drawing/2014/main" id="{8E6C486E-5352-41D4-1DD0-8E527BB82BC7}"/>
              </a:ext>
            </a:extLst>
          </p:cNvPr>
          <p:cNvSpPr/>
          <p:nvPr/>
        </p:nvSpPr>
        <p:spPr>
          <a:xfrm>
            <a:off x="11670513" y="3545000"/>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Arrow: Left-Right 19">
            <a:extLst>
              <a:ext uri="{FF2B5EF4-FFF2-40B4-BE49-F238E27FC236}">
                <a16:creationId xmlns:a16="http://schemas.microsoft.com/office/drawing/2014/main" id="{52181AF7-F144-4BFA-2EE4-0FDAD5F64FB8}"/>
              </a:ext>
            </a:extLst>
          </p:cNvPr>
          <p:cNvSpPr/>
          <p:nvPr/>
        </p:nvSpPr>
        <p:spPr>
          <a:xfrm>
            <a:off x="11667720" y="5080374"/>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Arrow: Up 22">
            <a:extLst>
              <a:ext uri="{FF2B5EF4-FFF2-40B4-BE49-F238E27FC236}">
                <a16:creationId xmlns:a16="http://schemas.microsoft.com/office/drawing/2014/main" id="{5097770B-2343-61C6-CD33-B218DF1BC1DE}"/>
              </a:ext>
            </a:extLst>
          </p:cNvPr>
          <p:cNvSpPr/>
          <p:nvPr/>
        </p:nvSpPr>
        <p:spPr>
          <a:xfrm>
            <a:off x="11748683" y="1408977"/>
            <a:ext cx="285750" cy="279573"/>
          </a:xfrm>
          <a:prstGeom prst="up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Arrow: Left-Right 26">
            <a:extLst>
              <a:ext uri="{FF2B5EF4-FFF2-40B4-BE49-F238E27FC236}">
                <a16:creationId xmlns:a16="http://schemas.microsoft.com/office/drawing/2014/main" id="{41B36940-B2C4-496A-5265-882314039A16}"/>
              </a:ext>
            </a:extLst>
          </p:cNvPr>
          <p:cNvSpPr/>
          <p:nvPr/>
        </p:nvSpPr>
        <p:spPr>
          <a:xfrm>
            <a:off x="11670513" y="2524147"/>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a:extLst>
              <a:ext uri="{FF2B5EF4-FFF2-40B4-BE49-F238E27FC236}">
                <a16:creationId xmlns:a16="http://schemas.microsoft.com/office/drawing/2014/main" id="{C12AEF03-73C7-1BF5-C07B-A7AA63D65C80}"/>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7299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D3B52C-286B-D907-BE2C-A6930573EAC6}"/>
              </a:ext>
            </a:extLst>
          </p:cNvPr>
          <p:cNvSpPr/>
          <p:nvPr/>
        </p:nvSpPr>
        <p:spPr>
          <a:xfrm>
            <a:off x="158350" y="2065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9112F7D-74CF-76BC-CF0A-3642AD010021}"/>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0"/>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200" b="1">
                <a:solidFill>
                  <a:schemeClr val="tx1"/>
                </a:solidFill>
                <a:latin typeface="Calibri" panose="020F0502020204030204" pitchFamily="34" charset="0"/>
                <a:cs typeface="Calibri" panose="020F0502020204030204" pitchFamily="34" charset="0"/>
              </a:rPr>
              <a:t>Summary of Risks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2BBD31F0-FA56-1A21-5333-6ACC3B40BDF0}"/>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itle 7">
            <a:extLst>
              <a:ext uri="{FF2B5EF4-FFF2-40B4-BE49-F238E27FC236}">
                <a16:creationId xmlns:a16="http://schemas.microsoft.com/office/drawing/2014/main" id="{D905C642-8AB6-B38C-9D02-48FC80EE3953}"/>
              </a:ext>
            </a:extLst>
          </p:cNvPr>
          <p:cNvSpPr txBox="1">
            <a:spLocks/>
          </p:cNvSpPr>
          <p:nvPr/>
        </p:nvSpPr>
        <p:spPr>
          <a:xfrm>
            <a:off x="-11903" y="415833"/>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dirty="0">
                <a:solidFill>
                  <a:srgbClr val="00B050"/>
                </a:solidFill>
                <a:latin typeface="Calibri" panose="020F0502020204030204" pitchFamily="34" charset="0"/>
                <a:cs typeface="Calibri" panose="020F0502020204030204" pitchFamily="34" charset="0"/>
              </a:rPr>
              <a:t>Strategic Objective C: Leading for Sustainability</a:t>
            </a:r>
          </a:p>
        </p:txBody>
      </p:sp>
      <p:cxnSp>
        <p:nvCxnSpPr>
          <p:cNvPr id="22" name="Straight Connector 21">
            <a:extLst>
              <a:ext uri="{FF2B5EF4-FFF2-40B4-BE49-F238E27FC236}">
                <a16:creationId xmlns:a16="http://schemas.microsoft.com/office/drawing/2014/main" id="{78D962DB-DE0E-75FC-62C8-8AA47CDC48C4}"/>
              </a:ext>
            </a:extLst>
          </p:cNvPr>
          <p:cNvCxnSpPr>
            <a:cxnSpLocks/>
          </p:cNvCxnSpPr>
          <p:nvPr/>
        </p:nvCxnSpPr>
        <p:spPr>
          <a:xfrm>
            <a:off x="5950" y="712653"/>
            <a:ext cx="12192000"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4" name="Table 23">
            <a:extLst>
              <a:ext uri="{FF2B5EF4-FFF2-40B4-BE49-F238E27FC236}">
                <a16:creationId xmlns:a16="http://schemas.microsoft.com/office/drawing/2014/main" id="{0C167D01-F6C8-7179-661B-8A6981FE8247}"/>
              </a:ext>
            </a:extLst>
          </p:cNvPr>
          <p:cNvGraphicFramePr>
            <a:graphicFrameLocks noGrp="1"/>
          </p:cNvGraphicFramePr>
          <p:nvPr>
            <p:extLst>
              <p:ext uri="{D42A27DB-BD31-4B8C-83A1-F6EECF244321}">
                <p14:modId xmlns:p14="http://schemas.microsoft.com/office/powerpoint/2010/main" val="276561531"/>
              </p:ext>
            </p:extLst>
          </p:nvPr>
        </p:nvGraphicFramePr>
        <p:xfrm>
          <a:off x="5950" y="851935"/>
          <a:ext cx="12174147" cy="936788"/>
        </p:xfrm>
        <a:graphic>
          <a:graphicData uri="http://schemas.openxmlformats.org/drawingml/2006/table">
            <a:tbl>
              <a:tblPr firstRow="1" firstCol="1" bandRow="1"/>
              <a:tblGrid>
                <a:gridCol w="390621">
                  <a:extLst>
                    <a:ext uri="{9D8B030D-6E8A-4147-A177-3AD203B41FA5}">
                      <a16:colId xmlns:a16="http://schemas.microsoft.com/office/drawing/2014/main" val="20000"/>
                    </a:ext>
                  </a:extLst>
                </a:gridCol>
                <a:gridCol w="880728">
                  <a:extLst>
                    <a:ext uri="{9D8B030D-6E8A-4147-A177-3AD203B41FA5}">
                      <a16:colId xmlns:a16="http://schemas.microsoft.com/office/drawing/2014/main" val="4202610044"/>
                    </a:ext>
                  </a:extLst>
                </a:gridCol>
                <a:gridCol w="5385903">
                  <a:extLst>
                    <a:ext uri="{9D8B030D-6E8A-4147-A177-3AD203B41FA5}">
                      <a16:colId xmlns:a16="http://schemas.microsoft.com/office/drawing/2014/main" val="20002"/>
                    </a:ext>
                  </a:extLst>
                </a:gridCol>
                <a:gridCol w="855271">
                  <a:extLst>
                    <a:ext uri="{9D8B030D-6E8A-4147-A177-3AD203B41FA5}">
                      <a16:colId xmlns:a16="http://schemas.microsoft.com/office/drawing/2014/main" val="20004"/>
                    </a:ext>
                  </a:extLst>
                </a:gridCol>
                <a:gridCol w="1028199">
                  <a:extLst>
                    <a:ext uri="{9D8B030D-6E8A-4147-A177-3AD203B41FA5}">
                      <a16:colId xmlns:a16="http://schemas.microsoft.com/office/drawing/2014/main" val="20005"/>
                    </a:ext>
                  </a:extLst>
                </a:gridCol>
                <a:gridCol w="166471">
                  <a:extLst>
                    <a:ext uri="{9D8B030D-6E8A-4147-A177-3AD203B41FA5}">
                      <a16:colId xmlns:a16="http://schemas.microsoft.com/office/drawing/2014/main" val="20006"/>
                    </a:ext>
                  </a:extLst>
                </a:gridCol>
                <a:gridCol w="173709">
                  <a:extLst>
                    <a:ext uri="{9D8B030D-6E8A-4147-A177-3AD203B41FA5}">
                      <a16:colId xmlns:a16="http://schemas.microsoft.com/office/drawing/2014/main" val="20007"/>
                    </a:ext>
                  </a:extLst>
                </a:gridCol>
                <a:gridCol w="600746">
                  <a:extLst>
                    <a:ext uri="{9D8B030D-6E8A-4147-A177-3AD203B41FA5}">
                      <a16:colId xmlns:a16="http://schemas.microsoft.com/office/drawing/2014/main" val="20008"/>
                    </a:ext>
                  </a:extLst>
                </a:gridCol>
                <a:gridCol w="166471">
                  <a:extLst>
                    <a:ext uri="{9D8B030D-6E8A-4147-A177-3AD203B41FA5}">
                      <a16:colId xmlns:a16="http://schemas.microsoft.com/office/drawing/2014/main" val="20009"/>
                    </a:ext>
                  </a:extLst>
                </a:gridCol>
                <a:gridCol w="180948">
                  <a:extLst>
                    <a:ext uri="{9D8B030D-6E8A-4147-A177-3AD203B41FA5}">
                      <a16:colId xmlns:a16="http://schemas.microsoft.com/office/drawing/2014/main" val="20010"/>
                    </a:ext>
                  </a:extLst>
                </a:gridCol>
                <a:gridCol w="586270">
                  <a:extLst>
                    <a:ext uri="{9D8B030D-6E8A-4147-A177-3AD203B41FA5}">
                      <a16:colId xmlns:a16="http://schemas.microsoft.com/office/drawing/2014/main" val="20011"/>
                    </a:ext>
                  </a:extLst>
                </a:gridCol>
                <a:gridCol w="586270">
                  <a:extLst>
                    <a:ext uri="{9D8B030D-6E8A-4147-A177-3AD203B41FA5}">
                      <a16:colId xmlns:a16="http://schemas.microsoft.com/office/drawing/2014/main" val="3219466646"/>
                    </a:ext>
                  </a:extLst>
                </a:gridCol>
                <a:gridCol w="586270">
                  <a:extLst>
                    <a:ext uri="{9D8B030D-6E8A-4147-A177-3AD203B41FA5}">
                      <a16:colId xmlns:a16="http://schemas.microsoft.com/office/drawing/2014/main" val="2349755774"/>
                    </a:ext>
                  </a:extLst>
                </a:gridCol>
                <a:gridCol w="586270">
                  <a:extLst>
                    <a:ext uri="{9D8B030D-6E8A-4147-A177-3AD203B41FA5}">
                      <a16:colId xmlns:a16="http://schemas.microsoft.com/office/drawing/2014/main" val="4211868763"/>
                    </a:ext>
                  </a:extLst>
                </a:gridCol>
              </a:tblGrid>
              <a:tr h="297817">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panose="020F0502020204030204" pitchFamily="34" charset="0"/>
                          <a:ea typeface="Times New Roman"/>
                          <a:cs typeface="Calibri" panose="020F0502020204030204" pitchFamily="34" charset="0"/>
                        </a:rPr>
                        <a:t>Principal Risk</a:t>
                      </a:r>
                      <a:endParaRPr lang="en-GB" sz="1100" b="1"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6212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76846">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C2</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dirty="0">
                          <a:latin typeface="Calibri" panose="020F0502020204030204" pitchFamily="34" charset="0"/>
                          <a:cs typeface="Calibri" panose="020F0502020204030204" pitchFamily="34" charset="0"/>
                        </a:rPr>
                        <a:t>Sustainable Estates</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2: </a:t>
                      </a:r>
                      <a:r>
                        <a:rPr lang="en-GB" sz="1000" b="0" dirty="0">
                          <a:effectLst/>
                          <a:latin typeface="Calibri" panose="020F0502020204030204" pitchFamily="34" charset="0"/>
                          <a:ea typeface="Calibri"/>
                          <a:cs typeface="Calibri" panose="020F0502020204030204" pitchFamily="34" charset="0"/>
                        </a:rPr>
                        <a:t>The estates infrastructure of the ICS hinders our ability as an ICB to deliver consistently high-quality care. </a:t>
                      </a:r>
                      <a:endParaRPr lang="en-GB" sz="1000" dirty="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Times New Roman"/>
                          <a:cs typeface="Calibri" panose="020F0502020204030204" pitchFamily="34" charset="0"/>
                        </a:rPr>
                        <a:t>ED Finance &amp; Investment</a:t>
                      </a:r>
                      <a:endParaRPr lang="en-GB" sz="900" b="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800" b="0" dirty="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a:t>
                      </a:r>
                      <a:b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br>
                      <a:r>
                        <a:rPr kumimoji="0" lang="en-GB" sz="8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IN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100" b="1" dirty="0">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5" name="Arrow: Left-Right 24">
            <a:extLst>
              <a:ext uri="{FF2B5EF4-FFF2-40B4-BE49-F238E27FC236}">
                <a16:creationId xmlns:a16="http://schemas.microsoft.com/office/drawing/2014/main" id="{791B2724-BB3B-3829-EE50-E981177172EA}"/>
              </a:ext>
            </a:extLst>
          </p:cNvPr>
          <p:cNvSpPr/>
          <p:nvPr/>
        </p:nvSpPr>
        <p:spPr>
          <a:xfrm>
            <a:off x="11671552" y="1434802"/>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2" name="Table 11">
            <a:extLst>
              <a:ext uri="{FF2B5EF4-FFF2-40B4-BE49-F238E27FC236}">
                <a16:creationId xmlns:a16="http://schemas.microsoft.com/office/drawing/2014/main" id="{CFAC708A-6713-5A3F-598F-5908F2623439}"/>
              </a:ext>
            </a:extLst>
          </p:cNvPr>
          <p:cNvGraphicFramePr>
            <a:graphicFrameLocks noGrp="1"/>
          </p:cNvGraphicFramePr>
          <p:nvPr>
            <p:extLst>
              <p:ext uri="{D42A27DB-BD31-4B8C-83A1-F6EECF244321}">
                <p14:modId xmlns:p14="http://schemas.microsoft.com/office/powerpoint/2010/main" val="3979677335"/>
              </p:ext>
            </p:extLst>
          </p:nvPr>
        </p:nvGraphicFramePr>
        <p:xfrm>
          <a:off x="11902" y="1909069"/>
          <a:ext cx="12180098" cy="1313498"/>
        </p:xfrm>
        <a:graphic>
          <a:graphicData uri="http://schemas.openxmlformats.org/drawingml/2006/table">
            <a:tbl>
              <a:tblPr firstRow="1" firstCol="1" bandRow="1"/>
              <a:tblGrid>
                <a:gridCol w="390814">
                  <a:extLst>
                    <a:ext uri="{9D8B030D-6E8A-4147-A177-3AD203B41FA5}">
                      <a16:colId xmlns:a16="http://schemas.microsoft.com/office/drawing/2014/main" val="20000"/>
                    </a:ext>
                  </a:extLst>
                </a:gridCol>
                <a:gridCol w="892733">
                  <a:extLst>
                    <a:ext uri="{9D8B030D-6E8A-4147-A177-3AD203B41FA5}">
                      <a16:colId xmlns:a16="http://schemas.microsoft.com/office/drawing/2014/main" val="4202610044"/>
                    </a:ext>
                  </a:extLst>
                </a:gridCol>
                <a:gridCol w="5423224">
                  <a:extLst>
                    <a:ext uri="{9D8B030D-6E8A-4147-A177-3AD203B41FA5}">
                      <a16:colId xmlns:a16="http://schemas.microsoft.com/office/drawing/2014/main" val="20002"/>
                    </a:ext>
                  </a:extLst>
                </a:gridCol>
                <a:gridCol w="786310">
                  <a:extLst>
                    <a:ext uri="{9D8B030D-6E8A-4147-A177-3AD203B41FA5}">
                      <a16:colId xmlns:a16="http://schemas.microsoft.com/office/drawing/2014/main" val="20004"/>
                    </a:ext>
                  </a:extLst>
                </a:gridCol>
                <a:gridCol w="1051817">
                  <a:extLst>
                    <a:ext uri="{9D8B030D-6E8A-4147-A177-3AD203B41FA5}">
                      <a16:colId xmlns:a16="http://schemas.microsoft.com/office/drawing/2014/main" val="20005"/>
                    </a:ext>
                  </a:extLst>
                </a:gridCol>
                <a:gridCol w="166554">
                  <a:extLst>
                    <a:ext uri="{9D8B030D-6E8A-4147-A177-3AD203B41FA5}">
                      <a16:colId xmlns:a16="http://schemas.microsoft.com/office/drawing/2014/main" val="20006"/>
                    </a:ext>
                  </a:extLst>
                </a:gridCol>
                <a:gridCol w="173794">
                  <a:extLst>
                    <a:ext uri="{9D8B030D-6E8A-4147-A177-3AD203B41FA5}">
                      <a16:colId xmlns:a16="http://schemas.microsoft.com/office/drawing/2014/main" val="20007"/>
                    </a:ext>
                  </a:extLst>
                </a:gridCol>
                <a:gridCol w="601039">
                  <a:extLst>
                    <a:ext uri="{9D8B030D-6E8A-4147-A177-3AD203B41FA5}">
                      <a16:colId xmlns:a16="http://schemas.microsoft.com/office/drawing/2014/main" val="20008"/>
                    </a:ext>
                  </a:extLst>
                </a:gridCol>
                <a:gridCol w="166554">
                  <a:extLst>
                    <a:ext uri="{9D8B030D-6E8A-4147-A177-3AD203B41FA5}">
                      <a16:colId xmlns:a16="http://schemas.microsoft.com/office/drawing/2014/main" val="20009"/>
                    </a:ext>
                  </a:extLst>
                </a:gridCol>
                <a:gridCol w="181035">
                  <a:extLst>
                    <a:ext uri="{9D8B030D-6E8A-4147-A177-3AD203B41FA5}">
                      <a16:colId xmlns:a16="http://schemas.microsoft.com/office/drawing/2014/main" val="20010"/>
                    </a:ext>
                  </a:extLst>
                </a:gridCol>
                <a:gridCol w="586556">
                  <a:extLst>
                    <a:ext uri="{9D8B030D-6E8A-4147-A177-3AD203B41FA5}">
                      <a16:colId xmlns:a16="http://schemas.microsoft.com/office/drawing/2014/main" val="20011"/>
                    </a:ext>
                  </a:extLst>
                </a:gridCol>
                <a:gridCol w="586556">
                  <a:extLst>
                    <a:ext uri="{9D8B030D-6E8A-4147-A177-3AD203B41FA5}">
                      <a16:colId xmlns:a16="http://schemas.microsoft.com/office/drawing/2014/main" val="3219466646"/>
                    </a:ext>
                  </a:extLst>
                </a:gridCol>
                <a:gridCol w="586556">
                  <a:extLst>
                    <a:ext uri="{9D8B030D-6E8A-4147-A177-3AD203B41FA5}">
                      <a16:colId xmlns:a16="http://schemas.microsoft.com/office/drawing/2014/main" val="2349755774"/>
                    </a:ext>
                  </a:extLst>
                </a:gridCol>
                <a:gridCol w="586556">
                  <a:extLst>
                    <a:ext uri="{9D8B030D-6E8A-4147-A177-3AD203B41FA5}">
                      <a16:colId xmlns:a16="http://schemas.microsoft.com/office/drawing/2014/main" val="4211868763"/>
                    </a:ext>
                  </a:extLst>
                </a:gridCol>
              </a:tblGrid>
              <a:tr h="228306">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a:ea typeface="Times New Roman"/>
                          <a:cs typeface="Calibri"/>
                        </a:rPr>
                        <a:t>Domain</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a:ea typeface="Times New Roman"/>
                          <a:cs typeface="Calibri"/>
                        </a:rPr>
                        <a:t>Principal Risk       </a:t>
                      </a:r>
                      <a:endParaRPr lang="en-GB" sz="1100" b="1" dirty="0">
                        <a:effectLst/>
                        <a:highlight>
                          <a:srgbClr val="C5FBF5"/>
                        </a:highligh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a:ea typeface="Times New Roman"/>
                          <a:cs typeface="Calibri"/>
                        </a:rPr>
                        <a:t>Risk Owner</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a:ea typeface="Times New Roman"/>
                          <a:cs typeface="Calibri"/>
                        </a:rPr>
                        <a:t>Assurance Committee</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dirty="0">
                          <a:effectLst/>
                          <a:latin typeface="Calibri"/>
                          <a:ea typeface="Times New Roman"/>
                          <a:cs typeface="Calibri"/>
                        </a:rPr>
                        <a:t>Initial Risk Rating </a:t>
                      </a:r>
                      <a:br>
                        <a:rPr lang="en-GB" sz="1000" b="1" dirty="0">
                          <a:effectLst/>
                          <a:latin typeface="Calibri"/>
                          <a:ea typeface="Times New Roman"/>
                          <a:cs typeface="Calibri"/>
                        </a:rPr>
                      </a:br>
                      <a:r>
                        <a:rPr lang="en-GB" sz="800" b="1" dirty="0">
                          <a:effectLst/>
                          <a:latin typeface="Calibri"/>
                          <a:ea typeface="Times New Roman"/>
                          <a:cs typeface="Calibri"/>
                        </a:rPr>
                        <a:t>(Before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dirty="0">
                          <a:effectLst/>
                          <a:latin typeface="Calibri"/>
                          <a:ea typeface="Times New Roman"/>
                          <a:cs typeface="Calibri"/>
                        </a:rPr>
                        <a:t>Current Risk</a:t>
                      </a:r>
                      <a:br>
                        <a:rPr lang="en-GB" sz="1000" b="1" dirty="0">
                          <a:effectLst/>
                          <a:latin typeface="Calibri"/>
                          <a:ea typeface="Times New Roman"/>
                          <a:cs typeface="Calibri"/>
                        </a:rPr>
                      </a:br>
                      <a:r>
                        <a:rPr lang="en-GB" sz="800" b="1" dirty="0">
                          <a:effectLst/>
                          <a:latin typeface="Calibri"/>
                          <a:ea typeface="Times New Roman"/>
                          <a:cs typeface="Calibri"/>
                        </a:rPr>
                        <a:t>(After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dirty="0">
                          <a:effectLst/>
                          <a:latin typeface="Calibri"/>
                          <a:ea typeface="Calibri"/>
                          <a:cs typeface="Calibri"/>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dirty="0">
                          <a:effectLst/>
                          <a:latin typeface="Calibri"/>
                          <a:ea typeface="Calibri"/>
                          <a:cs typeface="Calibri"/>
                        </a:rPr>
                        <a:t>Status </a:t>
                      </a:r>
                      <a:br>
                        <a:rPr lang="en-GB" sz="1000" b="1" dirty="0">
                          <a:effectLst/>
                          <a:latin typeface="Calibri"/>
                          <a:ea typeface="Calibri"/>
                          <a:cs typeface="Calibri"/>
                        </a:rPr>
                      </a:br>
                      <a:r>
                        <a:rPr lang="en-GB" sz="800" b="1" dirty="0">
                          <a:effectLst/>
                          <a:latin typeface="Calibri"/>
                          <a:ea typeface="Times New Roman"/>
                          <a:cs typeface="Calibri"/>
                        </a:rPr>
                        <a:t>(In / Out of Appetite)</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dirty="0">
                          <a:effectLst/>
                          <a:latin typeface="Calibri"/>
                          <a:ea typeface="Calibri"/>
                          <a:cs typeface="Calibri"/>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2428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dirty="0">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89834">
                <a:tc>
                  <a:txBody>
                    <a:bodyPr/>
                    <a:lstStyle/>
                    <a:p>
                      <a:pPr>
                        <a:lnSpc>
                          <a:spcPct val="115000"/>
                        </a:lnSpc>
                        <a:spcAft>
                          <a:spcPts val="0"/>
                        </a:spcAft>
                      </a:pPr>
                      <a:r>
                        <a:rPr lang="en-GB" sz="1100" b="1" dirty="0">
                          <a:effectLst/>
                          <a:latin typeface="Calibri" panose="020F0502020204030204" pitchFamily="34" charset="0"/>
                          <a:ea typeface="Calibri"/>
                          <a:cs typeface="Calibri" panose="020F0502020204030204" pitchFamily="34" charset="0"/>
                        </a:rPr>
                        <a:t>C3a</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dirty="0">
                          <a:latin typeface="Calibri" panose="020F0502020204030204" pitchFamily="34" charset="0"/>
                          <a:cs typeface="Calibri" panose="020F0502020204030204" pitchFamily="34" charset="0"/>
                        </a:rPr>
                        <a:t>Outcomes Led Resourcing</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3: </a:t>
                      </a:r>
                      <a:r>
                        <a:rPr lang="en-GB" sz="1000" b="0" dirty="0">
                          <a:effectLst/>
                          <a:latin typeface="Calibri" panose="020F0502020204030204" pitchFamily="34" charset="0"/>
                          <a:ea typeface="Calibri"/>
                          <a:cs typeface="Calibri" panose="020F0502020204030204" pitchFamily="34" charset="0"/>
                        </a:rPr>
                        <a:t>Failure to operate within the ICBs available resources for 2024/25 will cause financial instability leading to poorer outcomes for the population; threaten individual organisation sustainability; undermine confidence in the ICB leadership; risks the system being subject to escalated oversight from regional and national processes that detract from getting on with the required responsibilities and priorities.</a:t>
                      </a:r>
                      <a:endParaRPr lang="en-GB" sz="1000" dirty="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effectLst/>
                          <a:latin typeface="Calibri" panose="020F0502020204030204" pitchFamily="34" charset="0"/>
                          <a:ea typeface="Times New Roman"/>
                          <a:cs typeface="Calibri" panose="020F0502020204030204" pitchFamily="34" charset="0"/>
                        </a:rPr>
                        <a:t>ED Finance &amp; Investment</a:t>
                      </a:r>
                      <a:endParaRPr lang="en-GB" sz="900" b="0"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800" b="0" dirty="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dirty="0">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solidFill>
                            <a:schemeClr val="tx1"/>
                          </a:solidFill>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solidFill>
                            <a:schemeClr val="bg1"/>
                          </a:solidFill>
                          <a:effectLst/>
                          <a:latin typeface="Calibri"/>
                          <a:ea typeface="Calibri"/>
                          <a:cs typeface="Calibri"/>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dirty="0">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solidFill>
                            <a:schemeClr val="bg1"/>
                          </a:solidFill>
                          <a:effectLst/>
                          <a:latin typeface="Calibri" panose="020F0502020204030204" pitchFamily="34" charset="0"/>
                          <a:ea typeface="Calibri"/>
                          <a:cs typeface="Calibri" panose="020F0502020204030204" pitchFamily="34" charset="0"/>
                        </a:rPr>
                        <a:t>9</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a:ea typeface="Calibri"/>
                          <a:cs typeface="Calibri"/>
                        </a:rPr>
                        <a:t>8 </a:t>
                      </a:r>
                      <a:br>
                        <a:rPr kumimoji="0" lang="en-GB" sz="1100" b="1" i="0" u="none" strike="noStrike" kern="1200" cap="none" spc="0" normalizeH="0" baseline="0" noProof="0" dirty="0">
                          <a:ln>
                            <a:noFill/>
                          </a:ln>
                          <a:solidFill>
                            <a:srgbClr val="000000"/>
                          </a:solidFill>
                          <a:effectLst/>
                          <a:uLnTx/>
                          <a:uFillTx/>
                          <a:latin typeface="Calibri"/>
                          <a:ea typeface="Calibri"/>
                          <a:cs typeface="Calibri"/>
                        </a:rPr>
                      </a:br>
                      <a:r>
                        <a:rPr kumimoji="0" lang="en-GB" sz="800" b="1" i="0" u="none" strike="noStrike" kern="1200" cap="none" spc="0" normalizeH="0" baseline="0" noProof="0" dirty="0">
                          <a:ln>
                            <a:noFill/>
                          </a:ln>
                          <a:solidFill>
                            <a:prstClr val="black"/>
                          </a:solidFill>
                          <a:effectLst/>
                          <a:uLnTx/>
                          <a:uFillTx/>
                          <a:latin typeface="Calibri"/>
                          <a:ea typeface="Calibri"/>
                          <a:cs typeface="Calibri"/>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solidFill>
                            <a:schemeClr val="bg1"/>
                          </a:solidFill>
                          <a:effectLst/>
                          <a:latin typeface="Calibri"/>
                          <a:ea typeface="Calibri"/>
                          <a:cs typeface="Calibri"/>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endParaRPr lang="en-GB" sz="1100" b="1" dirty="0">
                        <a:solidFill>
                          <a:schemeClr val="tx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9" name="Arrow: Up 28">
            <a:extLst>
              <a:ext uri="{FF2B5EF4-FFF2-40B4-BE49-F238E27FC236}">
                <a16:creationId xmlns:a16="http://schemas.microsoft.com/office/drawing/2014/main" id="{2B025C39-D695-168F-99F6-ADDE511D5A7A}"/>
              </a:ext>
            </a:extLst>
          </p:cNvPr>
          <p:cNvSpPr/>
          <p:nvPr/>
        </p:nvSpPr>
        <p:spPr>
          <a:xfrm rot="10800000">
            <a:off x="11752514" y="2501540"/>
            <a:ext cx="285750" cy="279573"/>
          </a:xfrm>
          <a:prstGeom prst="up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0" name="Table 29">
            <a:extLst>
              <a:ext uri="{FF2B5EF4-FFF2-40B4-BE49-F238E27FC236}">
                <a16:creationId xmlns:a16="http://schemas.microsoft.com/office/drawing/2014/main" id="{5060E771-706A-7045-1D1B-776D712AA4D6}"/>
              </a:ext>
            </a:extLst>
          </p:cNvPr>
          <p:cNvGraphicFramePr>
            <a:graphicFrameLocks noGrp="1"/>
          </p:cNvGraphicFramePr>
          <p:nvPr>
            <p:extLst>
              <p:ext uri="{D42A27DB-BD31-4B8C-83A1-F6EECF244321}">
                <p14:modId xmlns:p14="http://schemas.microsoft.com/office/powerpoint/2010/main" val="2740620533"/>
              </p:ext>
            </p:extLst>
          </p:nvPr>
        </p:nvGraphicFramePr>
        <p:xfrm>
          <a:off x="11902" y="3365576"/>
          <a:ext cx="12180098" cy="1313498"/>
        </p:xfrm>
        <a:graphic>
          <a:graphicData uri="http://schemas.openxmlformats.org/drawingml/2006/table">
            <a:tbl>
              <a:tblPr firstRow="1" firstCol="1" bandRow="1"/>
              <a:tblGrid>
                <a:gridCol w="390814">
                  <a:extLst>
                    <a:ext uri="{9D8B030D-6E8A-4147-A177-3AD203B41FA5}">
                      <a16:colId xmlns:a16="http://schemas.microsoft.com/office/drawing/2014/main" val="20000"/>
                    </a:ext>
                  </a:extLst>
                </a:gridCol>
                <a:gridCol w="892733">
                  <a:extLst>
                    <a:ext uri="{9D8B030D-6E8A-4147-A177-3AD203B41FA5}">
                      <a16:colId xmlns:a16="http://schemas.microsoft.com/office/drawing/2014/main" val="4202610044"/>
                    </a:ext>
                  </a:extLst>
                </a:gridCol>
                <a:gridCol w="5413576">
                  <a:extLst>
                    <a:ext uri="{9D8B030D-6E8A-4147-A177-3AD203B41FA5}">
                      <a16:colId xmlns:a16="http://schemas.microsoft.com/office/drawing/2014/main" val="20002"/>
                    </a:ext>
                  </a:extLst>
                </a:gridCol>
                <a:gridCol w="795958">
                  <a:extLst>
                    <a:ext uri="{9D8B030D-6E8A-4147-A177-3AD203B41FA5}">
                      <a16:colId xmlns:a16="http://schemas.microsoft.com/office/drawing/2014/main" val="20004"/>
                    </a:ext>
                  </a:extLst>
                </a:gridCol>
                <a:gridCol w="1051817">
                  <a:extLst>
                    <a:ext uri="{9D8B030D-6E8A-4147-A177-3AD203B41FA5}">
                      <a16:colId xmlns:a16="http://schemas.microsoft.com/office/drawing/2014/main" val="20005"/>
                    </a:ext>
                  </a:extLst>
                </a:gridCol>
                <a:gridCol w="166554">
                  <a:extLst>
                    <a:ext uri="{9D8B030D-6E8A-4147-A177-3AD203B41FA5}">
                      <a16:colId xmlns:a16="http://schemas.microsoft.com/office/drawing/2014/main" val="20006"/>
                    </a:ext>
                  </a:extLst>
                </a:gridCol>
                <a:gridCol w="173794">
                  <a:extLst>
                    <a:ext uri="{9D8B030D-6E8A-4147-A177-3AD203B41FA5}">
                      <a16:colId xmlns:a16="http://schemas.microsoft.com/office/drawing/2014/main" val="20007"/>
                    </a:ext>
                  </a:extLst>
                </a:gridCol>
                <a:gridCol w="601039">
                  <a:extLst>
                    <a:ext uri="{9D8B030D-6E8A-4147-A177-3AD203B41FA5}">
                      <a16:colId xmlns:a16="http://schemas.microsoft.com/office/drawing/2014/main" val="20008"/>
                    </a:ext>
                  </a:extLst>
                </a:gridCol>
                <a:gridCol w="166554">
                  <a:extLst>
                    <a:ext uri="{9D8B030D-6E8A-4147-A177-3AD203B41FA5}">
                      <a16:colId xmlns:a16="http://schemas.microsoft.com/office/drawing/2014/main" val="20009"/>
                    </a:ext>
                  </a:extLst>
                </a:gridCol>
                <a:gridCol w="181035">
                  <a:extLst>
                    <a:ext uri="{9D8B030D-6E8A-4147-A177-3AD203B41FA5}">
                      <a16:colId xmlns:a16="http://schemas.microsoft.com/office/drawing/2014/main" val="20010"/>
                    </a:ext>
                  </a:extLst>
                </a:gridCol>
                <a:gridCol w="586556">
                  <a:extLst>
                    <a:ext uri="{9D8B030D-6E8A-4147-A177-3AD203B41FA5}">
                      <a16:colId xmlns:a16="http://schemas.microsoft.com/office/drawing/2014/main" val="20011"/>
                    </a:ext>
                  </a:extLst>
                </a:gridCol>
                <a:gridCol w="586556">
                  <a:extLst>
                    <a:ext uri="{9D8B030D-6E8A-4147-A177-3AD203B41FA5}">
                      <a16:colId xmlns:a16="http://schemas.microsoft.com/office/drawing/2014/main" val="3219466646"/>
                    </a:ext>
                  </a:extLst>
                </a:gridCol>
                <a:gridCol w="586556">
                  <a:extLst>
                    <a:ext uri="{9D8B030D-6E8A-4147-A177-3AD203B41FA5}">
                      <a16:colId xmlns:a16="http://schemas.microsoft.com/office/drawing/2014/main" val="2349755774"/>
                    </a:ext>
                  </a:extLst>
                </a:gridCol>
                <a:gridCol w="586556">
                  <a:extLst>
                    <a:ext uri="{9D8B030D-6E8A-4147-A177-3AD203B41FA5}">
                      <a16:colId xmlns:a16="http://schemas.microsoft.com/office/drawing/2014/main" val="4211868763"/>
                    </a:ext>
                  </a:extLst>
                </a:gridCol>
              </a:tblGrid>
              <a:tr h="228306">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a:ea typeface="Times New Roman"/>
                          <a:cs typeface="Calibri"/>
                        </a:rPr>
                        <a:t>Domain</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a:ea typeface="Times New Roman"/>
                          <a:cs typeface="Calibri"/>
                        </a:rPr>
                        <a:t>Principal Risk    </a:t>
                      </a:r>
                      <a:endParaRPr lang="en-GB" sz="1100" b="1" dirty="0">
                        <a:effectLst/>
                        <a:highlight>
                          <a:srgbClr val="C5FBF5"/>
                        </a:highligh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panose="020F0502020204030204" pitchFamily="34" charset="0"/>
                          <a:ea typeface="Times New Roman"/>
                          <a:cs typeface="Calibri" panose="020F0502020204030204" pitchFamily="34" charset="0"/>
                        </a:rPr>
                        <a:t>Risk Owner</a:t>
                      </a:r>
                      <a:endParaRPr lang="en-GB" sz="1100"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a:ea typeface="Times New Roman"/>
                          <a:cs typeface="Calibri"/>
                        </a:rPr>
                        <a:t>Assurance Committee</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dirty="0">
                          <a:effectLst/>
                          <a:latin typeface="Calibri"/>
                          <a:ea typeface="Times New Roman"/>
                          <a:cs typeface="Calibri"/>
                        </a:rPr>
                        <a:t>Initial Risk Rating </a:t>
                      </a:r>
                      <a:br>
                        <a:rPr lang="en-GB" sz="1000" b="1" dirty="0">
                          <a:effectLst/>
                          <a:latin typeface="Calibri"/>
                          <a:ea typeface="Times New Roman"/>
                          <a:cs typeface="Calibri"/>
                        </a:rPr>
                      </a:br>
                      <a:r>
                        <a:rPr lang="en-GB" sz="800" b="1" dirty="0">
                          <a:effectLst/>
                          <a:latin typeface="Calibri"/>
                          <a:ea typeface="Times New Roman"/>
                          <a:cs typeface="Calibri"/>
                        </a:rPr>
                        <a:t>(Before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dirty="0">
                          <a:effectLst/>
                          <a:latin typeface="Calibri"/>
                          <a:ea typeface="Times New Roman"/>
                          <a:cs typeface="Calibri"/>
                        </a:rPr>
                        <a:t>Current Risk</a:t>
                      </a:r>
                      <a:br>
                        <a:rPr lang="en-GB" sz="1000" b="1" dirty="0">
                          <a:effectLst/>
                          <a:latin typeface="Calibri"/>
                          <a:ea typeface="Times New Roman"/>
                          <a:cs typeface="Calibri"/>
                        </a:rPr>
                      </a:br>
                      <a:r>
                        <a:rPr lang="en-GB" sz="800" b="1" dirty="0">
                          <a:effectLst/>
                          <a:latin typeface="Calibri"/>
                          <a:ea typeface="Times New Roman"/>
                          <a:cs typeface="Calibri"/>
                        </a:rPr>
                        <a:t>(After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dirty="0">
                          <a:effectLst/>
                          <a:latin typeface="Calibri"/>
                          <a:ea typeface="Calibri"/>
                          <a:cs typeface="Calibri"/>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dirty="0">
                          <a:effectLst/>
                          <a:latin typeface="Calibri"/>
                          <a:ea typeface="Calibri"/>
                          <a:cs typeface="Calibri"/>
                        </a:rPr>
                        <a:t>Status </a:t>
                      </a:r>
                      <a:br>
                        <a:rPr lang="en-GB" sz="1000" b="1" dirty="0">
                          <a:effectLst/>
                          <a:latin typeface="Calibri"/>
                          <a:ea typeface="Calibri"/>
                          <a:cs typeface="Calibri"/>
                        </a:rPr>
                      </a:br>
                      <a:r>
                        <a:rPr lang="en-GB" sz="800" b="1" dirty="0">
                          <a:effectLst/>
                          <a:latin typeface="Calibri"/>
                          <a:ea typeface="Times New Roman"/>
                          <a:cs typeface="Calibri"/>
                        </a:rPr>
                        <a:t>(In / Out of Appetite)</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dirty="0">
                          <a:effectLst/>
                          <a:latin typeface="Calibri"/>
                          <a:ea typeface="Calibri"/>
                          <a:cs typeface="Calibri"/>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2428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dirty="0">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89834">
                <a:tc>
                  <a:txBody>
                    <a:bodyPr/>
                    <a:lstStyle/>
                    <a:p>
                      <a:pPr>
                        <a:lnSpc>
                          <a:spcPct val="115000"/>
                        </a:lnSpc>
                        <a:spcAft>
                          <a:spcPts val="0"/>
                        </a:spcAft>
                      </a:pPr>
                      <a:r>
                        <a:rPr lang="en-GB" sz="1100" b="1" dirty="0">
                          <a:effectLst/>
                          <a:latin typeface="Calibri" panose="020F0502020204030204" pitchFamily="34" charset="0"/>
                          <a:ea typeface="Calibri"/>
                          <a:cs typeface="Calibri" panose="020F0502020204030204" pitchFamily="34" charset="0"/>
                        </a:rPr>
                        <a:t>C3b</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dirty="0">
                          <a:latin typeface="Calibri" panose="020F0502020204030204" pitchFamily="34" charset="0"/>
                          <a:cs typeface="Calibri" panose="020F0502020204030204" pitchFamily="34" charset="0"/>
                        </a:rPr>
                        <a:t>Outcomes Led Resourcing</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3: </a:t>
                      </a:r>
                      <a:r>
                        <a:rPr lang="en-GB" sz="1000" b="0" dirty="0">
                          <a:effectLst/>
                          <a:latin typeface="Calibri" panose="020F0502020204030204" pitchFamily="34" charset="0"/>
                          <a:ea typeface="Calibri"/>
                          <a:cs typeface="Calibri" panose="020F0502020204030204" pitchFamily="34" charset="0"/>
                        </a:rPr>
                        <a:t>Failure to operate within the ICSs available resources for 2024/25 will cause financial instability leading to poorer outcomes for the population; threaten individual organisation sustainability; undermine confidence in the leadership; risks the system being subject to escalated oversight from regional and national processes that detract from getting on with the required responsibilities and priorities.</a:t>
                      </a:r>
                      <a:endParaRPr lang="en-GB" sz="1000" dirty="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effectLst/>
                          <a:latin typeface="Calibri" panose="020F0502020204030204" pitchFamily="34" charset="0"/>
                          <a:ea typeface="Times New Roman"/>
                          <a:cs typeface="Calibri" panose="020F0502020204030204" pitchFamily="34" charset="0"/>
                        </a:rPr>
                        <a:t>ED Finance &amp; Investment</a:t>
                      </a:r>
                      <a:endParaRPr lang="en-GB" sz="900" b="0"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dirty="0">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solidFill>
                            <a:schemeClr val="tx1"/>
                          </a:solidFill>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solidFill>
                            <a:schemeClr val="bg1"/>
                          </a:solidFill>
                          <a:effectLst/>
                          <a:latin typeface="Calibri"/>
                          <a:ea typeface="Calibri"/>
                          <a:cs typeface="Calibri"/>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dirty="0">
                          <a:effectLst/>
                          <a:latin typeface="Calibri"/>
                          <a:ea typeface="Calibri"/>
                          <a:cs typeface="Calibri"/>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solidFill>
                            <a:schemeClr val="bg1"/>
                          </a:solidFill>
                          <a:effectLst/>
                          <a:latin typeface="Calibri"/>
                          <a:ea typeface="Calibri"/>
                          <a:cs typeface="Calibri"/>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a:ea typeface="Calibri"/>
                          <a:cs typeface="Calibri"/>
                        </a:rPr>
                        <a:t>8 </a:t>
                      </a:r>
                      <a:br>
                        <a:rPr kumimoji="0" lang="en-GB" sz="1100" b="1" i="0" u="none" strike="noStrike" kern="1200" cap="none" spc="0" normalizeH="0" baseline="0" noProof="0" dirty="0">
                          <a:ln>
                            <a:noFill/>
                          </a:ln>
                          <a:solidFill>
                            <a:srgbClr val="000000"/>
                          </a:solidFill>
                          <a:effectLst/>
                          <a:uLnTx/>
                          <a:uFillTx/>
                          <a:latin typeface="Calibri"/>
                          <a:ea typeface="Calibri"/>
                          <a:cs typeface="Calibri"/>
                        </a:rPr>
                      </a:br>
                      <a:r>
                        <a:rPr kumimoji="0" lang="en-GB" sz="800" b="1" i="0" u="none" strike="noStrike" kern="1200" cap="none" spc="0" normalizeH="0" baseline="0" noProof="0" dirty="0">
                          <a:ln>
                            <a:noFill/>
                          </a:ln>
                          <a:solidFill>
                            <a:prstClr val="black"/>
                          </a:solidFill>
                          <a:effectLst/>
                          <a:uLnTx/>
                          <a:uFillTx/>
                          <a:latin typeface="Calibri"/>
                          <a:ea typeface="Calibri"/>
                          <a:cs typeface="Calibri"/>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solidFill>
                            <a:schemeClr val="bg1"/>
                          </a:solidFill>
                          <a:effectLst/>
                          <a:latin typeface="Calibri"/>
                          <a:ea typeface="Calibri"/>
                          <a:cs typeface="Calibri"/>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endParaRPr lang="en-GB" sz="1100" b="1" dirty="0">
                        <a:solidFill>
                          <a:schemeClr val="tx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31" name="Table 30">
            <a:extLst>
              <a:ext uri="{FF2B5EF4-FFF2-40B4-BE49-F238E27FC236}">
                <a16:creationId xmlns:a16="http://schemas.microsoft.com/office/drawing/2014/main" id="{7BBC957A-A2E0-B982-7F55-E00F83783F8E}"/>
              </a:ext>
            </a:extLst>
          </p:cNvPr>
          <p:cNvGraphicFramePr>
            <a:graphicFrameLocks noGrp="1"/>
          </p:cNvGraphicFramePr>
          <p:nvPr>
            <p:extLst>
              <p:ext uri="{D42A27DB-BD31-4B8C-83A1-F6EECF244321}">
                <p14:modId xmlns:p14="http://schemas.microsoft.com/office/powerpoint/2010/main" val="2882705961"/>
              </p:ext>
            </p:extLst>
          </p:nvPr>
        </p:nvGraphicFramePr>
        <p:xfrm>
          <a:off x="11901" y="4758571"/>
          <a:ext cx="12168195" cy="975841"/>
        </p:xfrm>
        <a:graphic>
          <a:graphicData uri="http://schemas.openxmlformats.org/drawingml/2006/table">
            <a:tbl>
              <a:tblPr firstRow="1" firstCol="1" bandRow="1"/>
              <a:tblGrid>
                <a:gridCol w="390431">
                  <a:extLst>
                    <a:ext uri="{9D8B030D-6E8A-4147-A177-3AD203B41FA5}">
                      <a16:colId xmlns:a16="http://schemas.microsoft.com/office/drawing/2014/main" val="20000"/>
                    </a:ext>
                  </a:extLst>
                </a:gridCol>
                <a:gridCol w="880307">
                  <a:extLst>
                    <a:ext uri="{9D8B030D-6E8A-4147-A177-3AD203B41FA5}">
                      <a16:colId xmlns:a16="http://schemas.microsoft.com/office/drawing/2014/main" val="4202610044"/>
                    </a:ext>
                  </a:extLst>
                </a:gridCol>
                <a:gridCol w="5406373">
                  <a:extLst>
                    <a:ext uri="{9D8B030D-6E8A-4147-A177-3AD203B41FA5}">
                      <a16:colId xmlns:a16="http://schemas.microsoft.com/office/drawing/2014/main" val="20002"/>
                    </a:ext>
                  </a:extLst>
                </a:gridCol>
                <a:gridCol w="820198">
                  <a:extLst>
                    <a:ext uri="{9D8B030D-6E8A-4147-A177-3AD203B41FA5}">
                      <a16:colId xmlns:a16="http://schemas.microsoft.com/office/drawing/2014/main" val="20004"/>
                    </a:ext>
                  </a:extLst>
                </a:gridCol>
                <a:gridCol w="1039236">
                  <a:extLst>
                    <a:ext uri="{9D8B030D-6E8A-4147-A177-3AD203B41FA5}">
                      <a16:colId xmlns:a16="http://schemas.microsoft.com/office/drawing/2014/main" val="20005"/>
                    </a:ext>
                  </a:extLst>
                </a:gridCol>
                <a:gridCol w="166390">
                  <a:extLst>
                    <a:ext uri="{9D8B030D-6E8A-4147-A177-3AD203B41FA5}">
                      <a16:colId xmlns:a16="http://schemas.microsoft.com/office/drawing/2014/main" val="20006"/>
                    </a:ext>
                  </a:extLst>
                </a:gridCol>
                <a:gridCol w="173624">
                  <a:extLst>
                    <a:ext uri="{9D8B030D-6E8A-4147-A177-3AD203B41FA5}">
                      <a16:colId xmlns:a16="http://schemas.microsoft.com/office/drawing/2014/main" val="20007"/>
                    </a:ext>
                  </a:extLst>
                </a:gridCol>
                <a:gridCol w="600451">
                  <a:extLst>
                    <a:ext uri="{9D8B030D-6E8A-4147-A177-3AD203B41FA5}">
                      <a16:colId xmlns:a16="http://schemas.microsoft.com/office/drawing/2014/main" val="20008"/>
                    </a:ext>
                  </a:extLst>
                </a:gridCol>
                <a:gridCol w="166390">
                  <a:extLst>
                    <a:ext uri="{9D8B030D-6E8A-4147-A177-3AD203B41FA5}">
                      <a16:colId xmlns:a16="http://schemas.microsoft.com/office/drawing/2014/main" val="20009"/>
                    </a:ext>
                  </a:extLst>
                </a:gridCol>
                <a:gridCol w="180859">
                  <a:extLst>
                    <a:ext uri="{9D8B030D-6E8A-4147-A177-3AD203B41FA5}">
                      <a16:colId xmlns:a16="http://schemas.microsoft.com/office/drawing/2014/main" val="20010"/>
                    </a:ext>
                  </a:extLst>
                </a:gridCol>
                <a:gridCol w="585984">
                  <a:extLst>
                    <a:ext uri="{9D8B030D-6E8A-4147-A177-3AD203B41FA5}">
                      <a16:colId xmlns:a16="http://schemas.microsoft.com/office/drawing/2014/main" val="20011"/>
                    </a:ext>
                  </a:extLst>
                </a:gridCol>
                <a:gridCol w="585984">
                  <a:extLst>
                    <a:ext uri="{9D8B030D-6E8A-4147-A177-3AD203B41FA5}">
                      <a16:colId xmlns:a16="http://schemas.microsoft.com/office/drawing/2014/main" val="3219466646"/>
                    </a:ext>
                  </a:extLst>
                </a:gridCol>
                <a:gridCol w="585984">
                  <a:extLst>
                    <a:ext uri="{9D8B030D-6E8A-4147-A177-3AD203B41FA5}">
                      <a16:colId xmlns:a16="http://schemas.microsoft.com/office/drawing/2014/main" val="2349755774"/>
                    </a:ext>
                  </a:extLst>
                </a:gridCol>
                <a:gridCol w="585984">
                  <a:extLst>
                    <a:ext uri="{9D8B030D-6E8A-4147-A177-3AD203B41FA5}">
                      <a16:colId xmlns:a16="http://schemas.microsoft.com/office/drawing/2014/main" val="4211868763"/>
                    </a:ext>
                  </a:extLst>
                </a:gridCol>
              </a:tblGrid>
              <a:tr h="246261">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a:effectLst/>
                          <a:latin typeface="Calibri"/>
                          <a:ea typeface="Calibri"/>
                          <a:cs typeface="Calibri"/>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a:ea typeface="Times New Roman"/>
                          <a:cs typeface="Calibri"/>
                        </a:rPr>
                        <a:t>Domain</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a:ea typeface="Times New Roman"/>
                          <a:cs typeface="Calibri"/>
                        </a:rPr>
                        <a:t>Principal Risk      </a:t>
                      </a:r>
                      <a:endParaRPr lang="en-GB" sz="1100" b="1" dirty="0">
                        <a:effectLst/>
                        <a:highlight>
                          <a:srgbClr val="C5FBF5"/>
                        </a:highligh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panose="020F0502020204030204" pitchFamily="34" charset="0"/>
                          <a:ea typeface="Times New Roman"/>
                          <a:cs typeface="Calibri" panose="020F0502020204030204" pitchFamily="34" charset="0"/>
                        </a:rPr>
                        <a:t>Risk Owner</a:t>
                      </a:r>
                      <a:endParaRPr lang="en-GB" sz="1100"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a:ea typeface="Times New Roman"/>
                          <a:cs typeface="Calibri"/>
                        </a:rPr>
                        <a:t>Assurance Committee</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dirty="0">
                          <a:effectLst/>
                          <a:latin typeface="Calibri"/>
                          <a:ea typeface="Times New Roman"/>
                          <a:cs typeface="Calibri"/>
                        </a:rPr>
                        <a:t>Initial Risk Rating </a:t>
                      </a:r>
                      <a:br>
                        <a:rPr lang="en-GB" sz="1000" b="1" dirty="0">
                          <a:effectLst/>
                          <a:latin typeface="Calibri"/>
                          <a:ea typeface="Times New Roman"/>
                          <a:cs typeface="Calibri"/>
                        </a:rPr>
                      </a:br>
                      <a:r>
                        <a:rPr lang="en-GB" sz="800" b="1" dirty="0">
                          <a:effectLst/>
                          <a:latin typeface="Calibri"/>
                          <a:ea typeface="Times New Roman"/>
                          <a:cs typeface="Calibri"/>
                        </a:rPr>
                        <a:t>(Before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dirty="0">
                          <a:effectLst/>
                          <a:latin typeface="Calibri"/>
                          <a:ea typeface="Times New Roman"/>
                          <a:cs typeface="Calibri"/>
                        </a:rPr>
                        <a:t>Current Risk</a:t>
                      </a:r>
                      <a:br>
                        <a:rPr lang="en-GB" sz="1000" b="1" dirty="0">
                          <a:effectLst/>
                          <a:latin typeface="Calibri"/>
                          <a:ea typeface="Times New Roman"/>
                          <a:cs typeface="Calibri"/>
                        </a:rPr>
                      </a:br>
                      <a:r>
                        <a:rPr lang="en-GB" sz="800" b="1" dirty="0">
                          <a:effectLst/>
                          <a:latin typeface="Calibri"/>
                          <a:ea typeface="Times New Roman"/>
                          <a:cs typeface="Calibri"/>
                        </a:rPr>
                        <a:t>(After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dirty="0">
                          <a:effectLst/>
                          <a:latin typeface="Calibri"/>
                          <a:ea typeface="Calibri"/>
                          <a:cs typeface="Calibri"/>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dirty="0">
                          <a:effectLst/>
                          <a:latin typeface="Calibri"/>
                          <a:ea typeface="Calibri"/>
                          <a:cs typeface="Calibri"/>
                        </a:rPr>
                        <a:t>Status </a:t>
                      </a:r>
                      <a:br>
                        <a:rPr lang="en-GB" sz="1000" b="1" dirty="0">
                          <a:effectLst/>
                          <a:latin typeface="Calibri"/>
                          <a:ea typeface="Calibri"/>
                          <a:cs typeface="Calibri"/>
                        </a:rPr>
                      </a:br>
                      <a:r>
                        <a:rPr lang="en-GB" sz="800" b="1" dirty="0">
                          <a:effectLst/>
                          <a:latin typeface="Calibri"/>
                          <a:ea typeface="Times New Roman"/>
                          <a:cs typeface="Calibri"/>
                        </a:rPr>
                        <a:t>(In / Out of Appetite)</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dirty="0">
                          <a:effectLst/>
                          <a:latin typeface="Calibri"/>
                          <a:ea typeface="Calibri"/>
                          <a:cs typeface="Calibri"/>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34059">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dirty="0">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528356">
                <a:tc>
                  <a:txBody>
                    <a:bodyPr/>
                    <a:lstStyle/>
                    <a:p>
                      <a:pPr>
                        <a:lnSpc>
                          <a:spcPct val="115000"/>
                        </a:lnSpc>
                        <a:spcAft>
                          <a:spcPts val="0"/>
                        </a:spcAft>
                      </a:pPr>
                      <a:r>
                        <a:rPr lang="en-GB" sz="1100" b="1" dirty="0">
                          <a:effectLst/>
                          <a:latin typeface="Calibri" panose="020F0502020204030204" pitchFamily="34" charset="0"/>
                          <a:ea typeface="Calibri"/>
                          <a:cs typeface="Calibri" panose="020F0502020204030204" pitchFamily="34" charset="0"/>
                        </a:rPr>
                        <a:t>C5a</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dirty="0">
                          <a:latin typeface="Calibri" panose="020F0502020204030204" pitchFamily="34" charset="0"/>
                          <a:cs typeface="Calibri" panose="020F0502020204030204" pitchFamily="34" charset="0"/>
                        </a:rPr>
                        <a:t>Outcomes Led Resourcing</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5: </a:t>
                      </a:r>
                      <a:r>
                        <a:rPr lang="en-GB" sz="1000" b="0" baseline="0" dirty="0">
                          <a:latin typeface="Calibri" panose="020F0502020204030204" pitchFamily="34" charset="0"/>
                          <a:cs typeface="Calibri" panose="020F0502020204030204" pitchFamily="34" charset="0"/>
                        </a:rPr>
                        <a:t>Failure to deliver a medium-term financial plan for the ICB, that achieves financial sustainability and recovery, leading to poorer outcomes for the population; threatens ICB sustainability; undermines confidence in the ICB and ICS leadership, as part of the system.</a:t>
                      </a:r>
                      <a:endParaRPr lang="en-GB" sz="1000" dirty="0">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effectLst/>
                          <a:latin typeface="Calibri"/>
                          <a:ea typeface="Times New Roman"/>
                          <a:cs typeface="Calibri"/>
                        </a:rPr>
                        <a:t>ED Finance &amp; Investment</a:t>
                      </a:r>
                      <a:endParaRPr lang="en-GB" sz="900" b="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dirty="0">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b="1" dirty="0">
                          <a:solidFill>
                            <a:schemeClr val="tx1"/>
                          </a:solidFill>
                          <a:effectLst/>
                          <a:latin typeface="Calibri"/>
                          <a:ea typeface="Calibri"/>
                          <a:cs typeface="Calibri"/>
                        </a:rPr>
                        <a:t>5</a:t>
                      </a:r>
                      <a:endParaRPr lang="en-GB" sz="1100" b="1" dirty="0">
                        <a:solidFill>
                          <a:schemeClr val="tx1"/>
                        </a:solidFill>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solidFill>
                            <a:schemeClr val="bg1"/>
                          </a:solidFill>
                          <a:effectLst/>
                          <a:latin typeface="Calibri"/>
                          <a:ea typeface="Calibri"/>
                          <a:cs typeface="Calibri"/>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dirty="0">
                          <a:effectLst/>
                          <a:latin typeface="Calibri"/>
                          <a:ea typeface="Calibri"/>
                          <a:cs typeface="Calibri"/>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b="1" dirty="0">
                          <a:solidFill>
                            <a:schemeClr val="bg1"/>
                          </a:solidFill>
                          <a:effectLst/>
                          <a:latin typeface="Calibri" panose="020F0502020204030204" pitchFamily="34" charset="0"/>
                          <a:ea typeface="Calibri"/>
                          <a:cs typeface="Calibri" panose="020F0502020204030204" pitchFamily="34" charset="0"/>
                        </a:rPr>
                        <a:t>12</a:t>
                      </a:r>
                      <a:endParaRPr lang="en-GB" sz="1100" b="1" dirty="0">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a:ea typeface="Calibri"/>
                          <a:cs typeface="Calibri"/>
                        </a:rPr>
                        <a:t>8</a:t>
                      </a:r>
                      <a:br>
                        <a:rPr kumimoji="0" lang="en-GB" sz="1100" b="1" i="0" u="none" strike="noStrike" kern="1200" cap="none" spc="0" normalizeH="0" baseline="0" noProof="0" dirty="0">
                          <a:ln>
                            <a:noFill/>
                          </a:ln>
                          <a:solidFill>
                            <a:srgbClr val="000000"/>
                          </a:solidFill>
                          <a:effectLst/>
                          <a:uLnTx/>
                          <a:uFillTx/>
                          <a:latin typeface="Calibri"/>
                          <a:ea typeface="Calibri"/>
                          <a:cs typeface="Calibri"/>
                        </a:rPr>
                      </a:br>
                      <a:r>
                        <a:rPr kumimoji="0" lang="en-GB" sz="800" b="1" i="0" u="none" strike="noStrike" kern="1200" cap="none" spc="0" normalizeH="0" baseline="0" noProof="0" dirty="0">
                          <a:ln>
                            <a:noFill/>
                          </a:ln>
                          <a:solidFill>
                            <a:prstClr val="black"/>
                          </a:solidFill>
                          <a:effectLst/>
                          <a:uLnTx/>
                          <a:uFillTx/>
                          <a:latin typeface="Calibri"/>
                          <a:ea typeface="Calibri"/>
                          <a:cs typeface="Calibri"/>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solidFill>
                            <a:schemeClr val="bg1"/>
                          </a:solidFill>
                          <a:effectLst/>
                          <a:latin typeface="Calibri"/>
                          <a:ea typeface="Calibri"/>
                          <a:cs typeface="Calibri"/>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endParaRPr lang="en-GB" sz="1100" b="1" dirty="0">
                        <a:solidFill>
                          <a:schemeClr val="tx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2" name="Arrow: Left-Right 31">
            <a:extLst>
              <a:ext uri="{FF2B5EF4-FFF2-40B4-BE49-F238E27FC236}">
                <a16:creationId xmlns:a16="http://schemas.microsoft.com/office/drawing/2014/main" id="{6BCB4065-72CC-E004-B801-A86ECAACEAB3}"/>
              </a:ext>
            </a:extLst>
          </p:cNvPr>
          <p:cNvSpPr/>
          <p:nvPr/>
        </p:nvSpPr>
        <p:spPr>
          <a:xfrm>
            <a:off x="11661001" y="4009214"/>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Arrow: Up 32">
            <a:extLst>
              <a:ext uri="{FF2B5EF4-FFF2-40B4-BE49-F238E27FC236}">
                <a16:creationId xmlns:a16="http://schemas.microsoft.com/office/drawing/2014/main" id="{7370C6C1-FB28-E791-ACE7-2B442AD54455}"/>
              </a:ext>
            </a:extLst>
          </p:cNvPr>
          <p:cNvSpPr/>
          <p:nvPr/>
        </p:nvSpPr>
        <p:spPr>
          <a:xfrm rot="10800000">
            <a:off x="11761013" y="5357544"/>
            <a:ext cx="285750" cy="279573"/>
          </a:xfrm>
          <a:prstGeom prst="up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4" name="Table 33">
            <a:extLst>
              <a:ext uri="{FF2B5EF4-FFF2-40B4-BE49-F238E27FC236}">
                <a16:creationId xmlns:a16="http://schemas.microsoft.com/office/drawing/2014/main" id="{69D19638-F349-FAA2-C456-AB630F436E90}"/>
              </a:ext>
            </a:extLst>
          </p:cNvPr>
          <p:cNvGraphicFramePr>
            <a:graphicFrameLocks noGrp="1"/>
          </p:cNvGraphicFramePr>
          <p:nvPr>
            <p:extLst>
              <p:ext uri="{D42A27DB-BD31-4B8C-83A1-F6EECF244321}">
                <p14:modId xmlns:p14="http://schemas.microsoft.com/office/powerpoint/2010/main" val="1696411881"/>
              </p:ext>
            </p:extLst>
          </p:nvPr>
        </p:nvGraphicFramePr>
        <p:xfrm>
          <a:off x="15158" y="5816344"/>
          <a:ext cx="12164940" cy="975841"/>
        </p:xfrm>
        <a:graphic>
          <a:graphicData uri="http://schemas.openxmlformats.org/drawingml/2006/table">
            <a:tbl>
              <a:tblPr firstRow="1" firstCol="1" bandRow="1"/>
              <a:tblGrid>
                <a:gridCol w="390327">
                  <a:extLst>
                    <a:ext uri="{9D8B030D-6E8A-4147-A177-3AD203B41FA5}">
                      <a16:colId xmlns:a16="http://schemas.microsoft.com/office/drawing/2014/main" val="20000"/>
                    </a:ext>
                  </a:extLst>
                </a:gridCol>
                <a:gridCol w="880071">
                  <a:extLst>
                    <a:ext uri="{9D8B030D-6E8A-4147-A177-3AD203B41FA5}">
                      <a16:colId xmlns:a16="http://schemas.microsoft.com/office/drawing/2014/main" val="4202610044"/>
                    </a:ext>
                  </a:extLst>
                </a:gridCol>
                <a:gridCol w="5404927">
                  <a:extLst>
                    <a:ext uri="{9D8B030D-6E8A-4147-A177-3AD203B41FA5}">
                      <a16:colId xmlns:a16="http://schemas.microsoft.com/office/drawing/2014/main" val="20002"/>
                    </a:ext>
                  </a:extLst>
                </a:gridCol>
                <a:gridCol w="819979">
                  <a:extLst>
                    <a:ext uri="{9D8B030D-6E8A-4147-A177-3AD203B41FA5}">
                      <a16:colId xmlns:a16="http://schemas.microsoft.com/office/drawing/2014/main" val="20004"/>
                    </a:ext>
                  </a:extLst>
                </a:gridCol>
                <a:gridCol w="1038959">
                  <a:extLst>
                    <a:ext uri="{9D8B030D-6E8A-4147-A177-3AD203B41FA5}">
                      <a16:colId xmlns:a16="http://schemas.microsoft.com/office/drawing/2014/main" val="20005"/>
                    </a:ext>
                  </a:extLst>
                </a:gridCol>
                <a:gridCol w="166345">
                  <a:extLst>
                    <a:ext uri="{9D8B030D-6E8A-4147-A177-3AD203B41FA5}">
                      <a16:colId xmlns:a16="http://schemas.microsoft.com/office/drawing/2014/main" val="20006"/>
                    </a:ext>
                  </a:extLst>
                </a:gridCol>
                <a:gridCol w="173577">
                  <a:extLst>
                    <a:ext uri="{9D8B030D-6E8A-4147-A177-3AD203B41FA5}">
                      <a16:colId xmlns:a16="http://schemas.microsoft.com/office/drawing/2014/main" val="20007"/>
                    </a:ext>
                  </a:extLst>
                </a:gridCol>
                <a:gridCol w="600291">
                  <a:extLst>
                    <a:ext uri="{9D8B030D-6E8A-4147-A177-3AD203B41FA5}">
                      <a16:colId xmlns:a16="http://schemas.microsoft.com/office/drawing/2014/main" val="20008"/>
                    </a:ext>
                  </a:extLst>
                </a:gridCol>
                <a:gridCol w="166345">
                  <a:extLst>
                    <a:ext uri="{9D8B030D-6E8A-4147-A177-3AD203B41FA5}">
                      <a16:colId xmlns:a16="http://schemas.microsoft.com/office/drawing/2014/main" val="20009"/>
                    </a:ext>
                  </a:extLst>
                </a:gridCol>
                <a:gridCol w="180811">
                  <a:extLst>
                    <a:ext uri="{9D8B030D-6E8A-4147-A177-3AD203B41FA5}">
                      <a16:colId xmlns:a16="http://schemas.microsoft.com/office/drawing/2014/main" val="20010"/>
                    </a:ext>
                  </a:extLst>
                </a:gridCol>
                <a:gridCol w="585827">
                  <a:extLst>
                    <a:ext uri="{9D8B030D-6E8A-4147-A177-3AD203B41FA5}">
                      <a16:colId xmlns:a16="http://schemas.microsoft.com/office/drawing/2014/main" val="20011"/>
                    </a:ext>
                  </a:extLst>
                </a:gridCol>
                <a:gridCol w="585827">
                  <a:extLst>
                    <a:ext uri="{9D8B030D-6E8A-4147-A177-3AD203B41FA5}">
                      <a16:colId xmlns:a16="http://schemas.microsoft.com/office/drawing/2014/main" val="3219466646"/>
                    </a:ext>
                  </a:extLst>
                </a:gridCol>
                <a:gridCol w="585827">
                  <a:extLst>
                    <a:ext uri="{9D8B030D-6E8A-4147-A177-3AD203B41FA5}">
                      <a16:colId xmlns:a16="http://schemas.microsoft.com/office/drawing/2014/main" val="2349755774"/>
                    </a:ext>
                  </a:extLst>
                </a:gridCol>
                <a:gridCol w="585827">
                  <a:extLst>
                    <a:ext uri="{9D8B030D-6E8A-4147-A177-3AD203B41FA5}">
                      <a16:colId xmlns:a16="http://schemas.microsoft.com/office/drawing/2014/main" val="4211868763"/>
                    </a:ext>
                  </a:extLst>
                </a:gridCol>
              </a:tblGrid>
              <a:tr h="246261">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a:effectLst/>
                          <a:latin typeface="Calibri"/>
                          <a:ea typeface="Calibri"/>
                          <a:cs typeface="Calibri"/>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panose="020F0502020204030204" pitchFamily="34" charset="0"/>
                          <a:ea typeface="Times New Roman"/>
                          <a:cs typeface="Calibri" panose="020F0502020204030204" pitchFamily="34" charset="0"/>
                        </a:rPr>
                        <a:t>Domain</a:t>
                      </a:r>
                      <a:endParaRPr lang="en-GB" sz="1100"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dirty="0">
                          <a:effectLst/>
                          <a:latin typeface="Calibri"/>
                          <a:ea typeface="Times New Roman"/>
                          <a:cs typeface="Calibri"/>
                        </a:rPr>
                        <a:t>Principal Risk    </a:t>
                      </a:r>
                      <a:endParaRPr lang="en-GB" sz="1100" b="1" dirty="0">
                        <a:effectLst/>
                        <a:highlight>
                          <a:srgbClr val="C5FBF5"/>
                        </a:highligh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a:ea typeface="Times New Roman"/>
                          <a:cs typeface="Calibri"/>
                        </a:rPr>
                        <a:t>Risk Owner</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a:ea typeface="Times New Roman"/>
                          <a:cs typeface="Calibri"/>
                        </a:rPr>
                        <a:t>Assurance Committee</a:t>
                      </a:r>
                      <a:endParaRPr lang="en-GB" sz="11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dirty="0">
                          <a:effectLst/>
                          <a:latin typeface="Calibri"/>
                          <a:ea typeface="Times New Roman"/>
                          <a:cs typeface="Calibri"/>
                        </a:rPr>
                        <a:t>Initial Risk Rating </a:t>
                      </a:r>
                      <a:br>
                        <a:rPr lang="en-GB" sz="1000" b="1" dirty="0">
                          <a:effectLst/>
                          <a:latin typeface="Calibri"/>
                          <a:ea typeface="Times New Roman"/>
                          <a:cs typeface="Calibri"/>
                        </a:rPr>
                      </a:br>
                      <a:r>
                        <a:rPr lang="en-GB" sz="800" b="1" dirty="0">
                          <a:effectLst/>
                          <a:latin typeface="Calibri"/>
                          <a:ea typeface="Times New Roman"/>
                          <a:cs typeface="Calibri"/>
                        </a:rPr>
                        <a:t>(Before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dirty="0">
                          <a:effectLst/>
                          <a:latin typeface="Calibri"/>
                          <a:ea typeface="Times New Roman"/>
                          <a:cs typeface="Calibri"/>
                        </a:rPr>
                        <a:t>Current Risk</a:t>
                      </a:r>
                      <a:br>
                        <a:rPr lang="en-GB" sz="1000" b="1" dirty="0">
                          <a:effectLst/>
                          <a:latin typeface="Calibri"/>
                          <a:ea typeface="Times New Roman"/>
                          <a:cs typeface="Calibri"/>
                        </a:rPr>
                      </a:br>
                      <a:r>
                        <a:rPr lang="en-GB" sz="800" b="1" dirty="0">
                          <a:effectLst/>
                          <a:latin typeface="Calibri"/>
                          <a:ea typeface="Times New Roman"/>
                          <a:cs typeface="Calibri"/>
                        </a:rPr>
                        <a:t>(After Mitigation)</a:t>
                      </a:r>
                      <a:endParaRPr lang="en-GB" sz="80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dirty="0">
                          <a:effectLst/>
                          <a:latin typeface="Calibri"/>
                          <a:ea typeface="Calibri"/>
                          <a:cs typeface="Calibri"/>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dirty="0">
                          <a:effectLst/>
                          <a:latin typeface="Calibri"/>
                          <a:ea typeface="Calibri"/>
                          <a:cs typeface="Calibri"/>
                        </a:rPr>
                        <a:t>Status </a:t>
                      </a:r>
                      <a:br>
                        <a:rPr lang="en-GB" sz="1000" b="1" dirty="0">
                          <a:effectLst/>
                          <a:latin typeface="Calibri"/>
                          <a:ea typeface="Calibri"/>
                          <a:cs typeface="Calibri"/>
                        </a:rPr>
                      </a:br>
                      <a:r>
                        <a:rPr lang="en-GB" sz="800" b="1" dirty="0">
                          <a:effectLst/>
                          <a:latin typeface="Calibri"/>
                          <a:ea typeface="Times New Roman"/>
                          <a:cs typeface="Calibri"/>
                        </a:rPr>
                        <a:t>(In / Out of Appetite)</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dirty="0">
                          <a:effectLst/>
                          <a:latin typeface="Calibri"/>
                          <a:ea typeface="Calibri"/>
                          <a:cs typeface="Calibri"/>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34059">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dirty="0">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Calibri"/>
                          <a:cs typeface="Calibri"/>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dirty="0">
                          <a:effectLst/>
                          <a:latin typeface="Calibri"/>
                          <a:ea typeface="Times New Roman"/>
                          <a:cs typeface="Calibri"/>
                        </a:rPr>
                        <a:t>Rating I x L</a:t>
                      </a:r>
                      <a:endParaRPr lang="en-GB" sz="800" b="1"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528356">
                <a:tc>
                  <a:txBody>
                    <a:bodyPr/>
                    <a:lstStyle/>
                    <a:p>
                      <a:pPr>
                        <a:lnSpc>
                          <a:spcPct val="115000"/>
                        </a:lnSpc>
                        <a:spcAft>
                          <a:spcPts val="0"/>
                        </a:spcAft>
                      </a:pPr>
                      <a:r>
                        <a:rPr lang="en-GB" sz="1100" b="1" dirty="0">
                          <a:effectLst/>
                          <a:latin typeface="Calibri" panose="020F0502020204030204" pitchFamily="34" charset="0"/>
                          <a:ea typeface="Calibri"/>
                          <a:cs typeface="Calibri" panose="020F0502020204030204" pitchFamily="34" charset="0"/>
                        </a:rPr>
                        <a:t>C5b</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dirty="0">
                          <a:latin typeface="Calibri" panose="020F0502020204030204" pitchFamily="34" charset="0"/>
                          <a:cs typeface="Calibri" panose="020F0502020204030204" pitchFamily="34" charset="0"/>
                        </a:rPr>
                        <a:t>Outcomes Led Resourcing</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5: </a:t>
                      </a:r>
                      <a:r>
                        <a:rPr lang="en-GB" sz="1000" b="0" baseline="0" dirty="0">
                          <a:latin typeface="Calibri" panose="020F0502020204030204" pitchFamily="34" charset="0"/>
                          <a:cs typeface="Calibri" panose="020F0502020204030204" pitchFamily="34" charset="0"/>
                        </a:rPr>
                        <a:t>Failure to deliver a medium-term financial plan for the system, that achieves financial sustainability and recovery, leading to poorer outcomes for the population; threatens individual organisations sustainability; undermines confidence in the ICB, ICS leadership and System leaders. </a:t>
                      </a:r>
                      <a:endParaRPr lang="en-GB" sz="1000" dirty="0">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effectLst/>
                          <a:latin typeface="Calibri"/>
                          <a:ea typeface="Times New Roman"/>
                          <a:cs typeface="Calibri"/>
                        </a:rPr>
                        <a:t>ED Finance &amp; Investment</a:t>
                      </a:r>
                      <a:endParaRPr lang="en-GB" sz="900" b="0" dirty="0">
                        <a:effectLst/>
                        <a:latin typeface="Calibri"/>
                        <a:ea typeface="Calibri"/>
                        <a:cs typeface="Calibri"/>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dirty="0">
                          <a:effectLst/>
                          <a:latin typeface="Calibri"/>
                          <a:ea typeface="Calibri"/>
                          <a:cs typeface="Calibri"/>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b="1" dirty="0">
                          <a:solidFill>
                            <a:schemeClr val="tx1"/>
                          </a:solidFill>
                          <a:effectLst/>
                          <a:latin typeface="Calibri"/>
                          <a:ea typeface="Calibri"/>
                          <a:cs typeface="Calibri"/>
                        </a:rPr>
                        <a:t>5</a:t>
                      </a:r>
                      <a:endParaRPr lang="en-GB" sz="1100" b="1" dirty="0">
                        <a:solidFill>
                          <a:schemeClr val="tx1"/>
                        </a:solidFill>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solidFill>
                            <a:schemeClr val="bg1"/>
                          </a:solidFill>
                          <a:effectLst/>
                          <a:latin typeface="Calibri"/>
                          <a:ea typeface="Calibri"/>
                          <a:cs typeface="Calibri"/>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dirty="0">
                          <a:effectLst/>
                          <a:latin typeface="Calibri"/>
                          <a:ea typeface="Calibri"/>
                          <a:cs typeface="Calibri"/>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dirty="0">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b="1" dirty="0">
                          <a:solidFill>
                            <a:schemeClr val="bg1"/>
                          </a:solidFill>
                          <a:effectLst/>
                          <a:latin typeface="Calibri" panose="020F0502020204030204" pitchFamily="34" charset="0"/>
                          <a:ea typeface="Calibri"/>
                          <a:cs typeface="Calibri" panose="020F0502020204030204" pitchFamily="34" charset="0"/>
                        </a:rPr>
                        <a:t>16</a:t>
                      </a:r>
                      <a:endParaRPr lang="en-GB" sz="1100" b="1" dirty="0">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a:ea typeface="Calibri"/>
                          <a:cs typeface="Calibri"/>
                        </a:rPr>
                        <a:t>8</a:t>
                      </a:r>
                      <a:br>
                        <a:rPr kumimoji="0" lang="en-GB" sz="1100" b="1" i="0" u="none" strike="noStrike" kern="1200" cap="none" spc="0" normalizeH="0" baseline="0" noProof="0" dirty="0">
                          <a:ln>
                            <a:noFill/>
                          </a:ln>
                          <a:solidFill>
                            <a:srgbClr val="000000"/>
                          </a:solidFill>
                          <a:effectLst/>
                          <a:uLnTx/>
                          <a:uFillTx/>
                          <a:latin typeface="Calibri"/>
                          <a:ea typeface="Calibri"/>
                          <a:cs typeface="Calibri"/>
                        </a:rPr>
                      </a:br>
                      <a:r>
                        <a:rPr kumimoji="0" lang="en-GB" sz="800" b="1" i="0" u="none" strike="noStrike" kern="1200" cap="none" spc="0" normalizeH="0" baseline="0" noProof="0" dirty="0">
                          <a:ln>
                            <a:noFill/>
                          </a:ln>
                          <a:solidFill>
                            <a:prstClr val="black"/>
                          </a:solidFill>
                          <a:effectLst/>
                          <a:uLnTx/>
                          <a:uFillTx/>
                          <a:latin typeface="Calibri"/>
                          <a:ea typeface="Calibri"/>
                          <a:cs typeface="Calibri"/>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dirty="0">
                          <a:solidFill>
                            <a:schemeClr val="bg1"/>
                          </a:solidFill>
                          <a:effectLst/>
                          <a:latin typeface="Calibri"/>
                          <a:ea typeface="Calibri"/>
                          <a:cs typeface="Calibri"/>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endParaRPr lang="en-GB" sz="1100" b="1" dirty="0">
                        <a:solidFill>
                          <a:schemeClr val="tx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5" name="Arrow: Left-Right 34">
            <a:extLst>
              <a:ext uri="{FF2B5EF4-FFF2-40B4-BE49-F238E27FC236}">
                <a16:creationId xmlns:a16="http://schemas.microsoft.com/office/drawing/2014/main" id="{58ECA193-AFB3-71DB-77BA-1B313A85DF54}"/>
              </a:ext>
            </a:extLst>
          </p:cNvPr>
          <p:cNvSpPr/>
          <p:nvPr/>
        </p:nvSpPr>
        <p:spPr>
          <a:xfrm>
            <a:off x="11671552" y="6410247"/>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09617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D0A0555-7BB4-FEFF-052E-9A27E5403B8C}"/>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362135CB-89F4-DACB-6B24-297A4D648E91}"/>
              </a:ext>
            </a:extLst>
          </p:cNvPr>
          <p:cNvSpPr/>
          <p:nvPr/>
        </p:nvSpPr>
        <p:spPr>
          <a:xfrm>
            <a:off x="9335589" y="61259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5950" y="26058"/>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200" b="1">
                <a:solidFill>
                  <a:schemeClr val="tx1"/>
                </a:solidFill>
                <a:latin typeface="Calibri" panose="020F0502020204030204" pitchFamily="34" charset="0"/>
                <a:cs typeface="Calibri" panose="020F0502020204030204" pitchFamily="34" charset="0"/>
              </a:rPr>
              <a:t>Summary of Risks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5950" y="346733"/>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686017"/>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Connector 27">
            <a:extLst>
              <a:ext uri="{FF2B5EF4-FFF2-40B4-BE49-F238E27FC236}">
                <a16:creationId xmlns:a16="http://schemas.microsoft.com/office/drawing/2014/main" id="{97E76EBB-8BC6-466A-A4B8-20840280E159}"/>
              </a:ext>
            </a:extLst>
          </p:cNvPr>
          <p:cNvCxnSpPr>
            <a:cxnSpLocks/>
          </p:cNvCxnSpPr>
          <p:nvPr/>
        </p:nvCxnSpPr>
        <p:spPr>
          <a:xfrm>
            <a:off x="0" y="6878548"/>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7">
            <a:extLst>
              <a:ext uri="{FF2B5EF4-FFF2-40B4-BE49-F238E27FC236}">
                <a16:creationId xmlns:a16="http://schemas.microsoft.com/office/drawing/2014/main" id="{A41A7CB6-6401-F260-2C03-D5DFE5173758}"/>
              </a:ext>
            </a:extLst>
          </p:cNvPr>
          <p:cNvSpPr txBox="1">
            <a:spLocks/>
          </p:cNvSpPr>
          <p:nvPr/>
        </p:nvSpPr>
        <p:spPr>
          <a:xfrm>
            <a:off x="-17854" y="594636"/>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dirty="0">
                <a:solidFill>
                  <a:srgbClr val="00B050"/>
                </a:solidFill>
                <a:latin typeface="Calibri" panose="020F0502020204030204" pitchFamily="34" charset="0"/>
                <a:cs typeface="Calibri" panose="020F0502020204030204" pitchFamily="34" charset="0"/>
              </a:rPr>
              <a:t>Strategic Objective C: Leading for Sustainability</a:t>
            </a:r>
          </a:p>
        </p:txBody>
      </p:sp>
      <p:cxnSp>
        <p:nvCxnSpPr>
          <p:cNvPr id="5" name="Straight Connector 4">
            <a:extLst>
              <a:ext uri="{FF2B5EF4-FFF2-40B4-BE49-F238E27FC236}">
                <a16:creationId xmlns:a16="http://schemas.microsoft.com/office/drawing/2014/main" id="{82569782-5CD1-25BD-6B25-B639C972CCFB}"/>
              </a:ext>
            </a:extLst>
          </p:cNvPr>
          <p:cNvCxnSpPr>
            <a:cxnSpLocks/>
          </p:cNvCxnSpPr>
          <p:nvPr/>
        </p:nvCxnSpPr>
        <p:spPr>
          <a:xfrm>
            <a:off x="5950" y="876610"/>
            <a:ext cx="12192000"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1" name="Table 20">
            <a:extLst>
              <a:ext uri="{FF2B5EF4-FFF2-40B4-BE49-F238E27FC236}">
                <a16:creationId xmlns:a16="http://schemas.microsoft.com/office/drawing/2014/main" id="{4F2AFED8-27B5-98F8-2CCA-BC5F6959D353}"/>
              </a:ext>
            </a:extLst>
          </p:cNvPr>
          <p:cNvGraphicFramePr>
            <a:graphicFrameLocks noGrp="1"/>
          </p:cNvGraphicFramePr>
          <p:nvPr>
            <p:extLst>
              <p:ext uri="{D42A27DB-BD31-4B8C-83A1-F6EECF244321}">
                <p14:modId xmlns:p14="http://schemas.microsoft.com/office/powerpoint/2010/main" val="17155915"/>
              </p:ext>
            </p:extLst>
          </p:nvPr>
        </p:nvGraphicFramePr>
        <p:xfrm>
          <a:off x="0" y="969973"/>
          <a:ext cx="12179734" cy="1253169"/>
        </p:xfrm>
        <a:graphic>
          <a:graphicData uri="http://schemas.openxmlformats.org/drawingml/2006/table">
            <a:tbl>
              <a:tblPr firstRow="1" firstCol="1" bandRow="1"/>
              <a:tblGrid>
                <a:gridCol w="390048">
                  <a:extLst>
                    <a:ext uri="{9D8B030D-6E8A-4147-A177-3AD203B41FA5}">
                      <a16:colId xmlns:a16="http://schemas.microsoft.com/office/drawing/2014/main" val="20000"/>
                    </a:ext>
                  </a:extLst>
                </a:gridCol>
                <a:gridCol w="879436">
                  <a:extLst>
                    <a:ext uri="{9D8B030D-6E8A-4147-A177-3AD203B41FA5}">
                      <a16:colId xmlns:a16="http://schemas.microsoft.com/office/drawing/2014/main" val="4202610044"/>
                    </a:ext>
                  </a:extLst>
                </a:gridCol>
                <a:gridCol w="5378004">
                  <a:extLst>
                    <a:ext uri="{9D8B030D-6E8A-4147-A177-3AD203B41FA5}">
                      <a16:colId xmlns:a16="http://schemas.microsoft.com/office/drawing/2014/main" val="20002"/>
                    </a:ext>
                  </a:extLst>
                </a:gridCol>
                <a:gridCol w="854017">
                  <a:extLst>
                    <a:ext uri="{9D8B030D-6E8A-4147-A177-3AD203B41FA5}">
                      <a16:colId xmlns:a16="http://schemas.microsoft.com/office/drawing/2014/main" val="20004"/>
                    </a:ext>
                  </a:extLst>
                </a:gridCol>
                <a:gridCol w="1026692">
                  <a:extLst>
                    <a:ext uri="{9D8B030D-6E8A-4147-A177-3AD203B41FA5}">
                      <a16:colId xmlns:a16="http://schemas.microsoft.com/office/drawing/2014/main" val="20005"/>
                    </a:ext>
                  </a:extLst>
                </a:gridCol>
                <a:gridCol w="189664">
                  <a:extLst>
                    <a:ext uri="{9D8B030D-6E8A-4147-A177-3AD203B41FA5}">
                      <a16:colId xmlns:a16="http://schemas.microsoft.com/office/drawing/2014/main" val="20006"/>
                    </a:ext>
                  </a:extLst>
                </a:gridCol>
                <a:gridCol w="173455">
                  <a:extLst>
                    <a:ext uri="{9D8B030D-6E8A-4147-A177-3AD203B41FA5}">
                      <a16:colId xmlns:a16="http://schemas.microsoft.com/office/drawing/2014/main" val="20007"/>
                    </a:ext>
                  </a:extLst>
                </a:gridCol>
                <a:gridCol w="599865">
                  <a:extLst>
                    <a:ext uri="{9D8B030D-6E8A-4147-A177-3AD203B41FA5}">
                      <a16:colId xmlns:a16="http://schemas.microsoft.com/office/drawing/2014/main" val="20008"/>
                    </a:ext>
                  </a:extLst>
                </a:gridCol>
                <a:gridCol w="166227">
                  <a:extLst>
                    <a:ext uri="{9D8B030D-6E8A-4147-A177-3AD203B41FA5}">
                      <a16:colId xmlns:a16="http://schemas.microsoft.com/office/drawing/2014/main" val="20009"/>
                    </a:ext>
                  </a:extLst>
                </a:gridCol>
                <a:gridCol w="180682">
                  <a:extLst>
                    <a:ext uri="{9D8B030D-6E8A-4147-A177-3AD203B41FA5}">
                      <a16:colId xmlns:a16="http://schemas.microsoft.com/office/drawing/2014/main" val="20010"/>
                    </a:ext>
                  </a:extLst>
                </a:gridCol>
                <a:gridCol w="585411">
                  <a:extLst>
                    <a:ext uri="{9D8B030D-6E8A-4147-A177-3AD203B41FA5}">
                      <a16:colId xmlns:a16="http://schemas.microsoft.com/office/drawing/2014/main" val="20011"/>
                    </a:ext>
                  </a:extLst>
                </a:gridCol>
                <a:gridCol w="585411">
                  <a:extLst>
                    <a:ext uri="{9D8B030D-6E8A-4147-A177-3AD203B41FA5}">
                      <a16:colId xmlns:a16="http://schemas.microsoft.com/office/drawing/2014/main" val="3219466646"/>
                    </a:ext>
                  </a:extLst>
                </a:gridCol>
                <a:gridCol w="585411">
                  <a:extLst>
                    <a:ext uri="{9D8B030D-6E8A-4147-A177-3AD203B41FA5}">
                      <a16:colId xmlns:a16="http://schemas.microsoft.com/office/drawing/2014/main" val="2349755774"/>
                    </a:ext>
                  </a:extLst>
                </a:gridCol>
                <a:gridCol w="585411">
                  <a:extLst>
                    <a:ext uri="{9D8B030D-6E8A-4147-A177-3AD203B41FA5}">
                      <a16:colId xmlns:a16="http://schemas.microsoft.com/office/drawing/2014/main" val="4211868763"/>
                    </a:ext>
                  </a:extLst>
                </a:gridCol>
              </a:tblGrid>
              <a:tr h="324339">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76563">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752267">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C6</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dirty="0">
                          <a:latin typeface="Calibri" panose="020F0502020204030204" pitchFamily="34" charset="0"/>
                          <a:cs typeface="Calibri" panose="020F0502020204030204" pitchFamily="34" charset="0"/>
                        </a:rPr>
                        <a:t>System Workforce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6: </a:t>
                      </a:r>
                      <a:r>
                        <a:rPr lang="en-US" sz="1000" b="0" dirty="0">
                          <a:effectLst/>
                          <a:latin typeface="Calibri" panose="020F0502020204030204" pitchFamily="34" charset="0"/>
                          <a:ea typeface="Times New Roman"/>
                          <a:cs typeface="Calibri" panose="020F0502020204030204" pitchFamily="34" charset="0"/>
                        </a:rPr>
                        <a:t>Failure to recruit and retain staff of the right calibre and with the right values will prevent the ICB organisation delivering its core purposes. Lack of effective succession planning will reduce the leadership capability of the ICB and limit the impact and effectiveness of the organisation in leading the improvement and transformation of the HNY health and care system</a:t>
                      </a:r>
                      <a:r>
                        <a:rPr lang="en-GB" sz="1000" b="0" dirty="0">
                          <a:effectLst/>
                          <a:latin typeface="Calibri" panose="020F0502020204030204" pitchFamily="34" charset="0"/>
                          <a:ea typeface="Times New Roman"/>
                          <a:cs typeface="Calibri" panose="020F0502020204030204" pitchFamily="34" charset="0"/>
                        </a:rPr>
                        <a:t>. </a:t>
                      </a:r>
                      <a:endParaRPr lang="en-GB" sz="1000" dirty="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Times New Roman"/>
                          <a:cs typeface="Calibri" panose="020F0502020204030204" pitchFamily="34" charset="0"/>
                        </a:rPr>
                        <a:t>ED People</a:t>
                      </a:r>
                      <a:endParaRPr lang="en-GB" sz="900" b="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900" b="0" dirty="0">
                          <a:solidFill>
                            <a:schemeClr val="tx1"/>
                          </a:solidFill>
                          <a:effectLst/>
                          <a:latin typeface="Calibri" panose="020F0502020204030204" pitchFamily="34" charset="0"/>
                          <a:ea typeface="Calibri"/>
                          <a:cs typeface="Calibri" panose="020F0502020204030204" pitchFamily="34" charset="0"/>
                        </a:rPr>
                        <a:t>W</a:t>
                      </a:r>
                      <a:r>
                        <a:rPr lang="en-GB" sz="900" b="0" dirty="0">
                          <a:solidFill>
                            <a:schemeClr val="tx1"/>
                          </a:solidFill>
                          <a:effectLst/>
                          <a:latin typeface="Calibri" panose="020F0502020204030204" pitchFamily="34" charset="0"/>
                          <a:ea typeface="Calibri"/>
                          <a:cs typeface="Calibri" panose="020F0502020204030204" pitchFamily="34" charset="0"/>
                        </a:rPr>
                        <a:t>orkforce Board </a:t>
                      </a:r>
                    </a:p>
                    <a:p>
                      <a:pPr algn="ctr">
                        <a:lnSpc>
                          <a:spcPct val="115000"/>
                        </a:lnSpc>
                        <a:spcAft>
                          <a:spcPts val="0"/>
                        </a:spcAft>
                      </a:pPr>
                      <a:r>
                        <a:rPr lang="en-GB" sz="900" b="0" dirty="0">
                          <a:solidFill>
                            <a:schemeClr val="tx1"/>
                          </a:solidFill>
                          <a:effectLst/>
                          <a:latin typeface="Calibri" panose="020F0502020204030204" pitchFamily="34" charset="0"/>
                          <a:ea typeface="Calibri"/>
                          <a:cs typeface="Calibri" panose="020F0502020204030204" pitchFamily="34" charset="0"/>
                        </a:rPr>
                        <a:t>(Workforce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8</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a:t>
                      </a:r>
                      <a:b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br>
                      <a:r>
                        <a:rPr kumimoji="0" lang="en-GB" sz="8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IN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endParaRPr lang="en-GB" sz="1100" b="1" dirty="0">
                        <a:solidFill>
                          <a:schemeClr val="tx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22" name="Table 21">
            <a:extLst>
              <a:ext uri="{FF2B5EF4-FFF2-40B4-BE49-F238E27FC236}">
                <a16:creationId xmlns:a16="http://schemas.microsoft.com/office/drawing/2014/main" id="{A40B7615-5579-9F28-0A6A-8C754F54B3AB}"/>
              </a:ext>
            </a:extLst>
          </p:cNvPr>
          <p:cNvGraphicFramePr>
            <a:graphicFrameLocks noGrp="1"/>
          </p:cNvGraphicFramePr>
          <p:nvPr>
            <p:extLst>
              <p:ext uri="{D42A27DB-BD31-4B8C-83A1-F6EECF244321}">
                <p14:modId xmlns:p14="http://schemas.microsoft.com/office/powerpoint/2010/main" val="3480651430"/>
              </p:ext>
            </p:extLst>
          </p:nvPr>
        </p:nvGraphicFramePr>
        <p:xfrm>
          <a:off x="13100" y="2365858"/>
          <a:ext cx="12161048" cy="1263570"/>
        </p:xfrm>
        <a:graphic>
          <a:graphicData uri="http://schemas.openxmlformats.org/drawingml/2006/table">
            <a:tbl>
              <a:tblPr firstRow="1" firstCol="1" bandRow="1"/>
              <a:tblGrid>
                <a:gridCol w="390200">
                  <a:extLst>
                    <a:ext uri="{9D8B030D-6E8A-4147-A177-3AD203B41FA5}">
                      <a16:colId xmlns:a16="http://schemas.microsoft.com/office/drawing/2014/main" val="20000"/>
                    </a:ext>
                  </a:extLst>
                </a:gridCol>
                <a:gridCol w="879780">
                  <a:extLst>
                    <a:ext uri="{9D8B030D-6E8A-4147-A177-3AD203B41FA5}">
                      <a16:colId xmlns:a16="http://schemas.microsoft.com/office/drawing/2014/main" val="4202610044"/>
                    </a:ext>
                  </a:extLst>
                </a:gridCol>
                <a:gridCol w="5380105">
                  <a:extLst>
                    <a:ext uri="{9D8B030D-6E8A-4147-A177-3AD203B41FA5}">
                      <a16:colId xmlns:a16="http://schemas.microsoft.com/office/drawing/2014/main" val="20002"/>
                    </a:ext>
                  </a:extLst>
                </a:gridCol>
                <a:gridCol w="854351">
                  <a:extLst>
                    <a:ext uri="{9D8B030D-6E8A-4147-A177-3AD203B41FA5}">
                      <a16:colId xmlns:a16="http://schemas.microsoft.com/office/drawing/2014/main" val="20004"/>
                    </a:ext>
                  </a:extLst>
                </a:gridCol>
                <a:gridCol w="1027093">
                  <a:extLst>
                    <a:ext uri="{9D8B030D-6E8A-4147-A177-3AD203B41FA5}">
                      <a16:colId xmlns:a16="http://schemas.microsoft.com/office/drawing/2014/main" val="20005"/>
                    </a:ext>
                  </a:extLst>
                </a:gridCol>
                <a:gridCol w="166292">
                  <a:extLst>
                    <a:ext uri="{9D8B030D-6E8A-4147-A177-3AD203B41FA5}">
                      <a16:colId xmlns:a16="http://schemas.microsoft.com/office/drawing/2014/main" val="20006"/>
                    </a:ext>
                  </a:extLst>
                </a:gridCol>
                <a:gridCol w="173523">
                  <a:extLst>
                    <a:ext uri="{9D8B030D-6E8A-4147-A177-3AD203B41FA5}">
                      <a16:colId xmlns:a16="http://schemas.microsoft.com/office/drawing/2014/main" val="20007"/>
                    </a:ext>
                  </a:extLst>
                </a:gridCol>
                <a:gridCol w="600099">
                  <a:extLst>
                    <a:ext uri="{9D8B030D-6E8A-4147-A177-3AD203B41FA5}">
                      <a16:colId xmlns:a16="http://schemas.microsoft.com/office/drawing/2014/main" val="20008"/>
                    </a:ext>
                  </a:extLst>
                </a:gridCol>
                <a:gridCol w="166292">
                  <a:extLst>
                    <a:ext uri="{9D8B030D-6E8A-4147-A177-3AD203B41FA5}">
                      <a16:colId xmlns:a16="http://schemas.microsoft.com/office/drawing/2014/main" val="20009"/>
                    </a:ext>
                  </a:extLst>
                </a:gridCol>
                <a:gridCol w="180753">
                  <a:extLst>
                    <a:ext uri="{9D8B030D-6E8A-4147-A177-3AD203B41FA5}">
                      <a16:colId xmlns:a16="http://schemas.microsoft.com/office/drawing/2014/main" val="20010"/>
                    </a:ext>
                  </a:extLst>
                </a:gridCol>
                <a:gridCol w="585640">
                  <a:extLst>
                    <a:ext uri="{9D8B030D-6E8A-4147-A177-3AD203B41FA5}">
                      <a16:colId xmlns:a16="http://schemas.microsoft.com/office/drawing/2014/main" val="20011"/>
                    </a:ext>
                  </a:extLst>
                </a:gridCol>
                <a:gridCol w="585640">
                  <a:extLst>
                    <a:ext uri="{9D8B030D-6E8A-4147-A177-3AD203B41FA5}">
                      <a16:colId xmlns:a16="http://schemas.microsoft.com/office/drawing/2014/main" val="3219466646"/>
                    </a:ext>
                  </a:extLst>
                </a:gridCol>
                <a:gridCol w="585640">
                  <a:extLst>
                    <a:ext uri="{9D8B030D-6E8A-4147-A177-3AD203B41FA5}">
                      <a16:colId xmlns:a16="http://schemas.microsoft.com/office/drawing/2014/main" val="2349755774"/>
                    </a:ext>
                  </a:extLst>
                </a:gridCol>
                <a:gridCol w="585640">
                  <a:extLst>
                    <a:ext uri="{9D8B030D-6E8A-4147-A177-3AD203B41FA5}">
                      <a16:colId xmlns:a16="http://schemas.microsoft.com/office/drawing/2014/main" val="4211868763"/>
                    </a:ext>
                  </a:extLst>
                </a:gridCol>
              </a:tblGrid>
              <a:tr h="327031">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marL="0" marR="0" lvl="0" indent="0" algn="l" defTabSz="914377"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panose="020F0502020204030204" pitchFamily="34" charset="0"/>
                          <a:ea typeface="Times New Roman"/>
                          <a:cs typeface="Calibri" panose="020F0502020204030204" pitchFamily="34" charset="0"/>
                        </a:rPr>
                        <a:t>Risk Owner</a:t>
                      </a:r>
                      <a:endParaRPr lang="en-GB" sz="1100"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dirty="0">
                          <a:effectLst/>
                          <a:latin typeface="Calibri" panose="020F0502020204030204" pitchFamily="34" charset="0"/>
                          <a:ea typeface="Times New Roman"/>
                          <a:cs typeface="Calibri" panose="020F0502020204030204" pitchFamily="34" charset="0"/>
                        </a:rPr>
                        <a:t>Assurance Committee</a:t>
                      </a:r>
                      <a:endParaRPr lang="en-GB" sz="1100"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78028">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758511">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C7</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dirty="0">
                          <a:latin typeface="Calibri" panose="020F0502020204030204" pitchFamily="34" charset="0"/>
                          <a:cs typeface="Calibri" panose="020F0502020204030204" pitchFamily="34" charset="0"/>
                        </a:rPr>
                        <a:t>System Workforce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Times New Roman"/>
                          <a:cs typeface="Calibri" panose="020F0502020204030204" pitchFamily="34" charset="0"/>
                        </a:rPr>
                        <a:t>7: </a:t>
                      </a:r>
                      <a:r>
                        <a:rPr lang="en-US" sz="1000" b="0" dirty="0">
                          <a:effectLst/>
                          <a:latin typeface="Calibri" panose="020F0502020204030204" pitchFamily="34" charset="0"/>
                          <a:ea typeface="Times New Roman"/>
                          <a:cs typeface="Calibri" panose="020F0502020204030204" pitchFamily="34" charset="0"/>
                        </a:rPr>
                        <a:t>Failure to recruit and retain staff of the right calibre and with the right values will prevent the ICB organisation delivering its core purposes. Lack of effective succession planning will reduce the leadership capability of the ICB and limit the impact and effectiveness of the organisation in leading the improvement and transformation of the HNY health and care system</a:t>
                      </a:r>
                      <a:r>
                        <a:rPr lang="en-GB" sz="1000" b="0" dirty="0">
                          <a:effectLst/>
                          <a:latin typeface="Calibri" panose="020F0502020204030204" pitchFamily="34" charset="0"/>
                          <a:ea typeface="Times New Roman"/>
                          <a:cs typeface="Calibri" panose="020F0502020204030204" pitchFamily="34" charset="0"/>
                        </a:rPr>
                        <a:t>. </a:t>
                      </a:r>
                      <a:endParaRPr lang="en-GB" sz="1000" dirty="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effectLst/>
                          <a:latin typeface="Calibri" panose="020F0502020204030204" pitchFamily="34" charset="0"/>
                          <a:ea typeface="Times New Roman"/>
                          <a:cs typeface="Calibri" panose="020F0502020204030204" pitchFamily="34" charset="0"/>
                        </a:rPr>
                        <a:t>ED People</a:t>
                      </a:r>
                      <a:endParaRPr lang="en-GB" sz="900" b="0" dirty="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900" b="0" dirty="0">
                          <a:solidFill>
                            <a:schemeClr val="tx1"/>
                          </a:solidFill>
                          <a:effectLst/>
                          <a:latin typeface="Calibri" panose="020F0502020204030204" pitchFamily="34" charset="0"/>
                          <a:ea typeface="Calibri"/>
                          <a:cs typeface="Calibri" panose="020F0502020204030204" pitchFamily="34" charset="0"/>
                        </a:rPr>
                        <a:t>W</a:t>
                      </a:r>
                      <a:r>
                        <a:rPr lang="en-GB" sz="900" b="0" dirty="0">
                          <a:solidFill>
                            <a:schemeClr val="tx1"/>
                          </a:solidFill>
                          <a:effectLst/>
                          <a:latin typeface="Calibri" panose="020F0502020204030204" pitchFamily="34" charset="0"/>
                          <a:ea typeface="Calibri"/>
                          <a:cs typeface="Calibri" panose="020F0502020204030204" pitchFamily="34" charset="0"/>
                        </a:rPr>
                        <a:t>orkforce Board </a:t>
                      </a:r>
                    </a:p>
                    <a:p>
                      <a:pPr algn="ctr">
                        <a:lnSpc>
                          <a:spcPct val="115000"/>
                        </a:lnSpc>
                        <a:spcAft>
                          <a:spcPts val="0"/>
                        </a:spcAft>
                      </a:pPr>
                      <a:r>
                        <a:rPr lang="en-GB" sz="900" b="0" dirty="0">
                          <a:solidFill>
                            <a:schemeClr val="tx1"/>
                          </a:solidFill>
                          <a:effectLst/>
                          <a:latin typeface="Calibri" panose="020F0502020204030204" pitchFamily="34" charset="0"/>
                          <a:ea typeface="Calibri"/>
                          <a:cs typeface="Calibri" panose="020F0502020204030204" pitchFamily="34" charset="0"/>
                        </a:rPr>
                        <a:t>(Workforce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a:t>
                      </a:r>
                      <a:b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br>
                      <a:r>
                        <a:rPr kumimoji="0" lang="en-GB" sz="8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endParaRPr lang="en-GB" sz="1100" b="1" dirty="0">
                        <a:solidFill>
                          <a:schemeClr val="tx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5" name="Arrow: Left-Right 24">
            <a:extLst>
              <a:ext uri="{FF2B5EF4-FFF2-40B4-BE49-F238E27FC236}">
                <a16:creationId xmlns:a16="http://schemas.microsoft.com/office/drawing/2014/main" id="{5F2E0102-CC5B-2AD9-E979-5426DF03CE69}"/>
              </a:ext>
            </a:extLst>
          </p:cNvPr>
          <p:cNvSpPr/>
          <p:nvPr/>
        </p:nvSpPr>
        <p:spPr>
          <a:xfrm>
            <a:off x="11671241" y="1720278"/>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itle 7">
            <a:extLst>
              <a:ext uri="{FF2B5EF4-FFF2-40B4-BE49-F238E27FC236}">
                <a16:creationId xmlns:a16="http://schemas.microsoft.com/office/drawing/2014/main" id="{0B4FA8F2-F597-916E-5673-4E45B0BF3FF0}"/>
              </a:ext>
            </a:extLst>
          </p:cNvPr>
          <p:cNvSpPr txBox="1">
            <a:spLocks/>
          </p:cNvSpPr>
          <p:nvPr/>
        </p:nvSpPr>
        <p:spPr>
          <a:xfrm>
            <a:off x="-11901" y="4167948"/>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dirty="0">
                <a:solidFill>
                  <a:schemeClr val="accent2"/>
                </a:solidFill>
                <a:latin typeface="Calibri" panose="020F0502020204030204" pitchFamily="34" charset="0"/>
                <a:cs typeface="Calibri" panose="020F0502020204030204" pitchFamily="34" charset="0"/>
              </a:rPr>
              <a:t>Strategic Objective D: Voice at the Heart</a:t>
            </a:r>
          </a:p>
        </p:txBody>
      </p:sp>
      <p:graphicFrame>
        <p:nvGraphicFramePr>
          <p:cNvPr id="32" name="Table 31">
            <a:extLst>
              <a:ext uri="{FF2B5EF4-FFF2-40B4-BE49-F238E27FC236}">
                <a16:creationId xmlns:a16="http://schemas.microsoft.com/office/drawing/2014/main" id="{86A11BB6-26DF-81A0-0425-8A4F073AF5B0}"/>
              </a:ext>
            </a:extLst>
          </p:cNvPr>
          <p:cNvGraphicFramePr>
            <a:graphicFrameLocks noGrp="1"/>
          </p:cNvGraphicFramePr>
          <p:nvPr>
            <p:extLst>
              <p:ext uri="{D42A27DB-BD31-4B8C-83A1-F6EECF244321}">
                <p14:modId xmlns:p14="http://schemas.microsoft.com/office/powerpoint/2010/main" val="2722012199"/>
              </p:ext>
            </p:extLst>
          </p:nvPr>
        </p:nvGraphicFramePr>
        <p:xfrm>
          <a:off x="5950" y="4509550"/>
          <a:ext cx="12191999" cy="962978"/>
        </p:xfrm>
        <a:graphic>
          <a:graphicData uri="http://schemas.openxmlformats.org/drawingml/2006/table">
            <a:tbl>
              <a:tblPr firstRow="1" firstCol="1" bandRow="1"/>
              <a:tblGrid>
                <a:gridCol w="391195">
                  <a:extLst>
                    <a:ext uri="{9D8B030D-6E8A-4147-A177-3AD203B41FA5}">
                      <a16:colId xmlns:a16="http://schemas.microsoft.com/office/drawing/2014/main" val="20000"/>
                    </a:ext>
                  </a:extLst>
                </a:gridCol>
                <a:gridCol w="888730">
                  <a:extLst>
                    <a:ext uri="{9D8B030D-6E8A-4147-A177-3AD203B41FA5}">
                      <a16:colId xmlns:a16="http://schemas.microsoft.com/office/drawing/2014/main" val="4202610044"/>
                    </a:ext>
                  </a:extLst>
                </a:gridCol>
                <a:gridCol w="5362575">
                  <a:extLst>
                    <a:ext uri="{9D8B030D-6E8A-4147-A177-3AD203B41FA5}">
                      <a16:colId xmlns:a16="http://schemas.microsoft.com/office/drawing/2014/main" val="20002"/>
                    </a:ext>
                  </a:extLst>
                </a:gridCol>
                <a:gridCol w="901060">
                  <a:extLst>
                    <a:ext uri="{9D8B030D-6E8A-4147-A177-3AD203B41FA5}">
                      <a16:colId xmlns:a16="http://schemas.microsoft.com/office/drawing/2014/main" val="20004"/>
                    </a:ext>
                  </a:extLst>
                </a:gridCol>
                <a:gridCol w="1009688">
                  <a:extLst>
                    <a:ext uri="{9D8B030D-6E8A-4147-A177-3AD203B41FA5}">
                      <a16:colId xmlns:a16="http://schemas.microsoft.com/office/drawing/2014/main" val="20005"/>
                    </a:ext>
                  </a:extLst>
                </a:gridCol>
                <a:gridCol w="166716">
                  <a:extLst>
                    <a:ext uri="{9D8B030D-6E8A-4147-A177-3AD203B41FA5}">
                      <a16:colId xmlns:a16="http://schemas.microsoft.com/office/drawing/2014/main" val="20006"/>
                    </a:ext>
                  </a:extLst>
                </a:gridCol>
                <a:gridCol w="173963">
                  <a:extLst>
                    <a:ext uri="{9D8B030D-6E8A-4147-A177-3AD203B41FA5}">
                      <a16:colId xmlns:a16="http://schemas.microsoft.com/office/drawing/2014/main" val="20007"/>
                    </a:ext>
                  </a:extLst>
                </a:gridCol>
                <a:gridCol w="601627">
                  <a:extLst>
                    <a:ext uri="{9D8B030D-6E8A-4147-A177-3AD203B41FA5}">
                      <a16:colId xmlns:a16="http://schemas.microsoft.com/office/drawing/2014/main" val="20008"/>
                    </a:ext>
                  </a:extLst>
                </a:gridCol>
                <a:gridCol w="166716">
                  <a:extLst>
                    <a:ext uri="{9D8B030D-6E8A-4147-A177-3AD203B41FA5}">
                      <a16:colId xmlns:a16="http://schemas.microsoft.com/office/drawing/2014/main" val="20009"/>
                    </a:ext>
                  </a:extLst>
                </a:gridCol>
                <a:gridCol w="181213">
                  <a:extLst>
                    <a:ext uri="{9D8B030D-6E8A-4147-A177-3AD203B41FA5}">
                      <a16:colId xmlns:a16="http://schemas.microsoft.com/office/drawing/2014/main" val="20010"/>
                    </a:ext>
                  </a:extLst>
                </a:gridCol>
                <a:gridCol w="587129">
                  <a:extLst>
                    <a:ext uri="{9D8B030D-6E8A-4147-A177-3AD203B41FA5}">
                      <a16:colId xmlns:a16="http://schemas.microsoft.com/office/drawing/2014/main" val="20011"/>
                    </a:ext>
                  </a:extLst>
                </a:gridCol>
                <a:gridCol w="587129">
                  <a:extLst>
                    <a:ext uri="{9D8B030D-6E8A-4147-A177-3AD203B41FA5}">
                      <a16:colId xmlns:a16="http://schemas.microsoft.com/office/drawing/2014/main" val="3219466646"/>
                    </a:ext>
                  </a:extLst>
                </a:gridCol>
                <a:gridCol w="587129">
                  <a:extLst>
                    <a:ext uri="{9D8B030D-6E8A-4147-A177-3AD203B41FA5}">
                      <a16:colId xmlns:a16="http://schemas.microsoft.com/office/drawing/2014/main" val="2349755774"/>
                    </a:ext>
                  </a:extLst>
                </a:gridCol>
                <a:gridCol w="587129">
                  <a:extLst>
                    <a:ext uri="{9D8B030D-6E8A-4147-A177-3AD203B41FA5}">
                      <a16:colId xmlns:a16="http://schemas.microsoft.com/office/drawing/2014/main" val="4211868763"/>
                    </a:ext>
                  </a:extLst>
                </a:gridCol>
              </a:tblGrid>
              <a:tr h="142599">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BAF 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mn-ea"/>
                          <a:cs typeface="Calibri" panose="020F0502020204030204" pitchFamily="34" charset="0"/>
                        </a:rPr>
                        <a:t>Principal Risk</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mn-ea"/>
                          <a:cs typeface="Calibri" panose="020F0502020204030204" pitchFamily="34" charset="0"/>
                        </a:rPr>
                        <a:t>Risk Owner</a:t>
                      </a:r>
                      <a:endParaRPr lang="en-GB" sz="1100">
                        <a:effectLst/>
                        <a:latin typeface="Calibri" panose="020F0502020204030204" pitchFamily="34" charset="0"/>
                        <a:ea typeface="+mn-ea"/>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40227">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D1</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900" b="1" dirty="0">
                          <a:effectLst/>
                          <a:latin typeface="Calibri" panose="020F0502020204030204" pitchFamily="34" charset="0"/>
                          <a:ea typeface="Times New Roman"/>
                          <a:cs typeface="Calibri" panose="020F0502020204030204" pitchFamily="34" charset="0"/>
                        </a:rPr>
                        <a:t>Transformative Public Engagement</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dirty="0">
                          <a:effectLst/>
                          <a:latin typeface="Calibri" panose="020F0502020204030204" pitchFamily="34" charset="0"/>
                          <a:ea typeface="+mn-ea"/>
                          <a:cs typeface="Calibri" panose="020F0502020204030204" pitchFamily="34" charset="0"/>
                        </a:rPr>
                        <a:t>1: </a:t>
                      </a:r>
                      <a:r>
                        <a:rPr lang="en-GB" sz="1000" b="0" dirty="0">
                          <a:effectLst/>
                          <a:latin typeface="Calibri" panose="020F0502020204030204" pitchFamily="34" charset="0"/>
                          <a:ea typeface="+mn-ea"/>
                          <a:cs typeface="Calibri" panose="020F0502020204030204" pitchFamily="34" charset="0"/>
                        </a:rPr>
                        <a:t>Failure to effectively engage and deliver our legal duty to involve patients and the public in decision making and service development will prevent the ICS from providing integrated, coordinated and quality care.</a:t>
                      </a:r>
                      <a:endParaRPr lang="en-GB" sz="1000" dirty="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mn-ea"/>
                          <a:cs typeface="Calibri" panose="020F0502020204030204" pitchFamily="34" charset="0"/>
                        </a:rPr>
                        <a:t>ED Communications, Marketing &amp; MR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dirty="0">
                          <a:solidFill>
                            <a:schemeClr val="tx1"/>
                          </a:solidFill>
                          <a:effectLst/>
                          <a:latin typeface="Calibri" panose="020F0502020204030204" pitchFamily="34" charset="0"/>
                          <a:ea typeface="Calibri"/>
                          <a:cs typeface="Calibri" panose="020F0502020204030204" pitchFamily="34" charset="0"/>
                        </a:rPr>
                        <a:t>Quality </a:t>
                      </a:r>
                      <a:br>
                        <a:rPr lang="en-GB" sz="900" b="0" dirty="0">
                          <a:solidFill>
                            <a:schemeClr val="tx1"/>
                          </a:solidFill>
                          <a:effectLst/>
                          <a:latin typeface="Calibri" panose="020F0502020204030204" pitchFamily="34" charset="0"/>
                          <a:ea typeface="Calibri"/>
                          <a:cs typeface="Calibri" panose="020F0502020204030204" pitchFamily="34" charset="0"/>
                        </a:rPr>
                      </a:br>
                      <a:r>
                        <a:rPr lang="en-GB" sz="900" b="0" dirty="0">
                          <a:solidFill>
                            <a:schemeClr val="tx1"/>
                          </a:solidFill>
                          <a:effectLst/>
                          <a:latin typeface="Calibri" panose="020F0502020204030204" pitchFamily="34" charset="0"/>
                          <a:ea typeface="Calibri"/>
                          <a:cs typeface="Calibri" panose="020F0502020204030204" pitchFamily="34" charset="0"/>
                        </a:rPr>
                        <a:t>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12 </a:t>
                      </a:r>
                      <a:br>
                        <a:rPr lang="en-GB" sz="11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IN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lang="en-GB" sz="1100" b="1" dirty="0">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cxnSp>
        <p:nvCxnSpPr>
          <p:cNvPr id="33" name="Straight Connector 32">
            <a:extLst>
              <a:ext uri="{FF2B5EF4-FFF2-40B4-BE49-F238E27FC236}">
                <a16:creationId xmlns:a16="http://schemas.microsoft.com/office/drawing/2014/main" id="{355BCB1A-3214-D9C8-1F94-E9DFD5A76CBB}"/>
              </a:ext>
            </a:extLst>
          </p:cNvPr>
          <p:cNvCxnSpPr>
            <a:cxnSpLocks/>
          </p:cNvCxnSpPr>
          <p:nvPr/>
        </p:nvCxnSpPr>
        <p:spPr>
          <a:xfrm>
            <a:off x="-5951" y="4456075"/>
            <a:ext cx="12192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4" name="Arrow: Left-Right 33">
            <a:extLst>
              <a:ext uri="{FF2B5EF4-FFF2-40B4-BE49-F238E27FC236}">
                <a16:creationId xmlns:a16="http://schemas.microsoft.com/office/drawing/2014/main" id="{C53C7DAB-A079-7077-7ABE-6C4CF99FFF1B}"/>
              </a:ext>
            </a:extLst>
          </p:cNvPr>
          <p:cNvSpPr/>
          <p:nvPr/>
        </p:nvSpPr>
        <p:spPr>
          <a:xfrm>
            <a:off x="11649101" y="5074251"/>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rrow: Left-Right 5">
            <a:extLst>
              <a:ext uri="{FF2B5EF4-FFF2-40B4-BE49-F238E27FC236}">
                <a16:creationId xmlns:a16="http://schemas.microsoft.com/office/drawing/2014/main" id="{453ED0B9-982B-3CC9-EEDE-0B4935990517}"/>
              </a:ext>
            </a:extLst>
          </p:cNvPr>
          <p:cNvSpPr/>
          <p:nvPr/>
        </p:nvSpPr>
        <p:spPr>
          <a:xfrm>
            <a:off x="11649100" y="3103530"/>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86071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DB0DE2-115C-6839-A1F0-1765427F1C92}"/>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1239"/>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A1   Risk Analysis (SLIDE 1 OF 2)</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5578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1402382134"/>
              </p:ext>
            </p:extLst>
          </p:nvPr>
        </p:nvGraphicFramePr>
        <p:xfrm>
          <a:off x="5950" y="2202822"/>
          <a:ext cx="12180098" cy="4051825"/>
        </p:xfrm>
        <a:graphic>
          <a:graphicData uri="http://schemas.openxmlformats.org/drawingml/2006/table">
            <a:tbl>
              <a:tblPr firstRow="1" bandRow="1">
                <a:tableStyleId>{2D5ABB26-0587-4C30-8999-92F81FD0307C}</a:tableStyleId>
              </a:tblPr>
              <a:tblGrid>
                <a:gridCol w="8328425">
                  <a:extLst>
                    <a:ext uri="{9D8B030D-6E8A-4147-A177-3AD203B41FA5}">
                      <a16:colId xmlns:a16="http://schemas.microsoft.com/office/drawing/2014/main" val="655496523"/>
                    </a:ext>
                  </a:extLst>
                </a:gridCol>
                <a:gridCol w="3851673">
                  <a:extLst>
                    <a:ext uri="{9D8B030D-6E8A-4147-A177-3AD203B41FA5}">
                      <a16:colId xmlns:a16="http://schemas.microsoft.com/office/drawing/2014/main" val="2898777436"/>
                    </a:ext>
                  </a:extLst>
                </a:gridCol>
              </a:tblGrid>
              <a:tr h="244469">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3792745">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latin typeface="Calibri" panose="020F0502020204030204" pitchFamily="34" charset="0"/>
                          <a:cs typeface="Calibri" panose="020F0502020204030204" pitchFamily="34" charset="0"/>
                        </a:rPr>
                        <a:t>Committee established: Quality Committee which includes key VSM members across the system and providing assurance to the Board.</a:t>
                      </a:r>
                    </a:p>
                    <a:p>
                      <a:pPr marL="171450" indent="-171450">
                        <a:buFont typeface="Arial" panose="020B0604020202020204" pitchFamily="34" charset="0"/>
                        <a:buChar char="•"/>
                      </a:pPr>
                      <a:r>
                        <a:rPr lang="en-GB" sz="1100" dirty="0">
                          <a:latin typeface="Calibri" panose="020F0502020204030204" pitchFamily="34" charset="0"/>
                          <a:cs typeface="Calibri" panose="020F0502020204030204" pitchFamily="34" charset="0"/>
                        </a:rPr>
                        <a:t>Places are establishing Quality Place Groups, providing assurance to the Quality Committee</a:t>
                      </a:r>
                    </a:p>
                    <a:p>
                      <a:pPr marL="171450" indent="-171450">
                        <a:buFont typeface="Arial" panose="020B0604020202020204" pitchFamily="34" charset="0"/>
                        <a:buChar char="•"/>
                      </a:pPr>
                      <a:r>
                        <a:rPr lang="en-GB" sz="1100" dirty="0">
                          <a:latin typeface="Calibri" panose="020F0502020204030204" pitchFamily="34" charset="0"/>
                          <a:cs typeface="Calibri" panose="020F0502020204030204" pitchFamily="34" charset="0"/>
                        </a:rPr>
                        <a:t>Quality and equality impact assessments</a:t>
                      </a:r>
                    </a:p>
                    <a:p>
                      <a:pPr marL="171450" indent="-171450">
                        <a:buFont typeface="Arial" panose="020B0604020202020204" pitchFamily="34" charset="0"/>
                        <a:buChar char="•"/>
                      </a:pPr>
                      <a:r>
                        <a:rPr lang="en-GB" sz="1100" dirty="0">
                          <a:latin typeface="Calibri" panose="020F0502020204030204" pitchFamily="34" charset="0"/>
                          <a:cs typeface="Calibri" panose="020F0502020204030204" pitchFamily="34" charset="0"/>
                        </a:rPr>
                        <a:t>Getting It Right First Time (GIRFT) programme supporting improvements</a:t>
                      </a: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in medical care within the NHS  by reducing unwarranted variations </a:t>
                      </a:r>
                      <a:endParaRPr lang="en-GB"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100" dirty="0">
                          <a:latin typeface="Calibri" panose="020F0502020204030204" pitchFamily="34" charset="0"/>
                          <a:cs typeface="Calibri" panose="020F0502020204030204" pitchFamily="34" charset="0"/>
                        </a:rPr>
                        <a:t>Quality dashboards and data assurance</a:t>
                      </a:r>
                    </a:p>
                    <a:p>
                      <a:pPr marL="171450" indent="-171450">
                        <a:buFont typeface="Arial" panose="020B0604020202020204" pitchFamily="34" charset="0"/>
                        <a:buChar char="•"/>
                      </a:pPr>
                      <a:r>
                        <a:rPr lang="en-GB" sz="1100" dirty="0">
                          <a:latin typeface="Calibri" panose="020F0502020204030204" pitchFamily="34" charset="0"/>
                          <a:cs typeface="Calibri" panose="020F0502020204030204" pitchFamily="34" charset="0"/>
                        </a:rPr>
                        <a:t>Internal audits on quality related issues</a:t>
                      </a:r>
                    </a:p>
                    <a:p>
                      <a:pPr marL="171450" indent="-171450">
                        <a:buFont typeface="Arial" panose="020B0604020202020204" pitchFamily="34" charset="0"/>
                        <a:buChar char="•"/>
                      </a:pPr>
                      <a:r>
                        <a:rPr lang="en-GB" sz="1100" dirty="0">
                          <a:latin typeface="Calibri" panose="020F0502020204030204" pitchFamily="34" charset="0"/>
                          <a:cs typeface="Calibri" panose="020F0502020204030204" pitchFamily="34" charset="0"/>
                        </a:rPr>
                        <a:t>The new Patient Safety Incident Response Framework (PSIRF) will come online for all providers, including acute, ambulance, mental health, and community healthcare providers</a:t>
                      </a:r>
                    </a:p>
                    <a:p>
                      <a:pPr marL="171450" indent="-171450">
                        <a:buFont typeface="Arial" panose="020B0604020202020204" pitchFamily="34" charset="0"/>
                        <a:buChar char="•"/>
                      </a:pPr>
                      <a:r>
                        <a:rPr lang="en-GB" sz="1100" b="0" dirty="0">
                          <a:latin typeface="Calibri" panose="020F0502020204030204" pitchFamily="34" charset="0"/>
                          <a:cs typeface="Calibri" panose="020F0502020204030204" pitchFamily="34" charset="0"/>
                        </a:rPr>
                        <a:t>Review of ICB formal governance framework and arrangements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latin typeface="Calibri" panose="020F0502020204030204" pitchFamily="34" charset="0"/>
                          <a:cs typeface="Calibri" panose="020F0502020204030204" pitchFamily="34" charset="0"/>
                        </a:rPr>
                        <a:t>Quality Assurance and Improvement Framework received by the Quality Committee and the Board for endorsement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latin typeface="Calibri" panose="020F0502020204030204" pitchFamily="34" charset="0"/>
                          <a:cs typeface="Calibri" panose="020F0502020204030204" pitchFamily="34" charset="0"/>
                        </a:rPr>
                        <a:t>45-minute handover policy in place, but required performance to be measured (see gaps)</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GB" sz="1100" b="0" baseline="0" dirty="0">
                          <a:solidFill>
                            <a:schemeClr val="tx1"/>
                          </a:solidFill>
                          <a:latin typeface="Calibri"/>
                          <a:cs typeface="Calibri"/>
                        </a:rPr>
                        <a:t>Series of escalated actions put in to reflect additional focus and scrutiny, including a UEC summit. These are subject to weekly review and monitoring through the x3 Place UEC Boards.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latin typeface="Calibri" panose="020F0502020204030204" pitchFamily="34" charset="0"/>
                          <a:cs typeface="Calibri" panose="020F0502020204030204" pitchFamily="34" charset="0"/>
                        </a:rPr>
                        <a:t>UEC Clinical Leadership Summit took place on 15 August 2024 and a number of next steps have been agreed.</a:t>
                      </a:r>
                      <a:endParaRPr lang="en-GB" sz="1100" b="0" baseline="0" dirty="0">
                        <a:solidFill>
                          <a:schemeClr val="tx1"/>
                        </a:solidFill>
                        <a:latin typeface="Calibri"/>
                        <a:cs typeface="Calibri"/>
                      </a:endParaRPr>
                    </a:p>
                    <a:p>
                      <a:pPr marL="171450" marR="0" lvl="0" indent="-171450" algn="l">
                        <a:lnSpc>
                          <a:spcPct val="100000"/>
                        </a:lnSpc>
                        <a:spcBef>
                          <a:spcPts val="0"/>
                        </a:spcBef>
                        <a:spcAft>
                          <a:spcPts val="0"/>
                        </a:spcAft>
                        <a:buClrTx/>
                        <a:buSzTx/>
                        <a:buFont typeface="Arial" panose="020B0604020202020204" pitchFamily="34" charset="0"/>
                        <a:buChar char="•"/>
                      </a:pPr>
                      <a:r>
                        <a:rPr lang="en-GB" sz="1100" b="0" baseline="0" dirty="0">
                          <a:solidFill>
                            <a:schemeClr val="tx1"/>
                          </a:solidFill>
                          <a:latin typeface="Calibri"/>
                          <a:cs typeface="Calibri"/>
                        </a:rPr>
                        <a:t>Exec to Exec UEC site visits, in York, Scarborough, Hull, Grimsby, Scunthorpe took place between August and September 2024.</a:t>
                      </a:r>
                    </a:p>
                    <a:p>
                      <a:pPr marL="171450" marR="0" lvl="0" indent="-171450" algn="l">
                        <a:lnSpc>
                          <a:spcPct val="100000"/>
                        </a:lnSpc>
                        <a:spcBef>
                          <a:spcPts val="0"/>
                        </a:spcBef>
                        <a:spcAft>
                          <a:spcPts val="0"/>
                        </a:spcAft>
                        <a:buClrTx/>
                        <a:buSzTx/>
                        <a:buFont typeface="Arial" panose="020B0604020202020204" pitchFamily="34" charset="0"/>
                        <a:buChar char="•"/>
                      </a:pPr>
                      <a:r>
                        <a:rPr lang="en-GB" sz="1100" b="0" baseline="0" dirty="0">
                          <a:solidFill>
                            <a:schemeClr val="tx1"/>
                          </a:solidFill>
                          <a:latin typeface="Calibri"/>
                          <a:cs typeface="Calibri"/>
                        </a:rPr>
                        <a:t>Business Intelligence, Quality Improvement Group (QIG) for all acute trust York and Scarborough Teaching Hospitals, Hull University Teaching Hospital NHS Trust, and Northern Lincolnshire &amp; Goole NHS Foundation Trust. Assurance paper collating all Temporary Escalation Spaces (TES) Standard Operating Procedures, risk assessment, records of use of and any recorded harm to date is being submitted to the Quality Committee in Feb 2025.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100" strike="noStrike" dirty="0">
                          <a:solidFill>
                            <a:schemeClr val="tx1"/>
                          </a:solidFill>
                          <a:latin typeface="Calibri" panose="020F0502020204030204" pitchFamily="34" charset="0"/>
                          <a:cs typeface="Calibri" panose="020F0502020204030204" pitchFamily="34" charset="0"/>
                        </a:rPr>
                        <a:t>Reconsideration of Urgent and Emergency Care (UEC) Board governance arrangements </a:t>
                      </a:r>
                      <a:endParaRPr lang="en-GB" sz="1100" strike="sngStrike" dirty="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latin typeface="Calibri" panose="020F0502020204030204" pitchFamily="34" charset="0"/>
                          <a:cs typeface="Calibri" panose="020F0502020204030204" pitchFamily="34" charset="0"/>
                        </a:rPr>
                        <a:t>Continuous development and iterations of Quality assurance improvement framework (QAIF).</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Clinical leadership</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Reduction in waiting times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National Guidance re : sharing Clinical risk – implications and applications locally to be  determined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Clinical Suitability of Space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Staffing Levels and Competency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Patient Acuity and Cohort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Monitoring and Supervision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Infection Prevention and Control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Environmental and Physical Risks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1921620153"/>
              </p:ext>
            </p:extLst>
          </p:nvPr>
        </p:nvGraphicFramePr>
        <p:xfrm>
          <a:off x="5950" y="1007724"/>
          <a:ext cx="12180101" cy="243840"/>
        </p:xfrm>
        <a:graphic>
          <a:graphicData uri="http://schemas.openxmlformats.org/drawingml/2006/table">
            <a:tbl>
              <a:tblPr firstRow="1" bandRow="1">
                <a:tableStyleId>{5940675A-B579-460E-94D1-54222C63F5DA}</a:tableStyleId>
              </a:tblPr>
              <a:tblGrid>
                <a:gridCol w="4461813">
                  <a:extLst>
                    <a:ext uri="{9D8B030D-6E8A-4147-A177-3AD203B41FA5}">
                      <a16:colId xmlns:a16="http://schemas.microsoft.com/office/drawing/2014/main" val="1598241533"/>
                    </a:ext>
                  </a:extLst>
                </a:gridCol>
                <a:gridCol w="4818405">
                  <a:extLst>
                    <a:ext uri="{9D8B030D-6E8A-4147-A177-3AD203B41FA5}">
                      <a16:colId xmlns:a16="http://schemas.microsoft.com/office/drawing/2014/main" val="4043458799"/>
                    </a:ext>
                  </a:extLst>
                </a:gridCol>
                <a:gridCol w="2899883">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Nursing &amp; Quality</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Quality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October 2022</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6" name="Table 5">
            <a:extLst>
              <a:ext uri="{FF2B5EF4-FFF2-40B4-BE49-F238E27FC236}">
                <a16:creationId xmlns:a16="http://schemas.microsoft.com/office/drawing/2014/main" id="{4201551D-9A61-9574-61CB-B68452D1F885}"/>
              </a:ext>
            </a:extLst>
          </p:cNvPr>
          <p:cNvGraphicFramePr>
            <a:graphicFrameLocks noGrp="1"/>
          </p:cNvGraphicFramePr>
          <p:nvPr>
            <p:extLst>
              <p:ext uri="{D42A27DB-BD31-4B8C-83A1-F6EECF244321}">
                <p14:modId xmlns:p14="http://schemas.microsoft.com/office/powerpoint/2010/main" val="3507937085"/>
              </p:ext>
            </p:extLst>
          </p:nvPr>
        </p:nvGraphicFramePr>
        <p:xfrm>
          <a:off x="0" y="402250"/>
          <a:ext cx="12186048" cy="57150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822163">
                  <a:extLst>
                    <a:ext uri="{9D8B030D-6E8A-4147-A177-3AD203B41FA5}">
                      <a16:colId xmlns:a16="http://schemas.microsoft.com/office/drawing/2014/main" val="925028356"/>
                    </a:ext>
                  </a:extLst>
                </a:gridCol>
                <a:gridCol w="7096011">
                  <a:extLst>
                    <a:ext uri="{9D8B030D-6E8A-4147-A177-3AD203B41FA5}">
                      <a16:colId xmlns:a16="http://schemas.microsoft.com/office/drawing/2014/main" val="2958325863"/>
                    </a:ext>
                  </a:extLst>
                </a:gridCol>
                <a:gridCol w="1696679">
                  <a:extLst>
                    <a:ext uri="{9D8B030D-6E8A-4147-A177-3AD203B41FA5}">
                      <a16:colId xmlns:a16="http://schemas.microsoft.com/office/drawing/2014/main" val="2406740501"/>
                    </a:ext>
                  </a:extLst>
                </a:gridCol>
                <a:gridCol w="1051587">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a:cs typeface="Calibri"/>
                        </a:rPr>
                        <a:t>Ref: 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a:cs typeface="Calibri"/>
                        </a:rPr>
                        <a:t>Strategic Objective A: </a:t>
                      </a:r>
                      <a:br>
                        <a:rPr lang="en-GB" sz="1200" b="1">
                          <a:solidFill>
                            <a:srgbClr val="FFFFFF"/>
                          </a:solidFill>
                          <a:latin typeface="Calibri"/>
                          <a:cs typeface="Calibri"/>
                        </a:rPr>
                      </a:br>
                      <a:r>
                        <a:rPr lang="en-GB" sz="1200" b="1">
                          <a:solidFill>
                            <a:schemeClr val="bg1"/>
                          </a:solidFill>
                          <a:latin typeface="Calibri"/>
                          <a:cs typeface="Calibri"/>
                        </a:rPr>
                        <a:t>Leading for Excellence</a:t>
                      </a:r>
                      <a:endParaRPr lang="en-GB" sz="1200">
                        <a:solidFill>
                          <a:schemeClr val="bg1"/>
                        </a:solidFill>
                        <a:latin typeface="Calibri"/>
                        <a:cs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a:cs typeface="Calibri"/>
                        </a:rPr>
                        <a:t>PRINCIPAL RISK </a:t>
                      </a:r>
                      <a:r>
                        <a:rPr lang="en-GB" sz="1150" b="1" baseline="0">
                          <a:latin typeface="Calibri"/>
                          <a:cs typeface="Calibri"/>
                        </a:rPr>
                        <a:t>1: </a:t>
                      </a:r>
                      <a:r>
                        <a:rPr lang="en-GB" sz="1150" b="0">
                          <a:effectLst/>
                          <a:latin typeface="Calibri"/>
                          <a:ea typeface="Times New Roman"/>
                          <a:cs typeface="Calibri"/>
                        </a:rPr>
                        <a:t>Failure to effectively recognise, monitor and have mitigating actions to improve standards of local care will impact on patient safety and positive health outcomes for local people and communities.</a:t>
                      </a:r>
                      <a:endParaRPr lang="en-GB" sz="1150">
                        <a:latin typeface="Calibri"/>
                        <a:cs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a:cs typeface="Calibri"/>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a:cs typeface="Calibri"/>
                        </a:rPr>
                        <a:t>Delivery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a:cs typeface="Calibri"/>
                        </a:rPr>
                        <a:t>Risk Score:</a:t>
                      </a:r>
                    </a:p>
                    <a:p>
                      <a:pPr algn="ctr"/>
                      <a:r>
                        <a:rPr lang="en-GB" sz="2000" b="1">
                          <a:solidFill>
                            <a:schemeClr val="bg1"/>
                          </a:solidFill>
                          <a:latin typeface="Calibri"/>
                          <a:cs typeface="Calibri"/>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4" name="Table 6">
            <a:extLst>
              <a:ext uri="{FF2B5EF4-FFF2-40B4-BE49-F238E27FC236}">
                <a16:creationId xmlns:a16="http://schemas.microsoft.com/office/drawing/2014/main" id="{25048030-7D71-9069-E9B0-EFFEAEC08D2A}"/>
              </a:ext>
            </a:extLst>
          </p:cNvPr>
          <p:cNvGraphicFramePr>
            <a:graphicFrameLocks noGrp="1"/>
          </p:cNvGraphicFramePr>
          <p:nvPr>
            <p:extLst>
              <p:ext uri="{D42A27DB-BD31-4B8C-83A1-F6EECF244321}">
                <p14:modId xmlns:p14="http://schemas.microsoft.com/office/powerpoint/2010/main" val="141275185"/>
              </p:ext>
            </p:extLst>
          </p:nvPr>
        </p:nvGraphicFramePr>
        <p:xfrm>
          <a:off x="5624578" y="1296365"/>
          <a:ext cx="6561474" cy="848820"/>
        </p:xfrm>
        <a:graphic>
          <a:graphicData uri="http://schemas.openxmlformats.org/drawingml/2006/table">
            <a:tbl>
              <a:tblPr firstRow="1" bandRow="1">
                <a:tableStyleId>{5940675A-B579-460E-94D1-54222C63F5DA}</a:tableStyleId>
              </a:tblPr>
              <a:tblGrid>
                <a:gridCol w="1838551">
                  <a:extLst>
                    <a:ext uri="{9D8B030D-6E8A-4147-A177-3AD203B41FA5}">
                      <a16:colId xmlns:a16="http://schemas.microsoft.com/office/drawing/2014/main" val="1120470919"/>
                    </a:ext>
                  </a:extLst>
                </a:gridCol>
                <a:gridCol w="1150026">
                  <a:extLst>
                    <a:ext uri="{9D8B030D-6E8A-4147-A177-3AD203B41FA5}">
                      <a16:colId xmlns:a16="http://schemas.microsoft.com/office/drawing/2014/main" val="4139717046"/>
                    </a:ext>
                  </a:extLst>
                </a:gridCol>
                <a:gridCol w="1183522">
                  <a:extLst>
                    <a:ext uri="{9D8B030D-6E8A-4147-A177-3AD203B41FA5}">
                      <a16:colId xmlns:a16="http://schemas.microsoft.com/office/drawing/2014/main" val="838524364"/>
                    </a:ext>
                  </a:extLst>
                </a:gridCol>
                <a:gridCol w="1183339">
                  <a:extLst>
                    <a:ext uri="{9D8B030D-6E8A-4147-A177-3AD203B41FA5}">
                      <a16:colId xmlns:a16="http://schemas.microsoft.com/office/drawing/2014/main" val="2598267458"/>
                    </a:ext>
                  </a:extLst>
                </a:gridCol>
                <a:gridCol w="1206036">
                  <a:extLst>
                    <a:ext uri="{9D8B030D-6E8A-4147-A177-3AD203B41FA5}">
                      <a16:colId xmlns:a16="http://schemas.microsoft.com/office/drawing/2014/main" val="638638414"/>
                    </a:ext>
                  </a:extLst>
                </a:gridCol>
              </a:tblGrid>
              <a:tr h="276320">
                <a:tc>
                  <a:txBody>
                    <a:bodyPr/>
                    <a:lstStyle/>
                    <a:p>
                      <a:r>
                        <a:rPr lang="en-GB" sz="1200" b="1">
                          <a:solidFill>
                            <a:schemeClr val="tx1"/>
                          </a:solidFill>
                          <a:latin typeface="Calibri"/>
                          <a:cs typeface="Calibri"/>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a:cs typeface="Calibri"/>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a:cs typeface="Calibri"/>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mn-ea"/>
                          <a:cs typeface="Calibri"/>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mn-ea"/>
                          <a:cs typeface="Calibri"/>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78576">
                <a:tc>
                  <a:txBody>
                    <a:bodyPr/>
                    <a:lstStyle/>
                    <a:p>
                      <a:r>
                        <a:rPr lang="en-GB" sz="1200" b="1">
                          <a:solidFill>
                            <a:schemeClr val="tx1"/>
                          </a:solidFill>
                          <a:latin typeface="Calibri"/>
                          <a:cs typeface="Calibri"/>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a:cs typeface="Calibri"/>
                        </a:rPr>
                        <a:t>15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a:cs typeface="Calibri"/>
                        </a:rPr>
                        <a:t>15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i="0" u="none" strike="noStrike" kern="1200" cap="none" spc="0" normalizeH="0" baseline="0" noProof="0">
                          <a:ln>
                            <a:noFill/>
                          </a:ln>
                          <a:solidFill>
                            <a:schemeClr val="bg1"/>
                          </a:solidFill>
                          <a:effectLst/>
                          <a:uLnTx/>
                          <a:uFillTx/>
                          <a:latin typeface="Calibri"/>
                          <a:ea typeface="+mn-ea"/>
                          <a:cs typeface="Calibri"/>
                        </a:rPr>
                        <a:t>25</a:t>
                      </a:r>
                      <a:endPar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endParaRP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a:ea typeface="+mn-ea"/>
                          <a:cs typeface="Calibri"/>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3924">
                <a:tc>
                  <a:txBody>
                    <a:bodyPr/>
                    <a:lstStyle/>
                    <a:p>
                      <a:r>
                        <a:rPr lang="en-GB" sz="1200" b="1">
                          <a:solidFill>
                            <a:schemeClr val="tx1"/>
                          </a:solidFill>
                          <a:latin typeface="Calibri"/>
                          <a:cs typeface="Calibri"/>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Calibri"/>
                          <a:cs typeface="Calibri"/>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Calibri"/>
                          <a:cs typeface="Calibri"/>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Calibri"/>
                          <a:cs typeface="Calibri"/>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Calibri"/>
                          <a:cs typeface="Calibri"/>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8" name="Table 7">
            <a:extLst>
              <a:ext uri="{FF2B5EF4-FFF2-40B4-BE49-F238E27FC236}">
                <a16:creationId xmlns:a16="http://schemas.microsoft.com/office/drawing/2014/main" id="{6A940A8D-05D2-DA66-55F5-83A7E6A3BA28}"/>
              </a:ext>
            </a:extLst>
          </p:cNvPr>
          <p:cNvGraphicFramePr>
            <a:graphicFrameLocks noGrp="1"/>
          </p:cNvGraphicFramePr>
          <p:nvPr>
            <p:extLst>
              <p:ext uri="{D42A27DB-BD31-4B8C-83A1-F6EECF244321}">
                <p14:modId xmlns:p14="http://schemas.microsoft.com/office/powerpoint/2010/main" val="1390254226"/>
              </p:ext>
            </p:extLst>
          </p:nvPr>
        </p:nvGraphicFramePr>
        <p:xfrm>
          <a:off x="58399" y="1302847"/>
          <a:ext cx="5528079" cy="849821"/>
        </p:xfrm>
        <a:graphic>
          <a:graphicData uri="http://schemas.openxmlformats.org/drawingml/2006/table">
            <a:tbl>
              <a:tblPr firstRow="1" firstCol="1" bandRow="1"/>
              <a:tblGrid>
                <a:gridCol w="321153">
                  <a:extLst>
                    <a:ext uri="{9D8B030D-6E8A-4147-A177-3AD203B41FA5}">
                      <a16:colId xmlns:a16="http://schemas.microsoft.com/office/drawing/2014/main" val="2957831237"/>
                    </a:ext>
                  </a:extLst>
                </a:gridCol>
                <a:gridCol w="307774">
                  <a:extLst>
                    <a:ext uri="{9D8B030D-6E8A-4147-A177-3AD203B41FA5}">
                      <a16:colId xmlns:a16="http://schemas.microsoft.com/office/drawing/2014/main" val="1641218761"/>
                    </a:ext>
                  </a:extLst>
                </a:gridCol>
                <a:gridCol w="749361">
                  <a:extLst>
                    <a:ext uri="{9D8B030D-6E8A-4147-A177-3AD203B41FA5}">
                      <a16:colId xmlns:a16="http://schemas.microsoft.com/office/drawing/2014/main" val="3262199999"/>
                    </a:ext>
                  </a:extLst>
                </a:gridCol>
                <a:gridCol w="321153">
                  <a:extLst>
                    <a:ext uri="{9D8B030D-6E8A-4147-A177-3AD203B41FA5}">
                      <a16:colId xmlns:a16="http://schemas.microsoft.com/office/drawing/2014/main" val="2178860730"/>
                    </a:ext>
                  </a:extLst>
                </a:gridCol>
                <a:gridCol w="335499">
                  <a:extLst>
                    <a:ext uri="{9D8B030D-6E8A-4147-A177-3AD203B41FA5}">
                      <a16:colId xmlns:a16="http://schemas.microsoft.com/office/drawing/2014/main" val="3030682373"/>
                    </a:ext>
                  </a:extLst>
                </a:gridCol>
                <a:gridCol w="734712">
                  <a:extLst>
                    <a:ext uri="{9D8B030D-6E8A-4147-A177-3AD203B41FA5}">
                      <a16:colId xmlns:a16="http://schemas.microsoft.com/office/drawing/2014/main" val="687456083"/>
                    </a:ext>
                  </a:extLst>
                </a:gridCol>
                <a:gridCol w="1352781">
                  <a:extLst>
                    <a:ext uri="{9D8B030D-6E8A-4147-A177-3AD203B41FA5}">
                      <a16:colId xmlns:a16="http://schemas.microsoft.com/office/drawing/2014/main" val="219851391"/>
                    </a:ext>
                  </a:extLst>
                </a:gridCol>
                <a:gridCol w="1405646">
                  <a:extLst>
                    <a:ext uri="{9D8B030D-6E8A-4147-A177-3AD203B41FA5}">
                      <a16:colId xmlns:a16="http://schemas.microsoft.com/office/drawing/2014/main" val="3050768452"/>
                    </a:ext>
                  </a:extLst>
                </a:gridCol>
              </a:tblGrid>
              <a:tr h="297927">
                <a:tc gridSpan="3">
                  <a:txBody>
                    <a:bodyPr/>
                    <a:lstStyle/>
                    <a:p>
                      <a:pPr algn="ctr">
                        <a:lnSpc>
                          <a:spcPct val="100000"/>
                        </a:lnSpc>
                        <a:spcAft>
                          <a:spcPts val="0"/>
                        </a:spcAft>
                      </a:pPr>
                      <a:r>
                        <a:rPr lang="en-GB" sz="1200" b="1">
                          <a:effectLst/>
                          <a:latin typeface="Calibri"/>
                          <a:ea typeface="Times New Roman"/>
                          <a:cs typeface="Calibri"/>
                        </a:rPr>
                        <a:t>Initial/Inherent Risk</a:t>
                      </a:r>
                      <a:br>
                        <a:rPr lang="en-GB" sz="1200" b="1">
                          <a:effectLst/>
                          <a:latin typeface="Calibri"/>
                          <a:ea typeface="Times New Roman"/>
                          <a:cs typeface="Calibri"/>
                        </a:rPr>
                      </a:br>
                      <a:r>
                        <a:rPr lang="en-GB" sz="800" b="1">
                          <a:effectLst/>
                          <a:latin typeface="Calibri"/>
                          <a:ea typeface="Times New Roman"/>
                          <a:cs typeface="Calibri"/>
                        </a:rPr>
                        <a:t>(Before Mitigation)</a:t>
                      </a:r>
                      <a:endParaRPr lang="en-GB" sz="800">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a:ea typeface="Times New Roman"/>
                          <a:cs typeface="Calibri"/>
                        </a:rPr>
                        <a:t>Current Risk</a:t>
                      </a:r>
                      <a:br>
                        <a:rPr lang="en-GB" sz="1200" b="1">
                          <a:effectLst/>
                          <a:latin typeface="Calibri"/>
                          <a:ea typeface="Times New Roman"/>
                          <a:cs typeface="Calibri"/>
                        </a:rPr>
                      </a:br>
                      <a:r>
                        <a:rPr lang="en-GB" sz="800" b="1">
                          <a:effectLst/>
                          <a:latin typeface="Calibri"/>
                          <a:ea typeface="Times New Roman"/>
                          <a:cs typeface="Calibri"/>
                        </a:rPr>
                        <a:t>(After Mitigation)</a:t>
                      </a:r>
                      <a:endParaRPr lang="en-GB" sz="1200">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a:ea typeface="Times New Roman"/>
                          <a:cs typeface="Calibri"/>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a:ea typeface="Calibri"/>
                          <a:cs typeface="Calibri"/>
                        </a:rPr>
                        <a:t>Status:</a:t>
                      </a:r>
                      <a:br>
                        <a:rPr lang="en-GB" sz="1200" b="1">
                          <a:effectLst/>
                          <a:latin typeface="Calibri"/>
                          <a:ea typeface="Calibri"/>
                          <a:cs typeface="Calibri"/>
                        </a:rPr>
                      </a:br>
                      <a:r>
                        <a:rPr lang="en-GB" sz="1200" b="1">
                          <a:effectLst/>
                          <a:latin typeface="Calibri"/>
                          <a:ea typeface="Calibri"/>
                          <a:cs typeface="Calibri"/>
                        </a:rPr>
                        <a:t> </a:t>
                      </a:r>
                      <a:r>
                        <a:rPr lang="en-GB" sz="1100" b="1">
                          <a:effectLst/>
                          <a:latin typeface="Calibri"/>
                          <a:ea typeface="Calibri"/>
                          <a:cs typeface="Calibri"/>
                        </a:rPr>
                        <a:t>In or Out of Appetite</a:t>
                      </a:r>
                      <a:endParaRPr lang="en-GB" sz="1100" b="1">
                        <a:effectLst/>
                        <a:latin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268134">
                <a:tc>
                  <a:txBody>
                    <a:bodyPr/>
                    <a:lstStyle/>
                    <a:p>
                      <a:pPr algn="ctr">
                        <a:lnSpc>
                          <a:spcPct val="115000"/>
                        </a:lnSpc>
                        <a:spcAft>
                          <a:spcPts val="0"/>
                        </a:spcAft>
                      </a:pPr>
                      <a:r>
                        <a:rPr lang="en-GB" sz="900" b="1">
                          <a:effectLst/>
                          <a:latin typeface="Calibri"/>
                          <a:ea typeface="Calibri"/>
                          <a:cs typeface="Calibri"/>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a:ea typeface="Calibri"/>
                          <a:cs typeface="Calibri"/>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a:ea typeface="Times New Roman"/>
                          <a:cs typeface="Calibri"/>
                        </a:rPr>
                        <a:t>Rating</a:t>
                      </a:r>
                      <a:endParaRPr lang="en-GB" sz="900" b="1">
                        <a:effectLst/>
                        <a:latin typeface="Calibri"/>
                        <a:ea typeface="Calibri"/>
                        <a:cs typeface="Calibri"/>
                      </a:endParaRPr>
                    </a:p>
                    <a:p>
                      <a:pPr algn="ctr">
                        <a:lnSpc>
                          <a:spcPct val="100000"/>
                        </a:lnSpc>
                        <a:spcAft>
                          <a:spcPts val="0"/>
                        </a:spcAft>
                      </a:pPr>
                      <a:r>
                        <a:rPr lang="en-GB" sz="900" b="1">
                          <a:effectLst/>
                          <a:latin typeface="Calibri"/>
                          <a:ea typeface="Times New Roman"/>
                          <a:cs typeface="Calibri"/>
                        </a:rPr>
                        <a:t>I x L</a:t>
                      </a:r>
                      <a:endParaRPr lang="en-GB" sz="9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a:ea typeface="Calibri"/>
                          <a:cs typeface="Calibri"/>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a:ea typeface="Calibri"/>
                          <a:cs typeface="Calibri"/>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a:ea typeface="Times New Roman"/>
                          <a:cs typeface="Calibri"/>
                        </a:rPr>
                        <a:t>Rating</a:t>
                      </a:r>
                      <a:endParaRPr lang="en-GB" sz="900" b="1">
                        <a:effectLst/>
                        <a:latin typeface="Calibri"/>
                        <a:ea typeface="Calibri"/>
                        <a:cs typeface="Calibri"/>
                      </a:endParaRPr>
                    </a:p>
                    <a:p>
                      <a:pPr algn="ctr">
                        <a:lnSpc>
                          <a:spcPct val="100000"/>
                        </a:lnSpc>
                        <a:spcAft>
                          <a:spcPts val="0"/>
                        </a:spcAft>
                      </a:pPr>
                      <a:r>
                        <a:rPr lang="en-GB" sz="900" b="1">
                          <a:effectLst/>
                          <a:latin typeface="Calibri"/>
                          <a:ea typeface="Times New Roman"/>
                          <a:cs typeface="Calibri"/>
                        </a:rPr>
                        <a:t>I x L</a:t>
                      </a:r>
                      <a:endParaRPr lang="en-GB" sz="9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0701">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a:ea typeface="Calibri"/>
                          <a:cs typeface="Calibri"/>
                        </a:rPr>
                        <a:t>5</a:t>
                      </a:r>
                      <a:endParaRPr lang="en-GB" sz="10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Calibri"/>
                          <a:cs typeface="Calibri"/>
                        </a:rPr>
                        <a:t>4</a:t>
                      </a:r>
                      <a:endParaRPr lang="en-GB" sz="10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a:ea typeface="Calibri"/>
                          <a:cs typeface="Calibri"/>
                        </a:rPr>
                        <a:t>20</a:t>
                      </a:r>
                      <a:endParaRPr lang="en-GB" sz="1200" b="1">
                        <a:solidFill>
                          <a:schemeClr val="bg1"/>
                        </a:solidFill>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a:ea typeface="Calibri"/>
                          <a:cs typeface="Calibri"/>
                        </a:rPr>
                        <a:t>5</a:t>
                      </a:r>
                      <a:endParaRPr lang="en-GB" sz="10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Calibri"/>
                          <a:cs typeface="Calibri"/>
                        </a:rPr>
                        <a:t>5</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a:ea typeface="Calibri"/>
                          <a:cs typeface="Calibri"/>
                        </a:rPr>
                        <a:t>25</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a:ea typeface="Calibri"/>
                          <a:cs typeface="Calibri"/>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a:ea typeface="Calibri"/>
                          <a:cs typeface="Calibri"/>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sp>
        <p:nvSpPr>
          <p:cNvPr id="3" name="Title 7">
            <a:extLst>
              <a:ext uri="{FF2B5EF4-FFF2-40B4-BE49-F238E27FC236}">
                <a16:creationId xmlns:a16="http://schemas.microsoft.com/office/drawing/2014/main" id="{A838382A-1235-B4EE-8378-EE648D582EC0}"/>
              </a:ext>
            </a:extLst>
          </p:cNvPr>
          <p:cNvSpPr txBox="1">
            <a:spLocks/>
          </p:cNvSpPr>
          <p:nvPr/>
        </p:nvSpPr>
        <p:spPr>
          <a:xfrm>
            <a:off x="-5952" y="6455750"/>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dirty="0">
                <a:solidFill>
                  <a:schemeClr val="bg1"/>
                </a:solidFill>
                <a:highlight>
                  <a:srgbClr val="ED7D31"/>
                </a:highlight>
                <a:latin typeface="Calibri" panose="020F0502020204030204" pitchFamily="34" charset="0"/>
                <a:cs typeface="Calibri" panose="020F0502020204030204" pitchFamily="34" charset="0"/>
              </a:rPr>
              <a:t>See next slide for mitigating actions</a:t>
            </a:r>
          </a:p>
        </p:txBody>
      </p:sp>
    </p:spTree>
    <p:extLst>
      <p:ext uri="{BB962C8B-B14F-4D97-AF65-F5344CB8AC3E}">
        <p14:creationId xmlns:p14="http://schemas.microsoft.com/office/powerpoint/2010/main" val="3072149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44AF4-880A-99CC-1645-744515941249}"/>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8E01809-A70C-60A7-1C49-9197B1CE8BE8}"/>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011034D2-4C69-EC6D-4CDE-5850FEC3BAD8}"/>
              </a:ext>
            </a:extLst>
          </p:cNvPr>
          <p:cNvSpPr txBox="1">
            <a:spLocks/>
          </p:cNvSpPr>
          <p:nvPr/>
        </p:nvSpPr>
        <p:spPr>
          <a:xfrm>
            <a:off x="0" y="21239"/>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A1   Risk Analysis (SLIDE 2 OF 2)</a:t>
            </a:r>
          </a:p>
        </p:txBody>
      </p:sp>
      <p:cxnSp>
        <p:nvCxnSpPr>
          <p:cNvPr id="14" name="Straight Connector 13">
            <a:extLst>
              <a:ext uri="{FF2B5EF4-FFF2-40B4-BE49-F238E27FC236}">
                <a16:creationId xmlns:a16="http://schemas.microsoft.com/office/drawing/2014/main" id="{A8054D54-15D5-E5F7-C00A-15975637604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C4A09E4-D431-DE65-770A-36AB1C84491C}"/>
              </a:ext>
            </a:extLst>
          </p:cNvPr>
          <p:cNvCxnSpPr>
            <a:cxnSpLocks/>
          </p:cNvCxnSpPr>
          <p:nvPr/>
        </p:nvCxnSpPr>
        <p:spPr>
          <a:xfrm>
            <a:off x="0" y="35578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7336C809-D4BA-5E1B-7080-5D730AD54F60}"/>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6C05F35-1DBC-F25D-42E7-D7C2AB211B7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706D22C0-A21C-D0AB-DE7C-A86F29899BDC}"/>
              </a:ext>
            </a:extLst>
          </p:cNvPr>
          <p:cNvGraphicFramePr>
            <a:graphicFrameLocks noGrp="1"/>
          </p:cNvGraphicFramePr>
          <p:nvPr>
            <p:extLst>
              <p:ext uri="{D42A27DB-BD31-4B8C-83A1-F6EECF244321}">
                <p14:modId xmlns:p14="http://schemas.microsoft.com/office/powerpoint/2010/main" val="2317332997"/>
              </p:ext>
            </p:extLst>
          </p:nvPr>
        </p:nvGraphicFramePr>
        <p:xfrm>
          <a:off x="0" y="2412393"/>
          <a:ext cx="12180092" cy="2560320"/>
        </p:xfrm>
        <a:graphic>
          <a:graphicData uri="http://schemas.openxmlformats.org/drawingml/2006/table">
            <a:tbl>
              <a:tblPr firstRow="1" bandRow="1">
                <a:tableStyleId>{5940675A-B579-460E-94D1-54222C63F5DA}</a:tableStyleId>
              </a:tblPr>
              <a:tblGrid>
                <a:gridCol w="5732980">
                  <a:extLst>
                    <a:ext uri="{9D8B030D-6E8A-4147-A177-3AD203B41FA5}">
                      <a16:colId xmlns:a16="http://schemas.microsoft.com/office/drawing/2014/main" val="20000"/>
                    </a:ext>
                  </a:extLst>
                </a:gridCol>
                <a:gridCol w="1664413">
                  <a:extLst>
                    <a:ext uri="{9D8B030D-6E8A-4147-A177-3AD203B41FA5}">
                      <a16:colId xmlns:a16="http://schemas.microsoft.com/office/drawing/2014/main" val="20001"/>
                    </a:ext>
                  </a:extLst>
                </a:gridCol>
                <a:gridCol w="1808252">
                  <a:extLst>
                    <a:ext uri="{9D8B030D-6E8A-4147-A177-3AD203B41FA5}">
                      <a16:colId xmlns:a16="http://schemas.microsoft.com/office/drawing/2014/main" val="20002"/>
                    </a:ext>
                  </a:extLst>
                </a:gridCol>
                <a:gridCol w="2974447">
                  <a:extLst>
                    <a:ext uri="{9D8B030D-6E8A-4147-A177-3AD203B41FA5}">
                      <a16:colId xmlns:a16="http://schemas.microsoft.com/office/drawing/2014/main" val="3814649580"/>
                    </a:ext>
                  </a:extLst>
                </a:gridCol>
              </a:tblGrid>
              <a:tr h="226103">
                <a:tc>
                  <a:txBody>
                    <a:bodyPr/>
                    <a:lstStyle/>
                    <a:p>
                      <a:r>
                        <a:rPr lang="en-GB" sz="1100" b="1">
                          <a:solidFill>
                            <a:schemeClr val="bg1"/>
                          </a:solidFill>
                          <a:latin typeface="Calibri"/>
                          <a:cs typeface="Calibri"/>
                        </a:rPr>
                        <a:t>Mitigating</a:t>
                      </a:r>
                      <a:r>
                        <a:rPr lang="en-GB" sz="1100" b="1" baseline="0">
                          <a:solidFill>
                            <a:schemeClr val="bg1"/>
                          </a:solidFill>
                          <a:latin typeface="Calibri"/>
                          <a:cs typeface="Calibri"/>
                        </a:rPr>
                        <a:t> Actions To Address Gaps</a:t>
                      </a:r>
                      <a:endParaRPr lang="en-GB" sz="11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1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1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100" b="1">
                          <a:solidFill>
                            <a:schemeClr val="bg1"/>
                          </a:solidFill>
                          <a:latin typeface="Calibri"/>
                          <a:cs typeface="Calibri"/>
                        </a:rPr>
                        <a:t>Update on mitigations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84847">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0" baseline="0" dirty="0">
                          <a:solidFill>
                            <a:schemeClr val="tx1"/>
                          </a:solidFill>
                          <a:latin typeface="Calibri" panose="020F0502020204030204" pitchFamily="34" charset="0"/>
                          <a:cs typeface="Calibri" panose="020F0502020204030204" pitchFamily="34" charset="0"/>
                        </a:rPr>
                        <a:t>Refresh of governance arrangements for Urgent and Emergency Care (UEC) Boards with additional weekly executive UEC Oversight meetings in place for w/c 5/8</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0" dirty="0">
                          <a:solidFill>
                            <a:schemeClr val="tx1"/>
                          </a:solidFill>
                          <a:latin typeface="Calibri"/>
                          <a:cs typeface="Calibri"/>
                        </a:rPr>
                        <a:t>Check point: April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100" b="0" i="0" u="none" strike="noStrike" kern="1200" cap="none" spc="0" normalizeH="0" baseline="0" noProof="0">
                          <a:ln>
                            <a:noFill/>
                          </a:ln>
                          <a:solidFill>
                            <a:schemeClr val="tx1"/>
                          </a:solidFill>
                          <a:effectLst/>
                          <a:uLnTx/>
                          <a:uFillTx/>
                          <a:latin typeface="Calibri"/>
                        </a:rPr>
                        <a:t>Deputy Chief Executive / COO </a:t>
                      </a:r>
                      <a:endParaRPr kumimoji="0" lang="en-US" sz="1100"/>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May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942095378"/>
                  </a:ext>
                </a:extLst>
              </a:tr>
              <a:tr h="23674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0" baseline="0" dirty="0">
                          <a:solidFill>
                            <a:schemeClr val="tx1"/>
                          </a:solidFill>
                          <a:latin typeface="Calibri"/>
                          <a:cs typeface="Calibri"/>
                        </a:rPr>
                        <a:t>Clinical Network would take a lead role in cascade and support for improvement from a clinical leadership perspective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0" dirty="0">
                          <a:solidFill>
                            <a:schemeClr val="tx1"/>
                          </a:solidFill>
                          <a:latin typeface="Calibri"/>
                          <a:cs typeface="Calibri"/>
                        </a:rPr>
                        <a:t>Check point: April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ED of Clinical &amp; Professional</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May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542844484"/>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0" baseline="0" dirty="0">
                          <a:solidFill>
                            <a:schemeClr val="tx1"/>
                          </a:solidFill>
                          <a:latin typeface="Calibri"/>
                          <a:cs typeface="Calibri"/>
                        </a:rPr>
                        <a:t>Acute providers would target reducing time waiting for a clinical review and reducing time waiting for a bed by focus on criteria lead discharge, estimated date for discharge, and no criteria to reside /pathway zero patients. These actions are supported by the role out of Optica.</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0" dirty="0">
                          <a:solidFill>
                            <a:schemeClr val="tx1"/>
                          </a:solidFill>
                          <a:latin typeface="Calibri"/>
                          <a:cs typeface="Calibri"/>
                        </a:rPr>
                        <a:t>Check 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1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ED of Nursing and Quality</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Update due at the April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5781815"/>
                  </a:ext>
                </a:extLst>
              </a:tr>
              <a:tr h="25137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0" baseline="0">
                          <a:solidFill>
                            <a:schemeClr val="tx1"/>
                          </a:solidFill>
                          <a:latin typeface="Calibri"/>
                          <a:cs typeface="Calibri"/>
                        </a:rPr>
                        <a:t>National Guidance re : sharing Clinical risk – implications and applications locally to be  determined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0" dirty="0">
                          <a:solidFill>
                            <a:schemeClr val="tx1"/>
                          </a:solidFill>
                          <a:latin typeface="Calibri"/>
                          <a:cs typeface="Calibri"/>
                        </a:rPr>
                        <a:t>Check 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1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ED of Nursing and Quality</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Update due at the April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027247766"/>
                  </a:ext>
                </a:extLst>
              </a:tr>
              <a:tr h="297282">
                <a:tc>
                  <a:txBody>
                    <a:bodyPr/>
                    <a:lstStyle/>
                    <a:p>
                      <a:pPr marL="0" lvl="0" indent="0" algn="l" defTabSz="914377">
                        <a:lnSpc>
                          <a:spcPct val="100000"/>
                        </a:lnSpc>
                        <a:spcBef>
                          <a:spcPts val="0"/>
                        </a:spcBef>
                        <a:spcAft>
                          <a:spcPts val="0"/>
                        </a:spcAft>
                        <a:buNone/>
                        <a:tabLst/>
                        <a:defRPr/>
                      </a:pPr>
                      <a:r>
                        <a:rPr lang="en-GB" sz="1100" b="0" baseline="0" dirty="0">
                          <a:solidFill>
                            <a:schemeClr val="tx1"/>
                          </a:solidFill>
                          <a:latin typeface="Calibri"/>
                          <a:cs typeface="Calibri"/>
                        </a:rPr>
                        <a:t>Review of provider operating procedures and risk assessments for Temporary Escalation Spaces(TES) across acute services</a:t>
                      </a:r>
                    </a:p>
                  </a:txBody>
                  <a:tcPr>
                    <a:lnL w="6350">
                      <a:solidFill>
                        <a:schemeClr val="bg2">
                          <a:lumMod val="50000"/>
                        </a:schemeClr>
                      </a:solidFill>
                    </a:lnL>
                    <a:lnR w="6350">
                      <a:solidFill>
                        <a:schemeClr val="bg2">
                          <a:lumMod val="50000"/>
                        </a:schemeClr>
                      </a:solidFill>
                    </a:lnR>
                    <a:lnT w="6350">
                      <a:solidFill>
                        <a:schemeClr val="bg2">
                          <a:lumMod val="50000"/>
                        </a:schemeClr>
                      </a:solidFill>
                    </a:lnT>
                    <a:lnB w="6350">
                      <a:solidFill>
                        <a:schemeClr val="bg2">
                          <a:lumMod val="50000"/>
                        </a:schemeClr>
                      </a:solidFill>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0" dirty="0">
                          <a:solidFill>
                            <a:schemeClr val="tx1"/>
                          </a:solidFill>
                          <a:latin typeface="Calibri"/>
                          <a:cs typeface="Calibri"/>
                        </a:rPr>
                        <a:t>Check point: March 25</a:t>
                      </a:r>
                    </a:p>
                  </a:txBody>
                  <a:tcPr>
                    <a:lnL w="6350">
                      <a:solidFill>
                        <a:schemeClr val="bg2">
                          <a:lumMod val="50000"/>
                        </a:schemeClr>
                      </a:solidFill>
                    </a:lnL>
                    <a:lnR w="6350">
                      <a:solidFill>
                        <a:schemeClr val="bg2">
                          <a:lumMod val="50000"/>
                        </a:schemeClr>
                      </a:solidFill>
                    </a:lnR>
                    <a:lnT w="6350">
                      <a:solidFill>
                        <a:schemeClr val="bg2">
                          <a:lumMod val="50000"/>
                        </a:schemeClr>
                      </a:solidFill>
                    </a:lnT>
                    <a:lnB w="6350">
                      <a:solidFill>
                        <a:schemeClr val="bg2">
                          <a:lumMod val="50000"/>
                        </a:schemeClr>
                      </a:solidFill>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ED of Nursing &amp; Quality / Deputies</a:t>
                      </a:r>
                    </a:p>
                  </a:txBody>
                  <a:tcPr>
                    <a:lnL w="6350">
                      <a:solidFill>
                        <a:schemeClr val="bg2">
                          <a:lumMod val="50000"/>
                        </a:schemeClr>
                      </a:solidFill>
                    </a:lnL>
                    <a:lnR w="6350">
                      <a:solidFill>
                        <a:schemeClr val="bg2">
                          <a:lumMod val="50000"/>
                        </a:schemeClr>
                      </a:solidFill>
                    </a:lnR>
                    <a:lnT w="6350">
                      <a:solidFill>
                        <a:schemeClr val="bg2">
                          <a:lumMod val="50000"/>
                        </a:schemeClr>
                      </a:solidFill>
                    </a:lnT>
                    <a:lnB w="6350">
                      <a:solidFill>
                        <a:schemeClr val="bg2">
                          <a:lumMod val="50000"/>
                        </a:schemeClr>
                      </a:solidFill>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Update due at the April Board</a:t>
                      </a:r>
                    </a:p>
                  </a:txBody>
                  <a:tcPr>
                    <a:lnL w="6350">
                      <a:solidFill>
                        <a:schemeClr val="bg2">
                          <a:lumMod val="50000"/>
                        </a:schemeClr>
                      </a:solidFill>
                    </a:lnL>
                    <a:lnR w="6350">
                      <a:solidFill>
                        <a:schemeClr val="bg2">
                          <a:lumMod val="50000"/>
                        </a:schemeClr>
                      </a:solidFill>
                    </a:lnR>
                    <a:lnT w="6350">
                      <a:solidFill>
                        <a:schemeClr val="bg2">
                          <a:lumMod val="50000"/>
                        </a:schemeClr>
                      </a:solidFill>
                    </a:lnT>
                    <a:lnB w="6350">
                      <a:solidFill>
                        <a:schemeClr val="bg2">
                          <a:lumMod val="50000"/>
                        </a:schemeClr>
                      </a:solidFill>
                    </a:lnB>
                  </a:tcPr>
                </a:tc>
                <a:extLst>
                  <a:ext uri="{0D108BD9-81ED-4DB2-BD59-A6C34878D82A}">
                    <a16:rowId xmlns:a16="http://schemas.microsoft.com/office/drawing/2014/main" val="276150967"/>
                  </a:ext>
                </a:extLst>
              </a:tr>
            </a:tbl>
          </a:graphicData>
        </a:graphic>
      </p:graphicFrame>
      <p:graphicFrame>
        <p:nvGraphicFramePr>
          <p:cNvPr id="6" name="Table 5">
            <a:extLst>
              <a:ext uri="{FF2B5EF4-FFF2-40B4-BE49-F238E27FC236}">
                <a16:creationId xmlns:a16="http://schemas.microsoft.com/office/drawing/2014/main" id="{7E93FFBB-357F-6AB8-E5C8-2A60241ABC5E}"/>
              </a:ext>
            </a:extLst>
          </p:cNvPr>
          <p:cNvGraphicFramePr>
            <a:graphicFrameLocks noGrp="1"/>
          </p:cNvGraphicFramePr>
          <p:nvPr/>
        </p:nvGraphicFramePr>
        <p:xfrm>
          <a:off x="0" y="402250"/>
          <a:ext cx="12186048" cy="57150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822163">
                  <a:extLst>
                    <a:ext uri="{9D8B030D-6E8A-4147-A177-3AD203B41FA5}">
                      <a16:colId xmlns:a16="http://schemas.microsoft.com/office/drawing/2014/main" val="925028356"/>
                    </a:ext>
                  </a:extLst>
                </a:gridCol>
                <a:gridCol w="7096011">
                  <a:extLst>
                    <a:ext uri="{9D8B030D-6E8A-4147-A177-3AD203B41FA5}">
                      <a16:colId xmlns:a16="http://schemas.microsoft.com/office/drawing/2014/main" val="2958325863"/>
                    </a:ext>
                  </a:extLst>
                </a:gridCol>
                <a:gridCol w="1696679">
                  <a:extLst>
                    <a:ext uri="{9D8B030D-6E8A-4147-A177-3AD203B41FA5}">
                      <a16:colId xmlns:a16="http://schemas.microsoft.com/office/drawing/2014/main" val="2406740501"/>
                    </a:ext>
                  </a:extLst>
                </a:gridCol>
                <a:gridCol w="1051587">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a:cs typeface="Calibri"/>
                        </a:rPr>
                        <a:t>Ref: 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a:cs typeface="Calibri"/>
                        </a:rPr>
                        <a:t>Strategic Objective A: </a:t>
                      </a:r>
                      <a:br>
                        <a:rPr lang="en-GB" sz="1200" b="1">
                          <a:solidFill>
                            <a:srgbClr val="FFFFFF"/>
                          </a:solidFill>
                          <a:latin typeface="Calibri"/>
                          <a:cs typeface="Calibri"/>
                        </a:rPr>
                      </a:br>
                      <a:r>
                        <a:rPr lang="en-GB" sz="1200" b="1">
                          <a:solidFill>
                            <a:schemeClr val="bg1"/>
                          </a:solidFill>
                          <a:latin typeface="Calibri"/>
                          <a:cs typeface="Calibri"/>
                        </a:rPr>
                        <a:t>Leading for Excellence</a:t>
                      </a:r>
                      <a:endParaRPr lang="en-GB" sz="1200">
                        <a:solidFill>
                          <a:schemeClr val="bg1"/>
                        </a:solidFill>
                        <a:latin typeface="Calibri"/>
                        <a:cs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a:cs typeface="Calibri"/>
                        </a:rPr>
                        <a:t>PRINCIPAL RISK </a:t>
                      </a:r>
                      <a:r>
                        <a:rPr lang="en-GB" sz="1150" b="1" baseline="0">
                          <a:latin typeface="Calibri"/>
                          <a:cs typeface="Calibri"/>
                        </a:rPr>
                        <a:t>1: </a:t>
                      </a:r>
                      <a:r>
                        <a:rPr lang="en-GB" sz="1150" b="0">
                          <a:effectLst/>
                          <a:latin typeface="Calibri"/>
                          <a:ea typeface="Times New Roman"/>
                          <a:cs typeface="Calibri"/>
                        </a:rPr>
                        <a:t>Failure to effectively recognise, monitor and have mitigating actions to improve standards of local care will impact on patient safety and positive health outcomes for local people and communities.</a:t>
                      </a:r>
                      <a:endParaRPr lang="en-GB" sz="1150">
                        <a:latin typeface="Calibri"/>
                        <a:cs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a:cs typeface="Calibri"/>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a:cs typeface="Calibri"/>
                        </a:rPr>
                        <a:t>Delivery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a:cs typeface="Calibri"/>
                        </a:rPr>
                        <a:t>Risk Score:</a:t>
                      </a:r>
                    </a:p>
                    <a:p>
                      <a:pPr algn="ctr"/>
                      <a:r>
                        <a:rPr lang="en-GB" sz="2000" b="1">
                          <a:solidFill>
                            <a:schemeClr val="bg1"/>
                          </a:solidFill>
                          <a:latin typeface="Calibri"/>
                          <a:cs typeface="Calibri"/>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3" name="Table 7">
            <a:extLst>
              <a:ext uri="{FF2B5EF4-FFF2-40B4-BE49-F238E27FC236}">
                <a16:creationId xmlns:a16="http://schemas.microsoft.com/office/drawing/2014/main" id="{F748A4D7-9C50-D39C-C7EA-C199D7EB7691}"/>
              </a:ext>
            </a:extLst>
          </p:cNvPr>
          <p:cNvGraphicFramePr>
            <a:graphicFrameLocks noGrp="1"/>
          </p:cNvGraphicFramePr>
          <p:nvPr>
            <p:extLst>
              <p:ext uri="{D42A27DB-BD31-4B8C-83A1-F6EECF244321}">
                <p14:modId xmlns:p14="http://schemas.microsoft.com/office/powerpoint/2010/main" val="833538128"/>
              </p:ext>
            </p:extLst>
          </p:nvPr>
        </p:nvGraphicFramePr>
        <p:xfrm>
          <a:off x="5950" y="1007724"/>
          <a:ext cx="12180101" cy="243840"/>
        </p:xfrm>
        <a:graphic>
          <a:graphicData uri="http://schemas.openxmlformats.org/drawingml/2006/table">
            <a:tbl>
              <a:tblPr firstRow="1" bandRow="1">
                <a:tableStyleId>{5940675A-B579-460E-94D1-54222C63F5DA}</a:tableStyleId>
              </a:tblPr>
              <a:tblGrid>
                <a:gridCol w="4461813">
                  <a:extLst>
                    <a:ext uri="{9D8B030D-6E8A-4147-A177-3AD203B41FA5}">
                      <a16:colId xmlns:a16="http://schemas.microsoft.com/office/drawing/2014/main" val="1598241533"/>
                    </a:ext>
                  </a:extLst>
                </a:gridCol>
                <a:gridCol w="4818405">
                  <a:extLst>
                    <a:ext uri="{9D8B030D-6E8A-4147-A177-3AD203B41FA5}">
                      <a16:colId xmlns:a16="http://schemas.microsoft.com/office/drawing/2014/main" val="4043458799"/>
                    </a:ext>
                  </a:extLst>
                </a:gridCol>
                <a:gridCol w="2899883">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Nursing &amp; Quality</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Quality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October 2022</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9" name="Table 8">
            <a:extLst>
              <a:ext uri="{FF2B5EF4-FFF2-40B4-BE49-F238E27FC236}">
                <a16:creationId xmlns:a16="http://schemas.microsoft.com/office/drawing/2014/main" id="{C9AB43DA-DE8D-1E82-4A3E-BBB4630FD909}"/>
              </a:ext>
            </a:extLst>
          </p:cNvPr>
          <p:cNvGraphicFramePr>
            <a:graphicFrameLocks noGrp="1"/>
          </p:cNvGraphicFramePr>
          <p:nvPr>
            <p:extLst>
              <p:ext uri="{D42A27DB-BD31-4B8C-83A1-F6EECF244321}">
                <p14:modId xmlns:p14="http://schemas.microsoft.com/office/powerpoint/2010/main" val="1160664190"/>
              </p:ext>
            </p:extLst>
          </p:nvPr>
        </p:nvGraphicFramePr>
        <p:xfrm>
          <a:off x="0" y="402250"/>
          <a:ext cx="12186048" cy="57150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822163">
                  <a:extLst>
                    <a:ext uri="{9D8B030D-6E8A-4147-A177-3AD203B41FA5}">
                      <a16:colId xmlns:a16="http://schemas.microsoft.com/office/drawing/2014/main" val="925028356"/>
                    </a:ext>
                  </a:extLst>
                </a:gridCol>
                <a:gridCol w="7096011">
                  <a:extLst>
                    <a:ext uri="{9D8B030D-6E8A-4147-A177-3AD203B41FA5}">
                      <a16:colId xmlns:a16="http://schemas.microsoft.com/office/drawing/2014/main" val="2958325863"/>
                    </a:ext>
                  </a:extLst>
                </a:gridCol>
                <a:gridCol w="1696679">
                  <a:extLst>
                    <a:ext uri="{9D8B030D-6E8A-4147-A177-3AD203B41FA5}">
                      <a16:colId xmlns:a16="http://schemas.microsoft.com/office/drawing/2014/main" val="2406740501"/>
                    </a:ext>
                  </a:extLst>
                </a:gridCol>
                <a:gridCol w="1051587">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a:cs typeface="Calibri"/>
                        </a:rPr>
                        <a:t>Ref: 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a:cs typeface="Calibri"/>
                        </a:rPr>
                        <a:t>Strategic Objective A: </a:t>
                      </a:r>
                      <a:br>
                        <a:rPr lang="en-GB" sz="1200" b="1">
                          <a:solidFill>
                            <a:srgbClr val="FFFFFF"/>
                          </a:solidFill>
                          <a:latin typeface="Calibri"/>
                          <a:cs typeface="Calibri"/>
                        </a:rPr>
                      </a:br>
                      <a:r>
                        <a:rPr lang="en-GB" sz="1200" b="1">
                          <a:solidFill>
                            <a:schemeClr val="bg1"/>
                          </a:solidFill>
                          <a:latin typeface="Calibri"/>
                          <a:cs typeface="Calibri"/>
                        </a:rPr>
                        <a:t>Leading for Excellence</a:t>
                      </a:r>
                      <a:endParaRPr lang="en-GB" sz="1200">
                        <a:solidFill>
                          <a:schemeClr val="bg1"/>
                        </a:solidFill>
                        <a:latin typeface="Calibri"/>
                        <a:cs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a:cs typeface="Calibri"/>
                        </a:rPr>
                        <a:t>PRINCIPAL RISK </a:t>
                      </a:r>
                      <a:r>
                        <a:rPr lang="en-GB" sz="1150" b="1" baseline="0">
                          <a:latin typeface="Calibri"/>
                          <a:cs typeface="Calibri"/>
                        </a:rPr>
                        <a:t>1: </a:t>
                      </a:r>
                      <a:r>
                        <a:rPr lang="en-GB" sz="1150" b="0">
                          <a:effectLst/>
                          <a:latin typeface="Calibri"/>
                          <a:ea typeface="Times New Roman"/>
                          <a:cs typeface="Calibri"/>
                        </a:rPr>
                        <a:t>Failure to effectively recognise, monitor and have mitigating actions to improve standards of local care will impact on patient safety and positive health outcomes for local people and communities.</a:t>
                      </a:r>
                      <a:endParaRPr lang="en-GB" sz="1150">
                        <a:latin typeface="Calibri"/>
                        <a:cs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a:cs typeface="Calibri"/>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a:cs typeface="Calibri"/>
                        </a:rPr>
                        <a:t>Delivery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a:cs typeface="Calibri"/>
                        </a:rPr>
                        <a:t>Risk Score:</a:t>
                      </a:r>
                    </a:p>
                    <a:p>
                      <a:pPr algn="ctr"/>
                      <a:r>
                        <a:rPr lang="en-GB" sz="2000" b="1">
                          <a:solidFill>
                            <a:schemeClr val="bg1"/>
                          </a:solidFill>
                          <a:latin typeface="Calibri"/>
                          <a:cs typeface="Calibri"/>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10" name="Table 6">
            <a:extLst>
              <a:ext uri="{FF2B5EF4-FFF2-40B4-BE49-F238E27FC236}">
                <a16:creationId xmlns:a16="http://schemas.microsoft.com/office/drawing/2014/main" id="{C6F3EEEE-ABB2-11C5-D7CB-C10A7C30428E}"/>
              </a:ext>
            </a:extLst>
          </p:cNvPr>
          <p:cNvGraphicFramePr>
            <a:graphicFrameLocks noGrp="1"/>
          </p:cNvGraphicFramePr>
          <p:nvPr>
            <p:extLst>
              <p:ext uri="{D42A27DB-BD31-4B8C-83A1-F6EECF244321}">
                <p14:modId xmlns:p14="http://schemas.microsoft.com/office/powerpoint/2010/main" val="3747048181"/>
              </p:ext>
            </p:extLst>
          </p:nvPr>
        </p:nvGraphicFramePr>
        <p:xfrm>
          <a:off x="5624578" y="1296365"/>
          <a:ext cx="6561474" cy="848820"/>
        </p:xfrm>
        <a:graphic>
          <a:graphicData uri="http://schemas.openxmlformats.org/drawingml/2006/table">
            <a:tbl>
              <a:tblPr firstRow="1" bandRow="1">
                <a:tableStyleId>{5940675A-B579-460E-94D1-54222C63F5DA}</a:tableStyleId>
              </a:tblPr>
              <a:tblGrid>
                <a:gridCol w="1838551">
                  <a:extLst>
                    <a:ext uri="{9D8B030D-6E8A-4147-A177-3AD203B41FA5}">
                      <a16:colId xmlns:a16="http://schemas.microsoft.com/office/drawing/2014/main" val="1120470919"/>
                    </a:ext>
                  </a:extLst>
                </a:gridCol>
                <a:gridCol w="1150026">
                  <a:extLst>
                    <a:ext uri="{9D8B030D-6E8A-4147-A177-3AD203B41FA5}">
                      <a16:colId xmlns:a16="http://schemas.microsoft.com/office/drawing/2014/main" val="4139717046"/>
                    </a:ext>
                  </a:extLst>
                </a:gridCol>
                <a:gridCol w="1183522">
                  <a:extLst>
                    <a:ext uri="{9D8B030D-6E8A-4147-A177-3AD203B41FA5}">
                      <a16:colId xmlns:a16="http://schemas.microsoft.com/office/drawing/2014/main" val="838524364"/>
                    </a:ext>
                  </a:extLst>
                </a:gridCol>
                <a:gridCol w="1183339">
                  <a:extLst>
                    <a:ext uri="{9D8B030D-6E8A-4147-A177-3AD203B41FA5}">
                      <a16:colId xmlns:a16="http://schemas.microsoft.com/office/drawing/2014/main" val="2598267458"/>
                    </a:ext>
                  </a:extLst>
                </a:gridCol>
                <a:gridCol w="1206036">
                  <a:extLst>
                    <a:ext uri="{9D8B030D-6E8A-4147-A177-3AD203B41FA5}">
                      <a16:colId xmlns:a16="http://schemas.microsoft.com/office/drawing/2014/main" val="638638414"/>
                    </a:ext>
                  </a:extLst>
                </a:gridCol>
              </a:tblGrid>
              <a:tr h="276320">
                <a:tc>
                  <a:txBody>
                    <a:bodyPr/>
                    <a:lstStyle/>
                    <a:p>
                      <a:r>
                        <a:rPr lang="en-GB" sz="1200" b="1">
                          <a:solidFill>
                            <a:schemeClr val="tx1"/>
                          </a:solidFill>
                          <a:latin typeface="Calibri"/>
                          <a:cs typeface="Calibri"/>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a:cs typeface="Calibri"/>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a:cs typeface="Calibri"/>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mn-ea"/>
                          <a:cs typeface="Calibri"/>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mn-ea"/>
                          <a:cs typeface="Calibri"/>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78576">
                <a:tc>
                  <a:txBody>
                    <a:bodyPr/>
                    <a:lstStyle/>
                    <a:p>
                      <a:r>
                        <a:rPr lang="en-GB" sz="1200" b="1">
                          <a:solidFill>
                            <a:schemeClr val="tx1"/>
                          </a:solidFill>
                          <a:latin typeface="Calibri"/>
                          <a:cs typeface="Calibri"/>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a:cs typeface="Calibri"/>
                        </a:rPr>
                        <a:t>15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a:cs typeface="Calibri"/>
                        </a:rPr>
                        <a:t>15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i="0" u="none" strike="noStrike" kern="1200" cap="none" spc="0" normalizeH="0" baseline="0" noProof="0">
                          <a:ln>
                            <a:noFill/>
                          </a:ln>
                          <a:solidFill>
                            <a:schemeClr val="bg1"/>
                          </a:solidFill>
                          <a:effectLst/>
                          <a:uLnTx/>
                          <a:uFillTx/>
                          <a:latin typeface="Calibri"/>
                          <a:ea typeface="+mn-ea"/>
                          <a:cs typeface="Calibri"/>
                        </a:rPr>
                        <a:t>25</a:t>
                      </a:r>
                      <a:endPar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endParaRP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bg1"/>
                          </a:solidFill>
                          <a:effectLst/>
                          <a:uLnTx/>
                          <a:uFillTx/>
                          <a:latin typeface="Calibri"/>
                          <a:ea typeface="+mn-ea"/>
                          <a:cs typeface="Calibri"/>
                        </a:rPr>
                        <a:t>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06885009"/>
                  </a:ext>
                </a:extLst>
              </a:tr>
              <a:tr h="293924">
                <a:tc>
                  <a:txBody>
                    <a:bodyPr/>
                    <a:lstStyle/>
                    <a:p>
                      <a:r>
                        <a:rPr lang="en-GB" sz="1200" b="1">
                          <a:solidFill>
                            <a:schemeClr val="tx1"/>
                          </a:solidFill>
                          <a:latin typeface="Calibri"/>
                          <a:cs typeface="Calibri"/>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Calibri"/>
                          <a:cs typeface="Calibri"/>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Calibri"/>
                          <a:cs typeface="Calibri"/>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a:ea typeface="Calibri"/>
                          <a:cs typeface="Calibri"/>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Calibri"/>
                          <a:cs typeface="Calibri"/>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11" name="Table 10">
            <a:extLst>
              <a:ext uri="{FF2B5EF4-FFF2-40B4-BE49-F238E27FC236}">
                <a16:creationId xmlns:a16="http://schemas.microsoft.com/office/drawing/2014/main" id="{2F2CBEA0-53A3-0E96-056E-6B29153CCF51}"/>
              </a:ext>
            </a:extLst>
          </p:cNvPr>
          <p:cNvGraphicFramePr>
            <a:graphicFrameLocks noGrp="1"/>
          </p:cNvGraphicFramePr>
          <p:nvPr>
            <p:extLst>
              <p:ext uri="{D42A27DB-BD31-4B8C-83A1-F6EECF244321}">
                <p14:modId xmlns:p14="http://schemas.microsoft.com/office/powerpoint/2010/main" val="188723768"/>
              </p:ext>
            </p:extLst>
          </p:nvPr>
        </p:nvGraphicFramePr>
        <p:xfrm>
          <a:off x="58399" y="1302847"/>
          <a:ext cx="5528079" cy="849821"/>
        </p:xfrm>
        <a:graphic>
          <a:graphicData uri="http://schemas.openxmlformats.org/drawingml/2006/table">
            <a:tbl>
              <a:tblPr firstRow="1" firstCol="1" bandRow="1"/>
              <a:tblGrid>
                <a:gridCol w="321153">
                  <a:extLst>
                    <a:ext uri="{9D8B030D-6E8A-4147-A177-3AD203B41FA5}">
                      <a16:colId xmlns:a16="http://schemas.microsoft.com/office/drawing/2014/main" val="2957831237"/>
                    </a:ext>
                  </a:extLst>
                </a:gridCol>
                <a:gridCol w="307774">
                  <a:extLst>
                    <a:ext uri="{9D8B030D-6E8A-4147-A177-3AD203B41FA5}">
                      <a16:colId xmlns:a16="http://schemas.microsoft.com/office/drawing/2014/main" val="1641218761"/>
                    </a:ext>
                  </a:extLst>
                </a:gridCol>
                <a:gridCol w="749361">
                  <a:extLst>
                    <a:ext uri="{9D8B030D-6E8A-4147-A177-3AD203B41FA5}">
                      <a16:colId xmlns:a16="http://schemas.microsoft.com/office/drawing/2014/main" val="3262199999"/>
                    </a:ext>
                  </a:extLst>
                </a:gridCol>
                <a:gridCol w="321153">
                  <a:extLst>
                    <a:ext uri="{9D8B030D-6E8A-4147-A177-3AD203B41FA5}">
                      <a16:colId xmlns:a16="http://schemas.microsoft.com/office/drawing/2014/main" val="2178860730"/>
                    </a:ext>
                  </a:extLst>
                </a:gridCol>
                <a:gridCol w="335499">
                  <a:extLst>
                    <a:ext uri="{9D8B030D-6E8A-4147-A177-3AD203B41FA5}">
                      <a16:colId xmlns:a16="http://schemas.microsoft.com/office/drawing/2014/main" val="3030682373"/>
                    </a:ext>
                  </a:extLst>
                </a:gridCol>
                <a:gridCol w="734712">
                  <a:extLst>
                    <a:ext uri="{9D8B030D-6E8A-4147-A177-3AD203B41FA5}">
                      <a16:colId xmlns:a16="http://schemas.microsoft.com/office/drawing/2014/main" val="687456083"/>
                    </a:ext>
                  </a:extLst>
                </a:gridCol>
                <a:gridCol w="1352781">
                  <a:extLst>
                    <a:ext uri="{9D8B030D-6E8A-4147-A177-3AD203B41FA5}">
                      <a16:colId xmlns:a16="http://schemas.microsoft.com/office/drawing/2014/main" val="219851391"/>
                    </a:ext>
                  </a:extLst>
                </a:gridCol>
                <a:gridCol w="1405646">
                  <a:extLst>
                    <a:ext uri="{9D8B030D-6E8A-4147-A177-3AD203B41FA5}">
                      <a16:colId xmlns:a16="http://schemas.microsoft.com/office/drawing/2014/main" val="3050768452"/>
                    </a:ext>
                  </a:extLst>
                </a:gridCol>
              </a:tblGrid>
              <a:tr h="297927">
                <a:tc gridSpan="3">
                  <a:txBody>
                    <a:bodyPr/>
                    <a:lstStyle/>
                    <a:p>
                      <a:pPr algn="ctr">
                        <a:lnSpc>
                          <a:spcPct val="100000"/>
                        </a:lnSpc>
                        <a:spcAft>
                          <a:spcPts val="0"/>
                        </a:spcAft>
                      </a:pPr>
                      <a:r>
                        <a:rPr lang="en-GB" sz="1200" b="1">
                          <a:effectLst/>
                          <a:latin typeface="Calibri"/>
                          <a:ea typeface="Times New Roman"/>
                          <a:cs typeface="Calibri"/>
                        </a:rPr>
                        <a:t>Initial/Inherent Risk</a:t>
                      </a:r>
                      <a:br>
                        <a:rPr lang="en-GB" sz="1200" b="1">
                          <a:effectLst/>
                          <a:latin typeface="Calibri"/>
                          <a:ea typeface="Times New Roman"/>
                          <a:cs typeface="Calibri"/>
                        </a:rPr>
                      </a:br>
                      <a:r>
                        <a:rPr lang="en-GB" sz="800" b="1">
                          <a:effectLst/>
                          <a:latin typeface="Calibri"/>
                          <a:ea typeface="Times New Roman"/>
                          <a:cs typeface="Calibri"/>
                        </a:rPr>
                        <a:t>(Before Mitigation)</a:t>
                      </a:r>
                      <a:endParaRPr lang="en-GB" sz="800">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a:ea typeface="Times New Roman"/>
                          <a:cs typeface="Calibri"/>
                        </a:rPr>
                        <a:t>Current Risk</a:t>
                      </a:r>
                      <a:br>
                        <a:rPr lang="en-GB" sz="1200" b="1">
                          <a:effectLst/>
                          <a:latin typeface="Calibri"/>
                          <a:ea typeface="Times New Roman"/>
                          <a:cs typeface="Calibri"/>
                        </a:rPr>
                      </a:br>
                      <a:r>
                        <a:rPr lang="en-GB" sz="800" b="1">
                          <a:effectLst/>
                          <a:latin typeface="Calibri"/>
                          <a:ea typeface="Times New Roman"/>
                          <a:cs typeface="Calibri"/>
                        </a:rPr>
                        <a:t>(After Mitigation)</a:t>
                      </a:r>
                      <a:endParaRPr lang="en-GB" sz="1200">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a:ea typeface="Times New Roman"/>
                          <a:cs typeface="Calibri"/>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a:ea typeface="Calibri"/>
                          <a:cs typeface="Calibri"/>
                        </a:rPr>
                        <a:t>Status:</a:t>
                      </a:r>
                      <a:br>
                        <a:rPr lang="en-GB" sz="1200" b="1">
                          <a:effectLst/>
                          <a:latin typeface="Calibri"/>
                          <a:ea typeface="Calibri"/>
                          <a:cs typeface="Calibri"/>
                        </a:rPr>
                      </a:br>
                      <a:r>
                        <a:rPr lang="en-GB" sz="1200" b="1">
                          <a:effectLst/>
                          <a:latin typeface="Calibri"/>
                          <a:ea typeface="Calibri"/>
                          <a:cs typeface="Calibri"/>
                        </a:rPr>
                        <a:t> </a:t>
                      </a:r>
                      <a:r>
                        <a:rPr lang="en-GB" sz="1100" b="1">
                          <a:effectLst/>
                          <a:latin typeface="Calibri"/>
                          <a:ea typeface="Calibri"/>
                          <a:cs typeface="Calibri"/>
                        </a:rPr>
                        <a:t>In or Out of Appetite</a:t>
                      </a:r>
                      <a:endParaRPr lang="en-GB" sz="1100" b="1">
                        <a:effectLst/>
                        <a:latin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268134">
                <a:tc>
                  <a:txBody>
                    <a:bodyPr/>
                    <a:lstStyle/>
                    <a:p>
                      <a:pPr algn="ctr">
                        <a:lnSpc>
                          <a:spcPct val="115000"/>
                        </a:lnSpc>
                        <a:spcAft>
                          <a:spcPts val="0"/>
                        </a:spcAft>
                      </a:pPr>
                      <a:r>
                        <a:rPr lang="en-GB" sz="900" b="1">
                          <a:effectLst/>
                          <a:latin typeface="Calibri"/>
                          <a:ea typeface="Calibri"/>
                          <a:cs typeface="Calibri"/>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a:ea typeface="Calibri"/>
                          <a:cs typeface="Calibri"/>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a:ea typeface="Times New Roman"/>
                          <a:cs typeface="Calibri"/>
                        </a:rPr>
                        <a:t>Rating</a:t>
                      </a:r>
                      <a:endParaRPr lang="en-GB" sz="900" b="1">
                        <a:effectLst/>
                        <a:latin typeface="Calibri"/>
                        <a:ea typeface="Calibri"/>
                        <a:cs typeface="Calibri"/>
                      </a:endParaRPr>
                    </a:p>
                    <a:p>
                      <a:pPr algn="ctr">
                        <a:lnSpc>
                          <a:spcPct val="100000"/>
                        </a:lnSpc>
                        <a:spcAft>
                          <a:spcPts val="0"/>
                        </a:spcAft>
                      </a:pPr>
                      <a:r>
                        <a:rPr lang="en-GB" sz="900" b="1">
                          <a:effectLst/>
                          <a:latin typeface="Calibri"/>
                          <a:ea typeface="Times New Roman"/>
                          <a:cs typeface="Calibri"/>
                        </a:rPr>
                        <a:t>I x L</a:t>
                      </a:r>
                      <a:endParaRPr lang="en-GB" sz="9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a:ea typeface="Calibri"/>
                          <a:cs typeface="Calibri"/>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a:ea typeface="Calibri"/>
                          <a:cs typeface="Calibri"/>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a:ea typeface="Times New Roman"/>
                          <a:cs typeface="Calibri"/>
                        </a:rPr>
                        <a:t>Rating</a:t>
                      </a:r>
                      <a:endParaRPr lang="en-GB" sz="900" b="1">
                        <a:effectLst/>
                        <a:latin typeface="Calibri"/>
                        <a:ea typeface="Calibri"/>
                        <a:cs typeface="Calibri"/>
                      </a:endParaRPr>
                    </a:p>
                    <a:p>
                      <a:pPr algn="ctr">
                        <a:lnSpc>
                          <a:spcPct val="100000"/>
                        </a:lnSpc>
                        <a:spcAft>
                          <a:spcPts val="0"/>
                        </a:spcAft>
                      </a:pPr>
                      <a:r>
                        <a:rPr lang="en-GB" sz="900" b="1">
                          <a:effectLst/>
                          <a:latin typeface="Calibri"/>
                          <a:ea typeface="Times New Roman"/>
                          <a:cs typeface="Calibri"/>
                        </a:rPr>
                        <a:t>I x L</a:t>
                      </a:r>
                      <a:endParaRPr lang="en-GB" sz="9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0701">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a:ea typeface="Calibri"/>
                          <a:cs typeface="Calibri"/>
                        </a:rPr>
                        <a:t>5</a:t>
                      </a:r>
                      <a:endParaRPr lang="en-GB" sz="10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Calibri"/>
                          <a:cs typeface="Calibri"/>
                        </a:rPr>
                        <a:t>4</a:t>
                      </a:r>
                      <a:endParaRPr lang="en-GB" sz="10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a:ea typeface="Calibri"/>
                          <a:cs typeface="Calibri"/>
                        </a:rPr>
                        <a:t>20</a:t>
                      </a:r>
                      <a:endParaRPr lang="en-GB" sz="1200" b="1">
                        <a:solidFill>
                          <a:schemeClr val="bg1"/>
                        </a:solidFill>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a:ea typeface="Calibri"/>
                          <a:cs typeface="Calibri"/>
                        </a:rPr>
                        <a:t>5</a:t>
                      </a:r>
                      <a:endParaRPr lang="en-GB" sz="1000" b="1">
                        <a:effectLst/>
                        <a:latin typeface="Calibri"/>
                        <a:ea typeface="Calibri"/>
                        <a:cs typeface="Calibri"/>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a:ea typeface="Calibri"/>
                          <a:cs typeface="Calibri"/>
                        </a:rPr>
                        <a:t>5</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a:ea typeface="Calibri"/>
                          <a:cs typeface="Calibri"/>
                        </a:rPr>
                        <a:t>25</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a:ea typeface="Calibri"/>
                          <a:cs typeface="Calibri"/>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a:ea typeface="Calibri"/>
                          <a:cs typeface="Calibri"/>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spTree>
    <p:extLst>
      <p:ext uri="{BB962C8B-B14F-4D97-AF65-F5344CB8AC3E}">
        <p14:creationId xmlns:p14="http://schemas.microsoft.com/office/powerpoint/2010/main" val="1368446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73C9CF7-2E66-E6AD-FE96-31A80E77F272}"/>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321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Ref </a:t>
            </a:r>
            <a:r>
              <a:rPr lang="en-GB" sz="2400" b="1">
                <a:solidFill>
                  <a:schemeClr val="tx1"/>
                </a:solidFill>
                <a:latin typeface="Calibri" panose="020F0502020204030204" pitchFamily="34" charset="0"/>
                <a:cs typeface="Calibri" panose="020F0502020204030204" pitchFamily="34" charset="0"/>
              </a:rPr>
              <a:t>A2</a:t>
            </a: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682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3333768619"/>
              </p:ext>
            </p:extLst>
          </p:nvPr>
        </p:nvGraphicFramePr>
        <p:xfrm>
          <a:off x="2" y="5188890"/>
          <a:ext cx="12191998" cy="1290174"/>
        </p:xfrm>
        <a:graphic>
          <a:graphicData uri="http://schemas.openxmlformats.org/drawingml/2006/table">
            <a:tbl>
              <a:tblPr firstRow="1" bandRow="1">
                <a:tableStyleId>{5940675A-B579-460E-94D1-54222C63F5DA}</a:tableStyleId>
              </a:tblPr>
              <a:tblGrid>
                <a:gridCol w="6289587">
                  <a:extLst>
                    <a:ext uri="{9D8B030D-6E8A-4147-A177-3AD203B41FA5}">
                      <a16:colId xmlns:a16="http://schemas.microsoft.com/office/drawing/2014/main" val="20000"/>
                    </a:ext>
                  </a:extLst>
                </a:gridCol>
                <a:gridCol w="1569308">
                  <a:extLst>
                    <a:ext uri="{9D8B030D-6E8A-4147-A177-3AD203B41FA5}">
                      <a16:colId xmlns:a16="http://schemas.microsoft.com/office/drawing/2014/main" val="20001"/>
                    </a:ext>
                  </a:extLst>
                </a:gridCol>
                <a:gridCol w="1989438">
                  <a:extLst>
                    <a:ext uri="{9D8B030D-6E8A-4147-A177-3AD203B41FA5}">
                      <a16:colId xmlns:a16="http://schemas.microsoft.com/office/drawing/2014/main" val="20002"/>
                    </a:ext>
                  </a:extLst>
                </a:gridCol>
                <a:gridCol w="2343665">
                  <a:extLst>
                    <a:ext uri="{9D8B030D-6E8A-4147-A177-3AD203B41FA5}">
                      <a16:colId xmlns:a16="http://schemas.microsoft.com/office/drawing/2014/main" val="1536024741"/>
                    </a:ext>
                  </a:extLst>
                </a:gridCol>
              </a:tblGrid>
              <a:tr h="436734">
                <a:tc>
                  <a:txBody>
                    <a:bodyPr/>
                    <a:lstStyle/>
                    <a:p>
                      <a:r>
                        <a:rPr lang="en-GB" sz="1000" b="1" dirty="0">
                          <a:solidFill>
                            <a:schemeClr val="bg1"/>
                          </a:solidFill>
                          <a:latin typeface="Calibri" panose="020F0502020204030204" pitchFamily="34" charset="0"/>
                          <a:cs typeface="Calibri" panose="020F0502020204030204" pitchFamily="34" charset="0"/>
                        </a:rPr>
                        <a:t>Mitigating</a:t>
                      </a:r>
                      <a:r>
                        <a:rPr lang="en-GB" sz="1000" b="1" baseline="0" dirty="0">
                          <a:solidFill>
                            <a:schemeClr val="bg1"/>
                          </a:solidFill>
                          <a:latin typeface="Calibri" panose="020F0502020204030204" pitchFamily="34" charset="0"/>
                          <a:cs typeface="Calibri" panose="020F0502020204030204" pitchFamily="34" charset="0"/>
                        </a:rPr>
                        <a:t> Actions To Address Gaps</a:t>
                      </a:r>
                      <a:endParaRPr lang="en-GB" sz="1000" b="1" dirty="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82068">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panose="020F0502020204030204" pitchFamily="34" charset="0"/>
                          <a:cs typeface="Calibri" panose="020F0502020204030204" pitchFamily="34" charset="0"/>
                        </a:rPr>
                        <a:t>The Executive team, supported by the Planning and Performance team, keeps a close eye on the 32 objectives in the 24/25 plan in terms of delivery and associated risks, supporting Exec leads and the appropriate governance routes as required. Particular focus is on the UEC delivery, 65ww elective waits and cancer delivery to optimise the end of year delivery. All of these are subject to tight NHSE oversight. With the recent publication of the 25/26 Planning guidance and a smaller number of priorities, this will be a further area of focus.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a:cs typeface="Calibri"/>
                        </a:rPr>
                        <a:t>Check point: March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000" b="0" i="0" u="none" strike="noStrike" kern="1200" cap="none" spc="0" normalizeH="0" baseline="0" noProof="0" dirty="0">
                          <a:ln>
                            <a:noFill/>
                          </a:ln>
                          <a:solidFill>
                            <a:schemeClr val="tx1"/>
                          </a:solidFill>
                          <a:effectLst/>
                          <a:uLnTx/>
                          <a:uFillTx/>
                          <a:latin typeface="Calibri"/>
                        </a:rPr>
                        <a:t>Deputy Chief Executive / COO</a:t>
                      </a:r>
                      <a:endParaRPr kumimoji="0" lang="en-US" sz="1000" dirty="0"/>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April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41120048"/>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2232556587"/>
              </p:ext>
            </p:extLst>
          </p:nvPr>
        </p:nvGraphicFramePr>
        <p:xfrm>
          <a:off x="-1" y="2352947"/>
          <a:ext cx="12115801" cy="2761807"/>
        </p:xfrm>
        <a:graphic>
          <a:graphicData uri="http://schemas.openxmlformats.org/drawingml/2006/table">
            <a:tbl>
              <a:tblPr firstRow="1" bandRow="1">
                <a:tableStyleId>{2D5ABB26-0587-4C30-8999-92F81FD0307C}</a:tableStyleId>
              </a:tblPr>
              <a:tblGrid>
                <a:gridCol w="9220201">
                  <a:extLst>
                    <a:ext uri="{9D8B030D-6E8A-4147-A177-3AD203B41FA5}">
                      <a16:colId xmlns:a16="http://schemas.microsoft.com/office/drawing/2014/main" val="655496523"/>
                    </a:ext>
                  </a:extLst>
                </a:gridCol>
                <a:gridCol w="2895600">
                  <a:extLst>
                    <a:ext uri="{9D8B030D-6E8A-4147-A177-3AD203B41FA5}">
                      <a16:colId xmlns:a16="http://schemas.microsoft.com/office/drawing/2014/main" val="2898777436"/>
                    </a:ext>
                  </a:extLst>
                </a:gridCol>
              </a:tblGrid>
              <a:tr h="384367">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318634">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System Oversight and Assurance Group, that includes all Place Directors and Collaborative Directors and report to the Finance, Performance and Delivery Committee.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Providers and places working collaboratively to share learning</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Detailed monthly performance report and dashboard to the ICB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Oversight of risk by the Chief Operating Officer and the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Speciality level reports at Elective Care and Urgent Care Boards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Refreshed Urgent and Emergency Care (UEC)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a:cs typeface="Calibri"/>
                        </a:rPr>
                        <a:t>Recovery plans are in place for all Places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panose="020F0502020204030204" pitchFamily="34" charset="0"/>
                          <a:cs typeface="Calibri" panose="020F0502020204030204" pitchFamily="34" charset="0"/>
                        </a:rPr>
                        <a:t>Revised Corporate Performance report format giving greater emphasis on main delivery priorities and key areas of focus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panose="020F0502020204030204" pitchFamily="34" charset="0"/>
                          <a:cs typeface="Calibri" panose="020F0502020204030204" pitchFamily="34" charset="0"/>
                        </a:rPr>
                        <a:t>Establishment of ‘monthly Deep Dive’ supplementary performance reports giving real and additional insight into risk delivery areas for board scrutiny – progress updates will be brought to the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panose="020F0502020204030204" pitchFamily="34" charset="0"/>
                          <a:cs typeface="Calibri" panose="020F0502020204030204" pitchFamily="34" charset="0"/>
                        </a:rPr>
                        <a:t>Board sited on the approach to winter planning</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a:cs typeface="Calibri"/>
                        </a:rPr>
                        <a:t>Recovery plans are in place at Place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panose="020F0502020204030204" pitchFamily="34" charset="0"/>
                          <a:cs typeface="Calibri" panose="020F0502020204030204" pitchFamily="34" charset="0"/>
                        </a:rPr>
                        <a:t>Stepping up of focused prioritisation of UEC and Financial Plan delivery priorities with weekly governance arrangements established to ensure tighter grip and control</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panose="020F0502020204030204" pitchFamily="34" charset="0"/>
                          <a:cs typeface="Calibri" panose="020F0502020204030204" pitchFamily="34" charset="0"/>
                        </a:rPr>
                        <a:t>Reporting of  ‘monthly Deep Dive’ supplementary performance reports giving real and additional insight into risk delivery areas for board scrutiny</a:t>
                      </a:r>
                      <a:endParaRPr lang="en-GB" sz="1000" b="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latin typeface="Calibri"/>
                        <a:ea typeface="Calibri" panose="020F0502020204030204" pitchFamily="34" charset="0"/>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Operational pressures and priorities impact on our ability to target resources effectively to deliver against the plan</a:t>
                      </a:r>
                      <a:endParaRPr lang="en-GB" sz="1000" b="1" baseline="0">
                        <a:latin typeface="Calibri" panose="020F0502020204030204" pitchFamily="34" charset="0"/>
                        <a:ea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Not measuring and assessing performance across the system in a timely and meaningful way impacts on our ability to respond quickly as issues arise and widens variation across our footprint.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9" name="Table 8">
            <a:extLst>
              <a:ext uri="{FF2B5EF4-FFF2-40B4-BE49-F238E27FC236}">
                <a16:creationId xmlns:a16="http://schemas.microsoft.com/office/drawing/2014/main" id="{5B72A200-7369-46C2-5CC5-3E471834435A}"/>
              </a:ext>
            </a:extLst>
          </p:cNvPr>
          <p:cNvGraphicFramePr>
            <a:graphicFrameLocks noGrp="1"/>
          </p:cNvGraphicFramePr>
          <p:nvPr>
            <p:extLst>
              <p:ext uri="{D42A27DB-BD31-4B8C-83A1-F6EECF244321}">
                <p14:modId xmlns:p14="http://schemas.microsoft.com/office/powerpoint/2010/main" val="1930514801"/>
              </p:ext>
            </p:extLst>
          </p:nvPr>
        </p:nvGraphicFramePr>
        <p:xfrm>
          <a:off x="0" y="455581"/>
          <a:ext cx="12192000" cy="571500"/>
        </p:xfrm>
        <a:graphic>
          <a:graphicData uri="http://schemas.openxmlformats.org/drawingml/2006/table">
            <a:tbl>
              <a:tblPr firstRow="1" bandRow="1">
                <a:tableStyleId>{2D5ABB26-0587-4C30-8999-92F81FD0307C}</a:tableStyleId>
              </a:tblPr>
              <a:tblGrid>
                <a:gridCol w="519862">
                  <a:extLst>
                    <a:ext uri="{9D8B030D-6E8A-4147-A177-3AD203B41FA5}">
                      <a16:colId xmlns:a16="http://schemas.microsoft.com/office/drawing/2014/main" val="72026881"/>
                    </a:ext>
                  </a:extLst>
                </a:gridCol>
                <a:gridCol w="1624881">
                  <a:extLst>
                    <a:ext uri="{9D8B030D-6E8A-4147-A177-3AD203B41FA5}">
                      <a16:colId xmlns:a16="http://schemas.microsoft.com/office/drawing/2014/main" val="925028356"/>
                    </a:ext>
                  </a:extLst>
                </a:gridCol>
                <a:gridCol w="7456457">
                  <a:extLst>
                    <a:ext uri="{9D8B030D-6E8A-4147-A177-3AD203B41FA5}">
                      <a16:colId xmlns:a16="http://schemas.microsoft.com/office/drawing/2014/main" val="2958325863"/>
                    </a:ext>
                  </a:extLst>
                </a:gridCol>
                <a:gridCol w="1538699">
                  <a:extLst>
                    <a:ext uri="{9D8B030D-6E8A-4147-A177-3AD203B41FA5}">
                      <a16:colId xmlns:a16="http://schemas.microsoft.com/office/drawing/2014/main" val="2406740501"/>
                    </a:ext>
                  </a:extLst>
                </a:gridCol>
                <a:gridCol w="1052101">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panose="020F0502020204030204" pitchFamily="34" charset="0"/>
                          <a:cs typeface="Calibri" panose="020F0502020204030204" pitchFamily="34" charset="0"/>
                        </a:rPr>
                        <a:t>Ref: 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A: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Excellence</a:t>
                      </a:r>
                      <a:endParaRPr lang="en-GB" sz="120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dirty="0">
                          <a:latin typeface="Calibri" panose="020F0502020204030204" pitchFamily="34" charset="0"/>
                          <a:cs typeface="Calibri" panose="020F0502020204030204" pitchFamily="34" charset="0"/>
                        </a:rPr>
                        <a:t>PRINCIPAL RISK 2</a:t>
                      </a:r>
                      <a:r>
                        <a:rPr lang="en-GB" sz="1150" b="1" baseline="0" dirty="0">
                          <a:latin typeface="Calibri" panose="020F0502020204030204" pitchFamily="34" charset="0"/>
                          <a:cs typeface="Calibri" panose="020F0502020204030204" pitchFamily="34" charset="0"/>
                        </a:rPr>
                        <a:t>: Failure to deliver the ICB Operating plan for 2024/25, and the associated 32 national objectives, may result in patients not being treated in a timely and appropriate manner.</a:t>
                      </a:r>
                      <a:endParaRPr lang="en-GB" sz="115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Delivery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dirty="0">
                          <a:solidFill>
                            <a:schemeClr val="bg1"/>
                          </a:solidFill>
                          <a:latin typeface="Calibri" panose="020F0502020204030204" pitchFamily="34" charset="0"/>
                          <a:cs typeface="Calibri" panose="020F0502020204030204" pitchFamily="34" charset="0"/>
                        </a:rPr>
                        <a:t>Risk Score:</a:t>
                      </a:r>
                    </a:p>
                    <a:p>
                      <a:pPr algn="ctr"/>
                      <a:r>
                        <a:rPr lang="en-GB" sz="2000" b="1" dirty="0">
                          <a:solidFill>
                            <a:schemeClr val="bg1"/>
                          </a:solidFill>
                          <a:latin typeface="Calibri" panose="020F0502020204030204" pitchFamily="34" charset="0"/>
                          <a:cs typeface="Calibri" panose="020F0502020204030204" pitchFamily="34" charset="0"/>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0FCF93F6-404F-129D-7B1F-9EF04941A343}"/>
              </a:ext>
            </a:extLst>
          </p:cNvPr>
          <p:cNvGraphicFramePr>
            <a:graphicFrameLocks noGrp="1"/>
          </p:cNvGraphicFramePr>
          <p:nvPr>
            <p:extLst>
              <p:ext uri="{D42A27DB-BD31-4B8C-83A1-F6EECF244321}">
                <p14:modId xmlns:p14="http://schemas.microsoft.com/office/powerpoint/2010/main" val="3430109287"/>
              </p:ext>
            </p:extLst>
          </p:nvPr>
        </p:nvGraphicFramePr>
        <p:xfrm>
          <a:off x="0" y="1363387"/>
          <a:ext cx="5528079" cy="856066"/>
        </p:xfrm>
        <a:graphic>
          <a:graphicData uri="http://schemas.openxmlformats.org/drawingml/2006/table">
            <a:tbl>
              <a:tblPr firstRow="1" firstCol="1" bandRow="1"/>
              <a:tblGrid>
                <a:gridCol w="321153">
                  <a:extLst>
                    <a:ext uri="{9D8B030D-6E8A-4147-A177-3AD203B41FA5}">
                      <a16:colId xmlns:a16="http://schemas.microsoft.com/office/drawing/2014/main" val="2957831237"/>
                    </a:ext>
                  </a:extLst>
                </a:gridCol>
                <a:gridCol w="307774">
                  <a:extLst>
                    <a:ext uri="{9D8B030D-6E8A-4147-A177-3AD203B41FA5}">
                      <a16:colId xmlns:a16="http://schemas.microsoft.com/office/drawing/2014/main" val="1641218761"/>
                    </a:ext>
                  </a:extLst>
                </a:gridCol>
                <a:gridCol w="749361">
                  <a:extLst>
                    <a:ext uri="{9D8B030D-6E8A-4147-A177-3AD203B41FA5}">
                      <a16:colId xmlns:a16="http://schemas.microsoft.com/office/drawing/2014/main" val="3262199999"/>
                    </a:ext>
                  </a:extLst>
                </a:gridCol>
                <a:gridCol w="321153">
                  <a:extLst>
                    <a:ext uri="{9D8B030D-6E8A-4147-A177-3AD203B41FA5}">
                      <a16:colId xmlns:a16="http://schemas.microsoft.com/office/drawing/2014/main" val="2178860730"/>
                    </a:ext>
                  </a:extLst>
                </a:gridCol>
                <a:gridCol w="335499">
                  <a:extLst>
                    <a:ext uri="{9D8B030D-6E8A-4147-A177-3AD203B41FA5}">
                      <a16:colId xmlns:a16="http://schemas.microsoft.com/office/drawing/2014/main" val="3030682373"/>
                    </a:ext>
                  </a:extLst>
                </a:gridCol>
                <a:gridCol w="734712">
                  <a:extLst>
                    <a:ext uri="{9D8B030D-6E8A-4147-A177-3AD203B41FA5}">
                      <a16:colId xmlns:a16="http://schemas.microsoft.com/office/drawing/2014/main" val="687456083"/>
                    </a:ext>
                  </a:extLst>
                </a:gridCol>
                <a:gridCol w="1352781">
                  <a:extLst>
                    <a:ext uri="{9D8B030D-6E8A-4147-A177-3AD203B41FA5}">
                      <a16:colId xmlns:a16="http://schemas.microsoft.com/office/drawing/2014/main" val="219851391"/>
                    </a:ext>
                  </a:extLst>
                </a:gridCol>
                <a:gridCol w="1405646">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panose="020F0502020204030204" pitchFamily="34" charset="0"/>
                          <a:ea typeface="Calibri"/>
                          <a:cs typeface="Calibri" panose="020F0502020204030204" pitchFamily="34" charset="0"/>
                        </a:rPr>
                        <a:t>4</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panose="020F0502020204030204" pitchFamily="34" charset="0"/>
                          <a:ea typeface="Calibri"/>
                          <a:cs typeface="Calibri" panose="020F0502020204030204" pitchFamily="34" charset="0"/>
                        </a:rPr>
                        <a:t>5</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20</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panose="020F0502020204030204" pitchFamily="34" charset="0"/>
                          <a:ea typeface="Calibri"/>
                          <a:cs typeface="Calibri" panose="020F0502020204030204" pitchFamily="34" charset="0"/>
                        </a:rPr>
                        <a:t>4</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panose="020F0502020204030204" pitchFamily="34" charset="0"/>
                          <a:ea typeface="Calibri"/>
                          <a:cs typeface="Calibri" panose="020F0502020204030204" pitchFamily="34" charset="0"/>
                        </a:rPr>
                        <a:t>4</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16</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3660EB14-61B5-6820-B73D-925A635E62C5}"/>
              </a:ext>
            </a:extLst>
          </p:cNvPr>
          <p:cNvGraphicFramePr>
            <a:graphicFrameLocks noGrp="1"/>
          </p:cNvGraphicFramePr>
          <p:nvPr>
            <p:extLst>
              <p:ext uri="{D42A27DB-BD31-4B8C-83A1-F6EECF244321}">
                <p14:modId xmlns:p14="http://schemas.microsoft.com/office/powerpoint/2010/main" val="2954983870"/>
              </p:ext>
            </p:extLst>
          </p:nvPr>
        </p:nvGraphicFramePr>
        <p:xfrm>
          <a:off x="5638800" y="1362700"/>
          <a:ext cx="6553199" cy="856065"/>
        </p:xfrm>
        <a:graphic>
          <a:graphicData uri="http://schemas.openxmlformats.org/drawingml/2006/table">
            <a:tbl>
              <a:tblPr firstRow="1" bandRow="1">
                <a:tableStyleId>{5940675A-B579-460E-94D1-54222C63F5DA}</a:tableStyleId>
              </a:tblPr>
              <a:tblGrid>
                <a:gridCol w="1836233">
                  <a:extLst>
                    <a:ext uri="{9D8B030D-6E8A-4147-A177-3AD203B41FA5}">
                      <a16:colId xmlns:a16="http://schemas.microsoft.com/office/drawing/2014/main" val="1120470919"/>
                    </a:ext>
                  </a:extLst>
                </a:gridCol>
                <a:gridCol w="1148576">
                  <a:extLst>
                    <a:ext uri="{9D8B030D-6E8A-4147-A177-3AD203B41FA5}">
                      <a16:colId xmlns:a16="http://schemas.microsoft.com/office/drawing/2014/main" val="4139717046"/>
                    </a:ext>
                  </a:extLst>
                </a:gridCol>
                <a:gridCol w="1182029">
                  <a:extLst>
                    <a:ext uri="{9D8B030D-6E8A-4147-A177-3AD203B41FA5}">
                      <a16:colId xmlns:a16="http://schemas.microsoft.com/office/drawing/2014/main" val="838524364"/>
                    </a:ext>
                  </a:extLst>
                </a:gridCol>
                <a:gridCol w="1181846">
                  <a:extLst>
                    <a:ext uri="{9D8B030D-6E8A-4147-A177-3AD203B41FA5}">
                      <a16:colId xmlns:a16="http://schemas.microsoft.com/office/drawing/2014/main" val="2598267458"/>
                    </a:ext>
                  </a:extLst>
                </a:gridCol>
                <a:gridCol w="1204515">
                  <a:extLst>
                    <a:ext uri="{9D8B030D-6E8A-4147-A177-3AD203B41FA5}">
                      <a16:colId xmlns:a16="http://schemas.microsoft.com/office/drawing/2014/main" val="638638414"/>
                    </a:ext>
                  </a:extLst>
                </a:gridCol>
              </a:tblGrid>
              <a:tr h="280209">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09">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2" name="Table 7">
            <a:extLst>
              <a:ext uri="{FF2B5EF4-FFF2-40B4-BE49-F238E27FC236}">
                <a16:creationId xmlns:a16="http://schemas.microsoft.com/office/drawing/2014/main" id="{48E392C4-D0C8-69C4-C696-C0D34A730811}"/>
              </a:ext>
            </a:extLst>
          </p:cNvPr>
          <p:cNvGraphicFramePr>
            <a:graphicFrameLocks noGrp="1"/>
          </p:cNvGraphicFramePr>
          <p:nvPr>
            <p:extLst>
              <p:ext uri="{D42A27DB-BD31-4B8C-83A1-F6EECF244321}">
                <p14:modId xmlns:p14="http://schemas.microsoft.com/office/powerpoint/2010/main" val="2375730335"/>
              </p:ext>
            </p:extLst>
          </p:nvPr>
        </p:nvGraphicFramePr>
        <p:xfrm>
          <a:off x="-1" y="1078316"/>
          <a:ext cx="12191999" cy="243840"/>
        </p:xfrm>
        <a:graphic>
          <a:graphicData uri="http://schemas.openxmlformats.org/drawingml/2006/table">
            <a:tbl>
              <a:tblPr firstRow="1" bandRow="1">
                <a:tableStyleId>{5940675A-B579-460E-94D1-54222C63F5DA}</a:tableStyleId>
              </a:tblPr>
              <a:tblGrid>
                <a:gridCol w="4342275">
                  <a:extLst>
                    <a:ext uri="{9D8B030D-6E8A-4147-A177-3AD203B41FA5}">
                      <a16:colId xmlns:a16="http://schemas.microsoft.com/office/drawing/2014/main" val="1598241533"/>
                    </a:ext>
                  </a:extLst>
                </a:gridCol>
                <a:gridCol w="4947008">
                  <a:extLst>
                    <a:ext uri="{9D8B030D-6E8A-4147-A177-3AD203B41FA5}">
                      <a16:colId xmlns:a16="http://schemas.microsoft.com/office/drawing/2014/main" val="4043458799"/>
                    </a:ext>
                  </a:extLst>
                </a:gridCol>
                <a:gridCol w="2902716">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latin typeface="Calibri" panose="020F0502020204030204" pitchFamily="34" charset="0"/>
                          <a:cs typeface="Calibri" panose="020F0502020204030204" pitchFamily="34" charset="0"/>
                        </a:rPr>
                        <a:t>Acting </a:t>
                      </a:r>
                      <a:r>
                        <a:rPr lang="en-GB" sz="1000" b="0">
                          <a:effectLst/>
                          <a:latin typeface="Calibri" panose="020F0502020204030204" pitchFamily="34" charset="0"/>
                          <a:ea typeface="Times New Roman"/>
                          <a:cs typeface="Calibri" panose="020F0502020204030204" pitchFamily="34" charset="0"/>
                        </a:rPr>
                        <a:t>Deputy Chief Executive / Chief Operating Officer</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Finance, Performance &amp; Delivery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May 2024</a:t>
                      </a:r>
                      <a:endParaRPr lang="en-GB" sz="1000" b="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spTree>
    <p:extLst>
      <p:ext uri="{BB962C8B-B14F-4D97-AF65-F5344CB8AC3E}">
        <p14:creationId xmlns:p14="http://schemas.microsoft.com/office/powerpoint/2010/main" val="3214848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18B15A6-4544-5B69-3930-EF7B81A5ABCF}"/>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14247"/>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A3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682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42188047"/>
              </p:ext>
            </p:extLst>
          </p:nvPr>
        </p:nvGraphicFramePr>
        <p:xfrm>
          <a:off x="0" y="5178311"/>
          <a:ext cx="12192001" cy="1482226"/>
        </p:xfrm>
        <a:graphic>
          <a:graphicData uri="http://schemas.openxmlformats.org/drawingml/2006/table">
            <a:tbl>
              <a:tblPr firstRow="1" bandRow="1">
                <a:tableStyleId>{5940675A-B579-460E-94D1-54222C63F5DA}</a:tableStyleId>
              </a:tblPr>
              <a:tblGrid>
                <a:gridCol w="5455578">
                  <a:extLst>
                    <a:ext uri="{9D8B030D-6E8A-4147-A177-3AD203B41FA5}">
                      <a16:colId xmlns:a16="http://schemas.microsoft.com/office/drawing/2014/main" val="20000"/>
                    </a:ext>
                  </a:extLst>
                </a:gridCol>
                <a:gridCol w="2157573">
                  <a:extLst>
                    <a:ext uri="{9D8B030D-6E8A-4147-A177-3AD203B41FA5}">
                      <a16:colId xmlns:a16="http://schemas.microsoft.com/office/drawing/2014/main" val="20001"/>
                    </a:ext>
                  </a:extLst>
                </a:gridCol>
                <a:gridCol w="1674687">
                  <a:extLst>
                    <a:ext uri="{9D8B030D-6E8A-4147-A177-3AD203B41FA5}">
                      <a16:colId xmlns:a16="http://schemas.microsoft.com/office/drawing/2014/main" val="20002"/>
                    </a:ext>
                  </a:extLst>
                </a:gridCol>
                <a:gridCol w="2904163">
                  <a:extLst>
                    <a:ext uri="{9D8B030D-6E8A-4147-A177-3AD203B41FA5}">
                      <a16:colId xmlns:a16="http://schemas.microsoft.com/office/drawing/2014/main" val="2237484665"/>
                    </a:ext>
                  </a:extLst>
                </a:gridCol>
              </a:tblGrid>
              <a:tr h="181202">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dirty="0">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dirty="0">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3129">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a:latin typeface="Calibri"/>
                          <a:cs typeface="Calibri"/>
                        </a:rPr>
                        <a:t>Align digital priorities with the ICP strategy and develop an action plan to deliver</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a:cs typeface="Calibri"/>
                        </a:rPr>
                        <a:t>Check point: April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latin typeface="Calibri"/>
                          <a:cs typeface="Calibri"/>
                        </a:rPr>
                        <a:t>Chief Digital Information Officer</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May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632292540"/>
                  </a:ext>
                </a:extLst>
              </a:tr>
              <a:tr h="44590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dirty="0">
                          <a:latin typeface="Calibri" panose="020F0502020204030204" pitchFamily="34" charset="0"/>
                          <a:cs typeface="Calibri" panose="020F0502020204030204" pitchFamily="34" charset="0"/>
                        </a:rPr>
                        <a:t>Electronic Patient Record replacement to be developed across the ICB to support harmonisation of pathways, information to be shared more easily and simplified reporting.</a:t>
                      </a:r>
                      <a:endParaRPr lang="en-GB" sz="1000" b="0" baseline="0" dirty="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000" b="0" dirty="0">
                          <a:latin typeface="Calibri"/>
                          <a:cs typeface="Calibri"/>
                        </a:rPr>
                        <a:t>Next update due April 25 (part of 4-year plan)</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latin typeface="Calibri"/>
                          <a:cs typeface="Calibri"/>
                        </a:rPr>
                        <a:t>Chief Digital Information Officer</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May Board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225178375"/>
                  </a:ext>
                </a:extLst>
              </a:tr>
              <a:tr h="273924">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dirty="0">
                          <a:latin typeface="Calibri"/>
                          <a:cs typeface="Calibri"/>
                        </a:rPr>
                        <a:t>Development of decision intelligence model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a:cs typeface="Calibri"/>
                        </a:rPr>
                        <a:t>Check point: April 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latin typeface="Calibri"/>
                          <a:cs typeface="Calibri"/>
                        </a:rPr>
                        <a:t>Executive Director of Corporate Affairs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Next update due at the May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974769929"/>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3865959658"/>
              </p:ext>
            </p:extLst>
          </p:nvPr>
        </p:nvGraphicFramePr>
        <p:xfrm>
          <a:off x="0" y="1078420"/>
          <a:ext cx="12192000" cy="243840"/>
        </p:xfrm>
        <a:graphic>
          <a:graphicData uri="http://schemas.openxmlformats.org/drawingml/2006/table">
            <a:tbl>
              <a:tblPr firstRow="1" bandRow="1">
                <a:tableStyleId>{5940675A-B579-460E-94D1-54222C63F5DA}</a:tableStyleId>
              </a:tblPr>
              <a:tblGrid>
                <a:gridCol w="4793613">
                  <a:extLst>
                    <a:ext uri="{9D8B030D-6E8A-4147-A177-3AD203B41FA5}">
                      <a16:colId xmlns:a16="http://schemas.microsoft.com/office/drawing/2014/main" val="1598241533"/>
                    </a:ext>
                  </a:extLst>
                </a:gridCol>
                <a:gridCol w="4671312">
                  <a:extLst>
                    <a:ext uri="{9D8B030D-6E8A-4147-A177-3AD203B41FA5}">
                      <a16:colId xmlns:a16="http://schemas.microsoft.com/office/drawing/2014/main" val="4043458799"/>
                    </a:ext>
                  </a:extLst>
                </a:gridCol>
                <a:gridCol w="2727075">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Chief Digital Information Officer</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dirty="0">
                          <a:latin typeface="Calibri" panose="020F0502020204030204" pitchFamily="34" charset="0"/>
                          <a:cs typeface="Calibri" panose="020F0502020204030204" pitchFamily="34" charset="0"/>
                        </a:rPr>
                        <a:t>Assurance Committee: </a:t>
                      </a:r>
                      <a:r>
                        <a:rPr lang="en-GB" sz="1000" b="0" dirty="0">
                          <a:solidFill>
                            <a:schemeClr val="tx1"/>
                          </a:solidFill>
                          <a:effectLst/>
                          <a:latin typeface="Calibri" panose="020F0502020204030204" pitchFamily="34" charset="0"/>
                          <a:ea typeface="Calibri"/>
                          <a:cs typeface="Calibri" panose="020F0502020204030204" pitchFamily="34" charset="0"/>
                        </a:rPr>
                        <a:t>Digital Data and Innovation Committee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dirty="0">
                          <a:latin typeface="Calibri" panose="020F0502020204030204" pitchFamily="34" charset="0"/>
                          <a:cs typeface="Calibri" panose="020F0502020204030204" pitchFamily="34" charset="0"/>
                        </a:rPr>
                        <a:t>Date Added to BAF: </a:t>
                      </a:r>
                      <a:r>
                        <a:rPr lang="en-GB" sz="1000" b="0" dirty="0">
                          <a:latin typeface="Calibri" panose="020F0502020204030204" pitchFamily="34" charset="0"/>
                          <a:cs typeface="Calibri" panose="020F0502020204030204" pitchFamily="34" charset="0"/>
                        </a:rPr>
                        <a:t>October 2022</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9" name="Table 8">
            <a:extLst>
              <a:ext uri="{FF2B5EF4-FFF2-40B4-BE49-F238E27FC236}">
                <a16:creationId xmlns:a16="http://schemas.microsoft.com/office/drawing/2014/main" id="{A2424475-9C4F-0439-83EF-274BE3A3771A}"/>
              </a:ext>
            </a:extLst>
          </p:cNvPr>
          <p:cNvGraphicFramePr>
            <a:graphicFrameLocks noGrp="1"/>
          </p:cNvGraphicFramePr>
          <p:nvPr>
            <p:extLst>
              <p:ext uri="{D42A27DB-BD31-4B8C-83A1-F6EECF244321}">
                <p14:modId xmlns:p14="http://schemas.microsoft.com/office/powerpoint/2010/main" val="1155368483"/>
              </p:ext>
            </p:extLst>
          </p:nvPr>
        </p:nvGraphicFramePr>
        <p:xfrm>
          <a:off x="0" y="456301"/>
          <a:ext cx="12192000" cy="571500"/>
        </p:xfrm>
        <a:graphic>
          <a:graphicData uri="http://schemas.openxmlformats.org/drawingml/2006/table">
            <a:tbl>
              <a:tblPr firstRow="1" bandRow="1">
                <a:tableStyleId>{2D5ABB26-0587-4C30-8999-92F81FD0307C}</a:tableStyleId>
              </a:tblPr>
              <a:tblGrid>
                <a:gridCol w="519862">
                  <a:extLst>
                    <a:ext uri="{9D8B030D-6E8A-4147-A177-3AD203B41FA5}">
                      <a16:colId xmlns:a16="http://schemas.microsoft.com/office/drawing/2014/main" val="72026881"/>
                    </a:ext>
                  </a:extLst>
                </a:gridCol>
                <a:gridCol w="1656179">
                  <a:extLst>
                    <a:ext uri="{9D8B030D-6E8A-4147-A177-3AD203B41FA5}">
                      <a16:colId xmlns:a16="http://schemas.microsoft.com/office/drawing/2014/main" val="925028356"/>
                    </a:ext>
                  </a:extLst>
                </a:gridCol>
                <a:gridCol w="7266349">
                  <a:extLst>
                    <a:ext uri="{9D8B030D-6E8A-4147-A177-3AD203B41FA5}">
                      <a16:colId xmlns:a16="http://schemas.microsoft.com/office/drawing/2014/main" val="2958325863"/>
                    </a:ext>
                  </a:extLst>
                </a:gridCol>
                <a:gridCol w="1697508">
                  <a:extLst>
                    <a:ext uri="{9D8B030D-6E8A-4147-A177-3AD203B41FA5}">
                      <a16:colId xmlns:a16="http://schemas.microsoft.com/office/drawing/2014/main" val="2406740501"/>
                    </a:ext>
                  </a:extLst>
                </a:gridCol>
                <a:gridCol w="1052102">
                  <a:extLst>
                    <a:ext uri="{9D8B030D-6E8A-4147-A177-3AD203B41FA5}">
                      <a16:colId xmlns:a16="http://schemas.microsoft.com/office/drawing/2014/main" val="628313447"/>
                    </a:ext>
                  </a:extLst>
                </a:gridCol>
              </a:tblGrid>
              <a:tr h="467088">
                <a:tc>
                  <a:txBody>
                    <a:bodyPr/>
                    <a:lstStyle/>
                    <a:p>
                      <a:r>
                        <a:rPr lang="en-GB" sz="1300" b="1">
                          <a:solidFill>
                            <a:schemeClr val="bg1"/>
                          </a:solidFill>
                          <a:latin typeface="Calibri" panose="020F0502020204030204" pitchFamily="34" charset="0"/>
                          <a:cs typeface="Calibri" panose="020F0502020204030204" pitchFamily="34" charset="0"/>
                        </a:rPr>
                        <a:t>Ref: 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A: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Excellence</a:t>
                      </a:r>
                      <a:endParaRPr lang="en-GB" sz="120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a:t>
                      </a:r>
                      <a:r>
                        <a:rPr lang="en-GB" sz="1150" b="1" baseline="0">
                          <a:latin typeface="Calibri" panose="020F0502020204030204" pitchFamily="34" charset="0"/>
                          <a:cs typeface="Calibri" panose="020F0502020204030204" pitchFamily="34" charset="0"/>
                        </a:rPr>
                        <a:t>3: </a:t>
                      </a:r>
                      <a:r>
                        <a:rPr lang="en-GB" sz="1150" b="0">
                          <a:effectLst/>
                          <a:latin typeface="Calibri" panose="020F0502020204030204" pitchFamily="34" charset="0"/>
                          <a:ea typeface="Times New Roman"/>
                          <a:cs typeface="Calibri" panose="020F0502020204030204" pitchFamily="34" charset="0"/>
                        </a:rPr>
                        <a:t>Failure to </a:t>
                      </a:r>
                      <a:r>
                        <a:rPr lang="en-GB" sz="1150" b="0">
                          <a:solidFill>
                            <a:schemeClr val="tx1"/>
                          </a:solidFill>
                          <a:effectLst/>
                          <a:latin typeface="Calibri" panose="020F0502020204030204" pitchFamily="34" charset="0"/>
                          <a:ea typeface="Times New Roman"/>
                          <a:cs typeface="Calibri" panose="020F0502020204030204" pitchFamily="34" charset="0"/>
                        </a:rPr>
                        <a:t>develop data and digital maturity (including Cyber Security) will prevent the ICS from delivering against its core purposes.</a:t>
                      </a:r>
                      <a:endParaRPr lang="en-GB" sz="115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Data and Digital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EAF11B7B-2371-F12E-AE18-104750FD877B}"/>
              </a:ext>
            </a:extLst>
          </p:cNvPr>
          <p:cNvGraphicFramePr>
            <a:graphicFrameLocks noGrp="1"/>
          </p:cNvGraphicFramePr>
          <p:nvPr>
            <p:extLst>
              <p:ext uri="{D42A27DB-BD31-4B8C-83A1-F6EECF244321}">
                <p14:modId xmlns:p14="http://schemas.microsoft.com/office/powerpoint/2010/main" val="3242680869"/>
              </p:ext>
            </p:extLst>
          </p:nvPr>
        </p:nvGraphicFramePr>
        <p:xfrm>
          <a:off x="0" y="1367635"/>
          <a:ext cx="5479434" cy="856066"/>
        </p:xfrm>
        <a:graphic>
          <a:graphicData uri="http://schemas.openxmlformats.org/drawingml/2006/table">
            <a:tbl>
              <a:tblPr firstRow="1" firstCol="1" bandRow="1"/>
              <a:tblGrid>
                <a:gridCol w="320712">
                  <a:extLst>
                    <a:ext uri="{9D8B030D-6E8A-4147-A177-3AD203B41FA5}">
                      <a16:colId xmlns:a16="http://schemas.microsoft.com/office/drawing/2014/main" val="2957831237"/>
                    </a:ext>
                  </a:extLst>
                </a:gridCol>
                <a:gridCol w="307351">
                  <a:extLst>
                    <a:ext uri="{9D8B030D-6E8A-4147-A177-3AD203B41FA5}">
                      <a16:colId xmlns:a16="http://schemas.microsoft.com/office/drawing/2014/main" val="1641218761"/>
                    </a:ext>
                  </a:extLst>
                </a:gridCol>
                <a:gridCol w="748331">
                  <a:extLst>
                    <a:ext uri="{9D8B030D-6E8A-4147-A177-3AD203B41FA5}">
                      <a16:colId xmlns:a16="http://schemas.microsoft.com/office/drawing/2014/main" val="3262199999"/>
                    </a:ext>
                  </a:extLst>
                </a:gridCol>
                <a:gridCol w="320712">
                  <a:extLst>
                    <a:ext uri="{9D8B030D-6E8A-4147-A177-3AD203B41FA5}">
                      <a16:colId xmlns:a16="http://schemas.microsoft.com/office/drawing/2014/main" val="2178860730"/>
                    </a:ext>
                  </a:extLst>
                </a:gridCol>
                <a:gridCol w="293988">
                  <a:extLst>
                    <a:ext uri="{9D8B030D-6E8A-4147-A177-3AD203B41FA5}">
                      <a16:colId xmlns:a16="http://schemas.microsoft.com/office/drawing/2014/main" val="3030682373"/>
                    </a:ext>
                  </a:extLst>
                </a:gridCol>
                <a:gridCol w="733703">
                  <a:extLst>
                    <a:ext uri="{9D8B030D-6E8A-4147-A177-3AD203B41FA5}">
                      <a16:colId xmlns:a16="http://schemas.microsoft.com/office/drawing/2014/main" val="687456083"/>
                    </a:ext>
                  </a:extLst>
                </a:gridCol>
                <a:gridCol w="1350923">
                  <a:extLst>
                    <a:ext uri="{9D8B030D-6E8A-4147-A177-3AD203B41FA5}">
                      <a16:colId xmlns:a16="http://schemas.microsoft.com/office/drawing/2014/main" val="219851391"/>
                    </a:ext>
                  </a:extLst>
                </a:gridCol>
                <a:gridCol w="1403714">
                  <a:extLst>
                    <a:ext uri="{9D8B030D-6E8A-4147-A177-3AD203B41FA5}">
                      <a16:colId xmlns:a16="http://schemas.microsoft.com/office/drawing/2014/main" val="3050768452"/>
                    </a:ext>
                  </a:extLst>
                </a:gridCol>
              </a:tblGrid>
              <a:tr h="149807">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D70908E5-00A4-19DF-8269-1069B356C665}"/>
              </a:ext>
            </a:extLst>
          </p:cNvPr>
          <p:cNvGraphicFramePr>
            <a:graphicFrameLocks noGrp="1"/>
          </p:cNvGraphicFramePr>
          <p:nvPr>
            <p:extLst>
              <p:ext uri="{D42A27DB-BD31-4B8C-83A1-F6EECF244321}">
                <p14:modId xmlns:p14="http://schemas.microsoft.com/office/powerpoint/2010/main" val="13873804"/>
              </p:ext>
            </p:extLst>
          </p:nvPr>
        </p:nvGraphicFramePr>
        <p:xfrm>
          <a:off x="5622171" y="1374289"/>
          <a:ext cx="6569830" cy="856067"/>
        </p:xfrm>
        <a:graphic>
          <a:graphicData uri="http://schemas.openxmlformats.org/drawingml/2006/table">
            <a:tbl>
              <a:tblPr firstRow="1" bandRow="1">
                <a:tableStyleId>{5940675A-B579-460E-94D1-54222C63F5DA}</a:tableStyleId>
              </a:tblPr>
              <a:tblGrid>
                <a:gridCol w="1840893">
                  <a:extLst>
                    <a:ext uri="{9D8B030D-6E8A-4147-A177-3AD203B41FA5}">
                      <a16:colId xmlns:a16="http://schemas.microsoft.com/office/drawing/2014/main" val="1120470919"/>
                    </a:ext>
                  </a:extLst>
                </a:gridCol>
                <a:gridCol w="1151491">
                  <a:extLst>
                    <a:ext uri="{9D8B030D-6E8A-4147-A177-3AD203B41FA5}">
                      <a16:colId xmlns:a16="http://schemas.microsoft.com/office/drawing/2014/main" val="4139717046"/>
                    </a:ext>
                  </a:extLst>
                </a:gridCol>
                <a:gridCol w="1185029">
                  <a:extLst>
                    <a:ext uri="{9D8B030D-6E8A-4147-A177-3AD203B41FA5}">
                      <a16:colId xmlns:a16="http://schemas.microsoft.com/office/drawing/2014/main" val="838524364"/>
                    </a:ext>
                  </a:extLst>
                </a:gridCol>
                <a:gridCol w="1184846">
                  <a:extLst>
                    <a:ext uri="{9D8B030D-6E8A-4147-A177-3AD203B41FA5}">
                      <a16:colId xmlns:a16="http://schemas.microsoft.com/office/drawing/2014/main" val="2598267458"/>
                    </a:ext>
                  </a:extLst>
                </a:gridCol>
                <a:gridCol w="1207571">
                  <a:extLst>
                    <a:ext uri="{9D8B030D-6E8A-4147-A177-3AD203B41FA5}">
                      <a16:colId xmlns:a16="http://schemas.microsoft.com/office/drawing/2014/main" val="638638414"/>
                    </a:ext>
                  </a:extLst>
                </a:gridCol>
              </a:tblGrid>
              <a:tr h="28021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1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2" name="Table 5">
            <a:extLst>
              <a:ext uri="{FF2B5EF4-FFF2-40B4-BE49-F238E27FC236}">
                <a16:creationId xmlns:a16="http://schemas.microsoft.com/office/drawing/2014/main" id="{B2B163EE-F8D6-581F-30AD-E54CF796C0E4}"/>
              </a:ext>
            </a:extLst>
          </p:cNvPr>
          <p:cNvGraphicFramePr>
            <a:graphicFrameLocks noGrp="1"/>
          </p:cNvGraphicFramePr>
          <p:nvPr>
            <p:extLst>
              <p:ext uri="{D42A27DB-BD31-4B8C-83A1-F6EECF244321}">
                <p14:modId xmlns:p14="http://schemas.microsoft.com/office/powerpoint/2010/main" val="1997070582"/>
              </p:ext>
            </p:extLst>
          </p:nvPr>
        </p:nvGraphicFramePr>
        <p:xfrm>
          <a:off x="-1" y="2257489"/>
          <a:ext cx="12191999" cy="2645960"/>
        </p:xfrm>
        <a:graphic>
          <a:graphicData uri="http://schemas.openxmlformats.org/drawingml/2006/table">
            <a:tbl>
              <a:tblPr firstRow="1" bandRow="1">
                <a:tableStyleId>{2D5ABB26-0587-4C30-8999-92F81FD0307C}</a:tableStyleId>
              </a:tblPr>
              <a:tblGrid>
                <a:gridCol w="7828909">
                  <a:extLst>
                    <a:ext uri="{9D8B030D-6E8A-4147-A177-3AD203B41FA5}">
                      <a16:colId xmlns:a16="http://schemas.microsoft.com/office/drawing/2014/main" val="655496523"/>
                    </a:ext>
                  </a:extLst>
                </a:gridCol>
                <a:gridCol w="4363090">
                  <a:extLst>
                    <a:ext uri="{9D8B030D-6E8A-4147-A177-3AD203B41FA5}">
                      <a16:colId xmlns:a16="http://schemas.microsoft.com/office/drawing/2014/main" val="2898777436"/>
                    </a:ext>
                  </a:extLst>
                </a:gridCol>
              </a:tblGrid>
              <a:tr h="268520">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062719">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a:cs typeface="Calibri"/>
                        </a:rPr>
                        <a:t>Finalised and approved Integrated Care Strategy, allowing for focused delivery across system partners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a:cs typeface="Calibri"/>
                        </a:rPr>
                        <a:t>Approved Digital Strategy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a:cs typeface="Calibri"/>
                        </a:rPr>
                        <a:t>National digital maturity assessment framework</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a:cs typeface="Calibri"/>
                        </a:rPr>
                        <a:t>Operation Plan approved by the ICB Board and submitted to NHS England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a:cs typeface="Calibri"/>
                        </a:rPr>
                        <a:t>SIRO, Caldicott Guardian and Data Protection Officer in Place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a:cs typeface="Calibri"/>
                        </a:rPr>
                        <a:t>Data Security and Protection Toolkit completed - </a:t>
                      </a:r>
                      <a:r>
                        <a:rPr lang="en-GB" sz="1000" b="0" baseline="0" dirty="0">
                          <a:latin typeface="Calibri"/>
                          <a:cs typeface="Calibri"/>
                        </a:rPr>
                        <a:t>no improvement plan required</a:t>
                      </a:r>
                      <a:endParaRPr lang="en-GB" sz="1000" dirty="0">
                        <a:solidFill>
                          <a:schemeClr val="tx1"/>
                        </a:solidFill>
                        <a:latin typeface="Calibri"/>
                        <a:cs typeface="Calibri"/>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a:cs typeface="Calibri"/>
                        </a:rPr>
                        <a:t>ICS Infrastructure steering group in place with links to cyber expertise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a:cs typeface="Calibri"/>
                        </a:rPr>
                        <a:t>Dedicated ICS Cyber Security Group Established chaired by NHSE Regional Cyber security lead, rapidly improving the position and developing a strategy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err="1">
                          <a:solidFill>
                            <a:schemeClr val="tx1"/>
                          </a:solidFill>
                          <a:latin typeface="Calibri"/>
                          <a:cs typeface="Calibri"/>
                        </a:rPr>
                        <a:t>Sharepoint</a:t>
                      </a:r>
                      <a:r>
                        <a:rPr lang="en-GB" sz="1000" dirty="0">
                          <a:solidFill>
                            <a:schemeClr val="tx1"/>
                          </a:solidFill>
                          <a:latin typeface="Calibri"/>
                          <a:cs typeface="Calibri"/>
                        </a:rPr>
                        <a:t> risks mitigated providing a secure collaborative space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a:cs typeface="Calibri"/>
                        </a:rPr>
                        <a:t>Cyber event taken place with Board (09/08/2023)</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Light"/>
                          <a:ea typeface="Calibri Light"/>
                          <a:cs typeface="Calibri Light"/>
                        </a:rPr>
                        <a:t>Overarching Steering Group and Programme Group have been set up to ensure Electronic Patient Record replacement programme success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dirty="0">
                          <a:latin typeface="Calibri"/>
                          <a:cs typeface="Calibri"/>
                        </a:rPr>
                        <a:t>BI, analytics and reporting wrt populational health to be developed through population health management programme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dirty="0">
                          <a:latin typeface="Calibri"/>
                          <a:cs typeface="Calibri"/>
                        </a:rPr>
                        <a:t>Working with NHSE Cyber Lead on an appendix to the ICB Digital Strategy outlining our approach to cyber.</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dirty="0">
                          <a:latin typeface="Calibri"/>
                          <a:cs typeface="Calibri"/>
                        </a:rPr>
                        <a:t>Recruitment to begin for a programme lead to focus on the ICS-wide cyber programme.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dirty="0">
                          <a:latin typeface="Calibri"/>
                          <a:cs typeface="Calibri"/>
                        </a:rPr>
                        <a:t>Evidence of sustained improvement in trends to reduce health inequalities</a:t>
                      </a:r>
                    </a:p>
                    <a:p>
                      <a:pPr marL="171450" indent="-171450">
                        <a:buFont typeface="Arial" panose="020B0604020202020204" pitchFamily="34" charset="0"/>
                        <a:buChar char="•"/>
                      </a:pPr>
                      <a:r>
                        <a:rPr lang="en-GB" sz="1000" dirty="0">
                          <a:latin typeface="Calibri"/>
                          <a:cs typeface="Calibri"/>
                        </a:rPr>
                        <a:t>Align digital priorities with the ICP strategy and develop an action plan to deliver</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a:cs typeface="Calibri"/>
                        </a:rPr>
                        <a:t>Electronic Patient Record replacement to be developed across the ICB to support harmonisation of pathways, information to be shared more easily and more simplified reporting.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a:cs typeface="Calibri"/>
                        </a:rPr>
                        <a:t>Increasing awareness of cyber security risks across the organisation and wider system</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spTree>
    <p:extLst>
      <p:ext uri="{BB962C8B-B14F-4D97-AF65-F5344CB8AC3E}">
        <p14:creationId xmlns:p14="http://schemas.microsoft.com/office/powerpoint/2010/main" val="3045327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D2A0BDE-A175-4A11-8E91-F9A722563A32}" vid="{8AC18460-2919-4BDB-B83B-F77B745491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87E11AAAC79F42AA011413B6340A7A" ma:contentTypeVersion="14" ma:contentTypeDescription="Create a new document." ma:contentTypeScope="" ma:versionID="645ea0035bed1cebf7b1fa5e02dd661a">
  <xsd:schema xmlns:xsd="http://www.w3.org/2001/XMLSchema" xmlns:xs="http://www.w3.org/2001/XMLSchema" xmlns:p="http://schemas.microsoft.com/office/2006/metadata/properties" xmlns:ns1="http://schemas.microsoft.com/sharepoint/v3" xmlns:ns2="d4a3bdf5-4daf-4fdd-98bb-3d605b58f822" xmlns:ns3="ad541163-cd74-4f1b-bfd4-993ad071712c" targetNamespace="http://schemas.microsoft.com/office/2006/metadata/properties" ma:root="true" ma:fieldsID="0a822d7d6fe015de745a021f29750308" ns1:_="" ns2:_="" ns3:_="">
    <xsd:import namespace="http://schemas.microsoft.com/sharepoint/v3"/>
    <xsd:import namespace="d4a3bdf5-4daf-4fdd-98bb-3d605b58f822"/>
    <xsd:import namespace="ad541163-cd74-4f1b-bfd4-993ad071712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4a3bdf5-4daf-4fdd-98bb-3d605b58f8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d541163-cd74-4f1b-bfd4-993ad071712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092b1f6-e947-4a3c-b0d2-f77e1e66ff6c}" ma:internalName="TaxCatchAll" ma:showField="CatchAllData" ma:web="ad541163-cd74-4f1b-bfd4-993ad071712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d541163-cd74-4f1b-bfd4-993ad071712c" xsi:nil="true"/>
    <lcf76f155ced4ddcb4097134ff3c332f xmlns="d4a3bdf5-4daf-4fdd-98bb-3d605b58f82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F824F4-51E2-4CED-81E0-33DC8E3403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4a3bdf5-4daf-4fdd-98bb-3d605b58f822"/>
    <ds:schemaRef ds:uri="ad541163-cd74-4f1b-bfd4-993ad07171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4DD44C-2A36-42E7-AB90-00E8E9E465DD}">
  <ds:schemaRefs>
    <ds:schemaRef ds:uri="ad541163-cd74-4f1b-bfd4-993ad071712c"/>
    <ds:schemaRef ds:uri="d4a3bdf5-4daf-4fdd-98bb-3d605b58f82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s>
</ds:datastoreItem>
</file>

<file path=customXml/itemProps3.xml><?xml version="1.0" encoding="utf-8"?>
<ds:datastoreItem xmlns:ds="http://schemas.openxmlformats.org/officeDocument/2006/customXml" ds:itemID="{5A3A0632-015C-4F0F-8EFF-ED5AF44E2337}">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Wisp</Template>
  <TotalTime>149</TotalTime>
  <Words>11270</Words>
  <Application>Microsoft Office PowerPoint</Application>
  <PresentationFormat>Widescreen</PresentationFormat>
  <Paragraphs>1644</Paragraphs>
  <Slides>26</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Humber and North Yorkshire ICB Board Assurance Framework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SYKES, Richard (NHS EAST RIDING OF YORKSHIRE CCG)</dc:creator>
  <cp:lastModifiedBy>SENCIER, Sasha (NHS HUMBER AND NORTH YORKSHIRE ICB - 42D)</cp:lastModifiedBy>
  <cp:revision>19</cp:revision>
  <dcterms:created xsi:type="dcterms:W3CDTF">2022-03-28T10:14:50Z</dcterms:created>
  <dcterms:modified xsi:type="dcterms:W3CDTF">2025-03-05T11:58:15Z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0x010100B687E11AAAC79F42AA011413B6340A7A</vt:lpwstr>
  </property>
  <property fmtid="{D5CDD505-2E9C-101B-9397-08002B2CF9AE}" pid="3" name="MediaServiceImageTags">
    <vt:lpwstr/>
  </property>
</Properties>
</file>