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8" r:id="rId5"/>
    <p:sldId id="256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D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129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5D883-55B6-4CA3-AF2E-20BF20CB018A}" type="datetimeFigureOut">
              <a:rPr lang="en-GB" smtClean="0"/>
              <a:t>08/07/2025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253F4-9C8E-4F48-8C71-7608B3CB263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3788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261BF-E293-6468-9FD1-D3EECB5C2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312932-42CC-47D8-958A-E0808E680F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B5B3E-2BB1-2CE6-8C4E-44EA87F1F1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23416-0C8D-4E88-B88A-DFEBBAFAA721}" type="datetimeFigureOut">
              <a:rPr lang="en-GB" smtClean="0"/>
              <a:t>08/07/2025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5F156-85F6-DB59-891A-BE702A0F5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D6949-81CE-F365-2249-6332C085B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D9592B-8D90-4D8C-85D8-0BE5F0B783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718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423F3-F390-61EB-EEEC-43500A867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918035-D25A-BA47-107E-05F96963E6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74A71-014E-4749-36E0-8E26E542FC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23416-0C8D-4E88-B88A-DFEBBAFAA721}" type="datetimeFigureOut">
              <a:rPr lang="en-GB" smtClean="0"/>
              <a:t>08/07/2025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06EAC-72DD-11B7-4BCA-5D389A211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F3ACB-E64F-28A6-BF0E-8A7B7C521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D9592B-8D90-4D8C-85D8-0BE5F0B783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9900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3A1AC4-6660-5CD4-9992-3BC4D57F9B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CFEA22-7244-D2CA-6FEC-4CC428A36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20D10-EDCA-90A7-3582-3D1836F0CF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23416-0C8D-4E88-B88A-DFEBBAFAA721}" type="datetimeFigureOut">
              <a:rPr lang="en-GB" smtClean="0"/>
              <a:t>08/07/2025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5F90E-2041-F4C7-ABA8-6804ABF3B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DF175-63F4-7729-3309-7DC55CF9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D9592B-8D90-4D8C-85D8-0BE5F0B783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340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6DC98-C488-8778-BAF8-02E64AB1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B796C-AF95-0D37-7BC1-62380A8F9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B5654-B2F1-9F21-0D33-FD771C6B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23416-0C8D-4E88-B88A-DFEBBAFAA721}" type="datetimeFigureOut">
              <a:rPr lang="en-GB" smtClean="0"/>
              <a:t>08/07/2025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3BFD2-3D0B-DEFE-8FA0-E19E0FE74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69559-4099-75E7-8B7A-E70DB43B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D9592B-8D90-4D8C-85D8-0BE5F0B783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59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D5B34-49E2-47EC-B1FD-0E21B2257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E946F6-7D1D-366F-D384-C11881F9A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38145-0ED2-F43E-AD8D-DC39B87C8D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23416-0C8D-4E88-B88A-DFEBBAFAA721}" type="datetimeFigureOut">
              <a:rPr lang="en-GB" smtClean="0"/>
              <a:t>08/07/2025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309E7-51EB-A808-8D82-323B3F990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67AD2-2011-D194-57D4-EC7C665E8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D9592B-8D90-4D8C-85D8-0BE5F0B783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3200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C6C5E-7BAB-0F0D-9589-9B1F616D1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52CA0-B9FF-D2B4-249B-01BCD6EFE0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6A5576-1D60-DB8C-84F2-B50B51F39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D6A6DD-5186-0171-5479-BC3428FC33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23416-0C8D-4E88-B88A-DFEBBAFAA721}" type="datetimeFigureOut">
              <a:rPr lang="en-GB" smtClean="0"/>
              <a:t>08/07/2025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5BB8A-EEB4-354F-5A58-C2CADE409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072DC0-16F9-DED9-5D85-F0A6B3509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D9592B-8D90-4D8C-85D8-0BE5F0B783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184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D7CCE-1DAE-AF16-674C-607009FCF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7E719F-613B-EBD2-AF50-1E77F9133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F13EA4-2668-C5BC-A002-1213D44D8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9509CA-A66A-C6CC-6DA4-E8947AF633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0F0EDA-C3A3-D642-8A4C-64A5A867D3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9268EF-5693-CD4E-F39C-5666EA250E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23416-0C8D-4E88-B88A-DFEBBAFAA721}" type="datetimeFigureOut">
              <a:rPr lang="en-GB" smtClean="0"/>
              <a:t>08/07/2025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FC6689-40CF-A37F-0350-9CBC61A35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D0B9D5-B6A0-9692-0ED5-BC1D3723C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D9592B-8D90-4D8C-85D8-0BE5F0B783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144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6B0AA-8744-B0AF-67EB-10BB54833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A91225-F09F-16DF-AF1F-E7FDAB4E40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23416-0C8D-4E88-B88A-DFEBBAFAA721}" type="datetimeFigureOut">
              <a:rPr lang="en-GB" smtClean="0"/>
              <a:t>08/07/2025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AA5B81-F3F2-B4E3-58EC-C74152C81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8A91E4-0026-934A-8DF1-F44552F0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D9592B-8D90-4D8C-85D8-0BE5F0B783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6146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9D63AD-4ED6-975E-2FFE-B06408A1D3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23416-0C8D-4E88-B88A-DFEBBAFAA721}" type="datetimeFigureOut">
              <a:rPr lang="en-GB" smtClean="0"/>
              <a:t>08/07/2025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774C-6BA5-088A-CD6A-E0FD00B62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713935-74B3-620E-3C5B-127CF473A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D9592B-8D90-4D8C-85D8-0BE5F0B783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76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FD077-0C27-531B-A3B9-5C7F282C0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EBC21-74AD-290A-DC5F-8673C7C8B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89BAF5-96BC-C13D-1B30-EDED109189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CD3B31-6259-0B3F-2AE3-2373ED921A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23416-0C8D-4E88-B88A-DFEBBAFAA721}" type="datetimeFigureOut">
              <a:rPr lang="en-GB" smtClean="0"/>
              <a:t>08/07/2025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C0A13E-E518-59B9-F2CF-CD612D553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E669-5F08-F8B4-DEFD-14E2E016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D9592B-8D90-4D8C-85D8-0BE5F0B783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90FDC-EDF4-7B2E-2F28-B81B7191C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A50116-3AF3-0FAD-AD2A-3DFC57C720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B98D1B-4079-67AB-1D24-99D565C56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C5D226-A8DF-E7BF-2C5B-0D085F73CD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23416-0C8D-4E88-B88A-DFEBBAFAA721}" type="datetimeFigureOut">
              <a:rPr lang="en-GB" smtClean="0"/>
              <a:t>08/07/2025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30BB14-6D38-C78F-B302-F65A64D47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88CFF1-EDDD-9243-09B0-EEE2AB25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D9592B-8D90-4D8C-85D8-0BE5F0B7834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1851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olorful circle logo&#10;&#10;AI-generated content may be incorrect.">
            <a:extLst>
              <a:ext uri="{FF2B5EF4-FFF2-40B4-BE49-F238E27FC236}">
                <a16:creationId xmlns:a16="http://schemas.microsoft.com/office/drawing/2014/main" id="{0F85EEAB-1B17-06DB-6BE4-2FCC245AC89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820000">
            <a:off x="7593562" y="2333830"/>
            <a:ext cx="6148874" cy="6909797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9A5DB4-A1D7-A170-8AE7-DBDC1904D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CE046-8DC6-CE1F-DAD8-26CB7D2E6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6" descr="A blue and white logo&#10;&#10;AI-generated content may be incorrect.">
            <a:extLst>
              <a:ext uri="{FF2B5EF4-FFF2-40B4-BE49-F238E27FC236}">
                <a16:creationId xmlns:a16="http://schemas.microsoft.com/office/drawing/2014/main" id="{79CB1367-6AF3-A6C3-4505-2B171D5FEA9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0" y="230188"/>
            <a:ext cx="893064" cy="359664"/>
          </a:xfrm>
          <a:prstGeom prst="rect">
            <a:avLst/>
          </a:prstGeom>
        </p:spPr>
      </p:pic>
      <p:pic>
        <p:nvPicPr>
          <p:cNvPr id="10" name="Picture 9" descr="A close up of a sign&#10;&#10;AI-generated content may be incorrect.">
            <a:extLst>
              <a:ext uri="{FF2B5EF4-FFF2-40B4-BE49-F238E27FC236}">
                <a16:creationId xmlns:a16="http://schemas.microsoft.com/office/drawing/2014/main" id="{5C48069A-18DD-D97F-5E59-F0030CCE2FC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12" y="6228109"/>
            <a:ext cx="2686443" cy="511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84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4F5A5-FE30-184D-ECA7-7DF83411B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5041"/>
            <a:ext cx="9144000" cy="1082357"/>
          </a:xfrm>
        </p:spPr>
        <p:txBody>
          <a:bodyPr>
            <a:normAutofit/>
          </a:bodyPr>
          <a:lstStyle/>
          <a:p>
            <a:r>
              <a:rPr lang="en-GB" dirty="0"/>
              <a:t>Atrial fibrillation</a:t>
            </a:r>
          </a:p>
        </p:txBody>
      </p:sp>
      <p:pic>
        <p:nvPicPr>
          <p:cNvPr id="5" name="Picture 4" descr="A heart with a pulse line&#10;&#10;AI-generated content may be incorrect.">
            <a:extLst>
              <a:ext uri="{FF2B5EF4-FFF2-40B4-BE49-F238E27FC236}">
                <a16:creationId xmlns:a16="http://schemas.microsoft.com/office/drawing/2014/main" id="{FD43DA35-B41B-F715-FD61-EFB93ED8D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1851873"/>
            <a:ext cx="5905500" cy="393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11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oup 83">
            <a:extLst>
              <a:ext uri="{FF2B5EF4-FFF2-40B4-BE49-F238E27FC236}">
                <a16:creationId xmlns:a16="http://schemas.microsoft.com/office/drawing/2014/main" id="{78984802-35D8-7BEC-3B74-F74C6161A4C2}"/>
              </a:ext>
            </a:extLst>
          </p:cNvPr>
          <p:cNvGrpSpPr/>
          <p:nvPr/>
        </p:nvGrpSpPr>
        <p:grpSpPr>
          <a:xfrm>
            <a:off x="625775" y="610362"/>
            <a:ext cx="10639369" cy="5327876"/>
            <a:chOff x="655272" y="335059"/>
            <a:chExt cx="10639369" cy="5327876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36EEF5A-1A73-9FDB-B99D-F9E7A568C567}"/>
                </a:ext>
              </a:extLst>
            </p:cNvPr>
            <p:cNvSpPr/>
            <p:nvPr/>
          </p:nvSpPr>
          <p:spPr>
            <a:xfrm>
              <a:off x="4214402" y="335059"/>
              <a:ext cx="2377440" cy="798022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Atrial fibrillation </a:t>
              </a: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721D7C3-B489-BCC8-BDF3-21192EBFBFD5}"/>
                </a:ext>
              </a:extLst>
            </p:cNvPr>
            <p:cNvSpPr/>
            <p:nvPr/>
          </p:nvSpPr>
          <p:spPr>
            <a:xfrm>
              <a:off x="655272" y="1036913"/>
              <a:ext cx="2726574" cy="2115588"/>
            </a:xfrm>
            <a:prstGeom prst="ellipse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Rate control </a:t>
              </a:r>
            </a:p>
            <a:p>
              <a:pPr algn="ctr"/>
              <a:r>
                <a:rPr lang="en-GB" dirty="0">
                  <a:solidFill>
                    <a:schemeClr val="tx1"/>
                  </a:solidFill>
                </a:rPr>
                <a:t>Aim for heart rate &lt;110/min</a:t>
              </a:r>
            </a:p>
            <a:p>
              <a:pPr algn="ctr"/>
              <a:r>
                <a:rPr lang="en-GB" dirty="0">
                  <a:solidFill>
                    <a:schemeClr val="tx1"/>
                  </a:solidFill>
                </a:rPr>
                <a:t>Consider beta blockers or calcium channel blockers</a:t>
              </a: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D5734A1-219E-FDD1-5674-0357A37CB6DF}"/>
                </a:ext>
              </a:extLst>
            </p:cNvPr>
            <p:cNvSpPr/>
            <p:nvPr/>
          </p:nvSpPr>
          <p:spPr>
            <a:xfrm>
              <a:off x="7959840" y="1133081"/>
              <a:ext cx="3013364" cy="1160197"/>
            </a:xfrm>
            <a:prstGeom prst="ellipse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Hemodynamically Stable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8B9DB92-3F23-65B5-67FE-B1099CBDFEDD}"/>
                </a:ext>
              </a:extLst>
            </p:cNvPr>
            <p:cNvSpPr/>
            <p:nvPr/>
          </p:nvSpPr>
          <p:spPr>
            <a:xfrm>
              <a:off x="4521971" y="1571005"/>
              <a:ext cx="1762298" cy="1047404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Onset &gt;48 hrs or unknown duration 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E3DBED3-0F45-A4A8-54A7-64D55524388E}"/>
                </a:ext>
              </a:extLst>
            </p:cNvPr>
            <p:cNvSpPr/>
            <p:nvPr/>
          </p:nvSpPr>
          <p:spPr>
            <a:xfrm>
              <a:off x="1045524" y="3587307"/>
              <a:ext cx="1946071" cy="1410323"/>
            </a:xfrm>
            <a:prstGeom prst="rect">
              <a:avLst/>
            </a:prstGeom>
            <a:solidFill>
              <a:srgbClr val="FAFDE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Discuss anticoagulation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DB503FA3-64D1-E2DD-AC2B-AA39E8F9A4AE}"/>
                </a:ext>
              </a:extLst>
            </p:cNvPr>
            <p:cNvSpPr/>
            <p:nvPr/>
          </p:nvSpPr>
          <p:spPr>
            <a:xfrm>
              <a:off x="3806337" y="3587307"/>
              <a:ext cx="3133821" cy="1047404"/>
            </a:xfrm>
            <a:prstGeom prst="roundRect">
              <a:avLst/>
            </a:prstGeom>
            <a:solidFill>
              <a:srgbClr val="FAFDE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Arrange hospital admission or seek same day cariology advice for cardioversion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2FFA21C5-570F-E512-2505-237676AA8F62}"/>
                </a:ext>
              </a:extLst>
            </p:cNvPr>
            <p:cNvSpPr/>
            <p:nvPr/>
          </p:nvSpPr>
          <p:spPr>
            <a:xfrm>
              <a:off x="4621905" y="5137690"/>
              <a:ext cx="1490749" cy="525245"/>
            </a:xfrm>
            <a:prstGeom prst="round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Onset &lt; 48 hrs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D4E29F0-3F2A-44BE-E588-A083FD234AA8}"/>
                </a:ext>
              </a:extLst>
            </p:cNvPr>
            <p:cNvSpPr/>
            <p:nvPr/>
          </p:nvSpPr>
          <p:spPr>
            <a:xfrm>
              <a:off x="10305426" y="2780015"/>
              <a:ext cx="617221" cy="336665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No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EA371F8C-8C47-EC93-DBCD-ABD5BE502E45}"/>
                </a:ext>
              </a:extLst>
            </p:cNvPr>
            <p:cNvSpPr/>
            <p:nvPr/>
          </p:nvSpPr>
          <p:spPr>
            <a:xfrm>
              <a:off x="7594938" y="3603420"/>
              <a:ext cx="1845425" cy="748145"/>
            </a:xfrm>
            <a:prstGeom prst="round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Rate &gt; 150/min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792CCE2-8AAF-5EA6-156C-DF74A4280E6D}"/>
                </a:ext>
              </a:extLst>
            </p:cNvPr>
            <p:cNvSpPr/>
            <p:nvPr/>
          </p:nvSpPr>
          <p:spPr>
            <a:xfrm>
              <a:off x="9933433" y="3585942"/>
              <a:ext cx="1361208" cy="2013163"/>
            </a:xfrm>
            <a:prstGeom prst="rect">
              <a:avLst/>
            </a:prstGeom>
            <a:solidFill>
              <a:srgbClr val="FAFDE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Arrange emergency hospital admission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B9970B2-9C36-34A2-CCB1-23B41998FEAD}"/>
                </a:ext>
              </a:extLst>
            </p:cNvPr>
            <p:cNvSpPr/>
            <p:nvPr/>
          </p:nvSpPr>
          <p:spPr>
            <a:xfrm>
              <a:off x="8209039" y="2780016"/>
              <a:ext cx="617221" cy="336665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Yes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4C9A205-4E7A-A731-40DF-4613BAC7EAE2}"/>
                </a:ext>
              </a:extLst>
            </p:cNvPr>
            <p:cNvSpPr/>
            <p:nvPr/>
          </p:nvSpPr>
          <p:spPr>
            <a:xfrm>
              <a:off x="7811067" y="5137688"/>
              <a:ext cx="617221" cy="336665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No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4698CC7-65D3-6EE3-AB31-53A41A0A6B30}"/>
                </a:ext>
              </a:extLst>
            </p:cNvPr>
            <p:cNvSpPr/>
            <p:nvPr/>
          </p:nvSpPr>
          <p:spPr>
            <a:xfrm>
              <a:off x="8700528" y="5137689"/>
              <a:ext cx="617221" cy="336665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Yes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3B6865B3-4905-A45B-7C6B-62B0CB3485C7}"/>
                </a:ext>
              </a:extLst>
            </p:cNvPr>
            <p:cNvCxnSpPr>
              <a:stCxn id="5" idx="1"/>
              <a:endCxn id="3" idx="6"/>
            </p:cNvCxnSpPr>
            <p:nvPr/>
          </p:nvCxnSpPr>
          <p:spPr>
            <a:xfrm flipH="1">
              <a:off x="3381846" y="2094707"/>
              <a:ext cx="114012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or: Elbow 28">
              <a:extLst>
                <a:ext uri="{FF2B5EF4-FFF2-40B4-BE49-F238E27FC236}">
                  <a16:creationId xmlns:a16="http://schemas.microsoft.com/office/drawing/2014/main" id="{30BB7E2B-EB09-0BB6-C20D-43F32FC884F6}"/>
                </a:ext>
              </a:extLst>
            </p:cNvPr>
            <p:cNvCxnSpPr>
              <a:stCxn id="5" idx="1"/>
              <a:endCxn id="8" idx="3"/>
            </p:cNvCxnSpPr>
            <p:nvPr/>
          </p:nvCxnSpPr>
          <p:spPr>
            <a:xfrm rot="10800000" flipV="1">
              <a:off x="2991595" y="2094707"/>
              <a:ext cx="1530376" cy="2197762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or: Elbow 30">
              <a:extLst>
                <a:ext uri="{FF2B5EF4-FFF2-40B4-BE49-F238E27FC236}">
                  <a16:creationId xmlns:a16="http://schemas.microsoft.com/office/drawing/2014/main" id="{C982A76F-FDF7-2571-378F-88FC51788CAD}"/>
                </a:ext>
              </a:extLst>
            </p:cNvPr>
            <p:cNvCxnSpPr>
              <a:stCxn id="2" idx="3"/>
              <a:endCxn id="4" idx="0"/>
            </p:cNvCxnSpPr>
            <p:nvPr/>
          </p:nvCxnSpPr>
          <p:spPr>
            <a:xfrm>
              <a:off x="6591842" y="734070"/>
              <a:ext cx="2874680" cy="399011"/>
            </a:xfrm>
            <a:prstGeom prst="bentConnector2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or: Elbow 42">
              <a:extLst>
                <a:ext uri="{FF2B5EF4-FFF2-40B4-BE49-F238E27FC236}">
                  <a16:creationId xmlns:a16="http://schemas.microsoft.com/office/drawing/2014/main" id="{E7B78E06-B58A-56A8-2F8A-7C3E0DBA9D5F}"/>
                </a:ext>
              </a:extLst>
            </p:cNvPr>
            <p:cNvCxnSpPr>
              <a:stCxn id="4" idx="4"/>
              <a:endCxn id="17" idx="0"/>
            </p:cNvCxnSpPr>
            <p:nvPr/>
          </p:nvCxnSpPr>
          <p:spPr>
            <a:xfrm rot="5400000">
              <a:off x="8748717" y="2062211"/>
              <a:ext cx="486738" cy="948872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or: Elbow 47">
              <a:extLst>
                <a:ext uri="{FF2B5EF4-FFF2-40B4-BE49-F238E27FC236}">
                  <a16:creationId xmlns:a16="http://schemas.microsoft.com/office/drawing/2014/main" id="{DBE3FD91-D3FA-6B5D-1FAF-2F25B49D8CA9}"/>
                </a:ext>
              </a:extLst>
            </p:cNvPr>
            <p:cNvCxnSpPr>
              <a:stCxn id="4" idx="4"/>
              <a:endCxn id="12" idx="0"/>
            </p:cNvCxnSpPr>
            <p:nvPr/>
          </p:nvCxnSpPr>
          <p:spPr>
            <a:xfrm rot="16200000" flipH="1">
              <a:off x="9796911" y="1962888"/>
              <a:ext cx="486737" cy="1147515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52B54E38-2197-0A66-E0D2-98B0AA737375}"/>
                </a:ext>
              </a:extLst>
            </p:cNvPr>
            <p:cNvCxnSpPr>
              <a:stCxn id="17" idx="2"/>
              <a:endCxn id="15" idx="0"/>
            </p:cNvCxnSpPr>
            <p:nvPr/>
          </p:nvCxnSpPr>
          <p:spPr>
            <a:xfrm>
              <a:off x="8517650" y="3116681"/>
              <a:ext cx="1" cy="48673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8E431694-418F-E028-B26F-47EB6BD1508D}"/>
                </a:ext>
              </a:extLst>
            </p:cNvPr>
            <p:cNvCxnSpPr>
              <a:stCxn id="12" idx="2"/>
              <a:endCxn id="16" idx="0"/>
            </p:cNvCxnSpPr>
            <p:nvPr/>
          </p:nvCxnSpPr>
          <p:spPr>
            <a:xfrm>
              <a:off x="10614037" y="3116680"/>
              <a:ext cx="0" cy="46926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or: Elbow 57">
              <a:extLst>
                <a:ext uri="{FF2B5EF4-FFF2-40B4-BE49-F238E27FC236}">
                  <a16:creationId xmlns:a16="http://schemas.microsoft.com/office/drawing/2014/main" id="{8BEBECD4-8EAA-1E5D-DD08-3278012AF634}"/>
                </a:ext>
              </a:extLst>
            </p:cNvPr>
            <p:cNvCxnSpPr>
              <a:stCxn id="15" idx="2"/>
              <a:endCxn id="18" idx="0"/>
            </p:cNvCxnSpPr>
            <p:nvPr/>
          </p:nvCxnSpPr>
          <p:spPr>
            <a:xfrm rot="5400000">
              <a:off x="7925604" y="4545640"/>
              <a:ext cx="786123" cy="397973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or: Elbow 59">
              <a:extLst>
                <a:ext uri="{FF2B5EF4-FFF2-40B4-BE49-F238E27FC236}">
                  <a16:creationId xmlns:a16="http://schemas.microsoft.com/office/drawing/2014/main" id="{AC46C3F8-226B-C182-7BC3-A67DC75C1278}"/>
                </a:ext>
              </a:extLst>
            </p:cNvPr>
            <p:cNvCxnSpPr>
              <a:stCxn id="15" idx="2"/>
              <a:endCxn id="20" idx="0"/>
            </p:cNvCxnSpPr>
            <p:nvPr/>
          </p:nvCxnSpPr>
          <p:spPr>
            <a:xfrm rot="16200000" flipH="1">
              <a:off x="8370333" y="4498883"/>
              <a:ext cx="786124" cy="491488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or: Elbow 61">
              <a:extLst>
                <a:ext uri="{FF2B5EF4-FFF2-40B4-BE49-F238E27FC236}">
                  <a16:creationId xmlns:a16="http://schemas.microsoft.com/office/drawing/2014/main" id="{1E15814E-82C3-673D-44FC-AEBA35091440}"/>
                </a:ext>
              </a:extLst>
            </p:cNvPr>
            <p:cNvCxnSpPr>
              <a:stCxn id="20" idx="2"/>
              <a:endCxn id="16" idx="2"/>
            </p:cNvCxnSpPr>
            <p:nvPr/>
          </p:nvCxnSpPr>
          <p:spPr>
            <a:xfrm rot="16200000" flipH="1">
              <a:off x="9749213" y="4734280"/>
              <a:ext cx="124751" cy="1604898"/>
            </a:xfrm>
            <a:prstGeom prst="bentConnector3">
              <a:avLst>
                <a:gd name="adj1" fmla="val 283245"/>
              </a:avLst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83C67F58-ECC2-7EA4-D02C-592ADEECDBC9}"/>
                </a:ext>
              </a:extLst>
            </p:cNvPr>
            <p:cNvCxnSpPr>
              <a:stCxn id="10" idx="0"/>
              <a:endCxn id="9" idx="2"/>
            </p:cNvCxnSpPr>
            <p:nvPr/>
          </p:nvCxnSpPr>
          <p:spPr>
            <a:xfrm flipV="1">
              <a:off x="5367280" y="4634711"/>
              <a:ext cx="5968" cy="50297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or: Elbow 65">
              <a:extLst>
                <a:ext uri="{FF2B5EF4-FFF2-40B4-BE49-F238E27FC236}">
                  <a16:creationId xmlns:a16="http://schemas.microsoft.com/office/drawing/2014/main" id="{6467CF37-9786-FD4E-20DA-958BB55F52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22450" y="2101040"/>
              <a:ext cx="135775" cy="3305606"/>
            </a:xfrm>
            <a:prstGeom prst="bentConnector3">
              <a:avLst>
                <a:gd name="adj1" fmla="val -769418"/>
              </a:avLst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16923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2">
            <a:extLst>
              <a:ext uri="{FF2B5EF4-FFF2-40B4-BE49-F238E27FC236}">
                <a16:creationId xmlns:a16="http://schemas.microsoft.com/office/drawing/2014/main" id="{540BC97A-E1CB-6C31-C3BC-9AA40ED8F551}"/>
              </a:ext>
            </a:extLst>
          </p:cNvPr>
          <p:cNvGrpSpPr/>
          <p:nvPr/>
        </p:nvGrpSpPr>
        <p:grpSpPr>
          <a:xfrm>
            <a:off x="2864243" y="1109343"/>
            <a:ext cx="9008045" cy="5478809"/>
            <a:chOff x="2843082" y="1138839"/>
            <a:chExt cx="9008045" cy="5478809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3210134-13FE-3B2F-3917-1A9D512665C8}"/>
                </a:ext>
              </a:extLst>
            </p:cNvPr>
            <p:cNvSpPr/>
            <p:nvPr/>
          </p:nvSpPr>
          <p:spPr>
            <a:xfrm>
              <a:off x="2843082" y="1138839"/>
              <a:ext cx="1728511" cy="3383632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i="0" dirty="0">
                  <a:solidFill>
                    <a:schemeClr val="tx1"/>
                  </a:solidFill>
                  <a:effectLst/>
                </a:rPr>
                <a:t>CHA2DS2-VASc score of 0 for men or 1 for women</a:t>
              </a:r>
              <a:endParaRPr lang="en-GB" sz="1600" dirty="0">
                <a:solidFill>
                  <a:schemeClr val="tx1"/>
                </a:solidFill>
              </a:endParaRPr>
            </a:p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D</a:t>
              </a:r>
              <a:r>
                <a:rPr lang="en-GB" sz="1600" i="0" dirty="0">
                  <a:solidFill>
                    <a:schemeClr val="tx1"/>
                  </a:solidFill>
                  <a:effectLst/>
                </a:rPr>
                <a:t>o not offer stroke prevention therapy to people aged under 65 years with atrial fibrillation and no risk factors women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3F5F6D1-4B7B-A9F7-C403-ECC06194CC28}"/>
                </a:ext>
              </a:extLst>
            </p:cNvPr>
            <p:cNvSpPr/>
            <p:nvPr/>
          </p:nvSpPr>
          <p:spPr>
            <a:xfrm>
              <a:off x="5758314" y="1138839"/>
              <a:ext cx="2967468" cy="1004593"/>
            </a:xfrm>
            <a:prstGeom prst="ellipse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CHA2DS2-VASc stroke risk score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D3DA7F-BEF4-B76E-D7B9-93696C6BD744}"/>
                </a:ext>
              </a:extLst>
            </p:cNvPr>
            <p:cNvSpPr/>
            <p:nvPr/>
          </p:nvSpPr>
          <p:spPr>
            <a:xfrm>
              <a:off x="9618829" y="1138839"/>
              <a:ext cx="2232298" cy="1604361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i="0" dirty="0">
                  <a:solidFill>
                    <a:schemeClr val="tx1"/>
                  </a:solidFill>
                  <a:effectLst/>
                </a:rPr>
                <a:t>CHA2DS2-VASc score of 1 and more in men and 2 or above in female – offer anticoagulant and record ORBIT SCORE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59EDFFB-6BBF-7757-ADA8-69A75C3109B7}"/>
                </a:ext>
              </a:extLst>
            </p:cNvPr>
            <p:cNvSpPr/>
            <p:nvPr/>
          </p:nvSpPr>
          <p:spPr>
            <a:xfrm>
              <a:off x="3945992" y="4488683"/>
              <a:ext cx="2258775" cy="1833091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Low Risk</a:t>
              </a:r>
            </a:p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ORBIT SCORE</a:t>
              </a:r>
            </a:p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0-2</a:t>
              </a:r>
            </a:p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Aim for anticoagulant unless CI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F1F2B0B-32FD-0C45-8B35-D85E1A219BE8}"/>
                </a:ext>
              </a:extLst>
            </p:cNvPr>
            <p:cNvSpPr/>
            <p:nvPr/>
          </p:nvSpPr>
          <p:spPr>
            <a:xfrm>
              <a:off x="6320527" y="4233680"/>
              <a:ext cx="2546613" cy="219375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Medium risk </a:t>
              </a:r>
            </a:p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ORBIT SCORE 3</a:t>
              </a:r>
            </a:p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Aim to anticoagulate by addressing the bleeding risk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759E7C1-C028-56F0-C7A8-E8EA046055C1}"/>
                </a:ext>
              </a:extLst>
            </p:cNvPr>
            <p:cNvSpPr/>
            <p:nvPr/>
          </p:nvSpPr>
          <p:spPr>
            <a:xfrm>
              <a:off x="8982900" y="3968836"/>
              <a:ext cx="2868227" cy="2648812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High risk </a:t>
              </a:r>
            </a:p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ORBIT SCORE 4 and above</a:t>
              </a:r>
            </a:p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Caution with these patients. Address modifiable risk of bleeding. Consider A&amp;G to cardiology/ hematology based on trust</a:t>
              </a:r>
            </a:p>
          </p:txBody>
        </p:sp>
        <p:cxnSp>
          <p:nvCxnSpPr>
            <p:cNvPr id="13" name="Connector: Elbow 12">
              <a:extLst>
                <a:ext uri="{FF2B5EF4-FFF2-40B4-BE49-F238E27FC236}">
                  <a16:creationId xmlns:a16="http://schemas.microsoft.com/office/drawing/2014/main" id="{05E20469-0EA4-611E-2229-F8F3DD999F8B}"/>
                </a:ext>
              </a:extLst>
            </p:cNvPr>
            <p:cNvCxnSpPr>
              <a:cxnSpLocks/>
              <a:stCxn id="7" idx="2"/>
              <a:endCxn id="6" idx="3"/>
            </p:cNvCxnSpPr>
            <p:nvPr/>
          </p:nvCxnSpPr>
          <p:spPr>
            <a:xfrm rot="10800000" flipV="1">
              <a:off x="4571594" y="1641135"/>
              <a:ext cx="1186721" cy="1189519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or: Elbow 14">
              <a:extLst>
                <a:ext uri="{FF2B5EF4-FFF2-40B4-BE49-F238E27FC236}">
                  <a16:creationId xmlns:a16="http://schemas.microsoft.com/office/drawing/2014/main" id="{5879B81A-AECE-F7E3-2DF1-B721AA1C13EA}"/>
                </a:ext>
              </a:extLst>
            </p:cNvPr>
            <p:cNvCxnSpPr>
              <a:cxnSpLocks/>
              <a:stCxn id="7" idx="6"/>
              <a:endCxn id="8" idx="1"/>
            </p:cNvCxnSpPr>
            <p:nvPr/>
          </p:nvCxnSpPr>
          <p:spPr>
            <a:xfrm>
              <a:off x="8725782" y="1641136"/>
              <a:ext cx="893047" cy="299884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or: Elbow 20">
              <a:extLst>
                <a:ext uri="{FF2B5EF4-FFF2-40B4-BE49-F238E27FC236}">
                  <a16:creationId xmlns:a16="http://schemas.microsoft.com/office/drawing/2014/main" id="{D99E75CC-506E-6BC0-40B5-CEC91E2EE714}"/>
                </a:ext>
              </a:extLst>
            </p:cNvPr>
            <p:cNvCxnSpPr>
              <a:cxnSpLocks/>
              <a:stCxn id="8" idx="2"/>
              <a:endCxn id="9" idx="0"/>
            </p:cNvCxnSpPr>
            <p:nvPr/>
          </p:nvCxnSpPr>
          <p:spPr>
            <a:xfrm rot="5400000">
              <a:off x="7032438" y="786142"/>
              <a:ext cx="1745483" cy="5659598"/>
            </a:xfrm>
            <a:prstGeom prst="bentConnector3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9D7F7ADA-7A93-90CE-F908-E785D4DE6D3E}"/>
                </a:ext>
              </a:extLst>
            </p:cNvPr>
            <p:cNvCxnSpPr>
              <a:endCxn id="10" idx="0"/>
            </p:cNvCxnSpPr>
            <p:nvPr/>
          </p:nvCxnSpPr>
          <p:spPr>
            <a:xfrm>
              <a:off x="7593833" y="3615941"/>
              <a:ext cx="1" cy="61773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8F6762C-F7AA-DACF-FA30-54363E132DA7}"/>
                </a:ext>
              </a:extLst>
            </p:cNvPr>
            <p:cNvCxnSpPr>
              <a:endCxn id="11" idx="0"/>
            </p:cNvCxnSpPr>
            <p:nvPr/>
          </p:nvCxnSpPr>
          <p:spPr>
            <a:xfrm>
              <a:off x="10417013" y="3615941"/>
              <a:ext cx="1" cy="35289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BEB0072-3784-A146-C579-4E4DBA42B74D}"/>
              </a:ext>
            </a:extLst>
          </p:cNvPr>
          <p:cNvGrpSpPr/>
          <p:nvPr/>
        </p:nvGrpSpPr>
        <p:grpSpPr>
          <a:xfrm>
            <a:off x="275185" y="307162"/>
            <a:ext cx="2085271" cy="1604361"/>
            <a:chOff x="275185" y="202190"/>
            <a:chExt cx="2276825" cy="1769715"/>
          </a:xfrm>
        </p:grpSpPr>
        <p:sp>
          <p:nvSpPr>
            <p:cNvPr id="2" name="Rectangle: Single Corner Rounded 1">
              <a:extLst>
                <a:ext uri="{FF2B5EF4-FFF2-40B4-BE49-F238E27FC236}">
                  <a16:creationId xmlns:a16="http://schemas.microsoft.com/office/drawing/2014/main" id="{DFEF208A-344A-070C-4B85-C9CEC03CB9E6}"/>
                </a:ext>
              </a:extLst>
            </p:cNvPr>
            <p:cNvSpPr/>
            <p:nvPr/>
          </p:nvSpPr>
          <p:spPr>
            <a:xfrm>
              <a:off x="275185" y="202190"/>
              <a:ext cx="2276825" cy="1769715"/>
            </a:xfrm>
            <a:prstGeom prst="round1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9A82ED0A-711A-56F8-A27A-B8357C521047}"/>
                </a:ext>
              </a:extLst>
            </p:cNvPr>
            <p:cNvSpPr txBox="1"/>
            <p:nvPr/>
          </p:nvSpPr>
          <p:spPr>
            <a:xfrm>
              <a:off x="446811" y="362985"/>
              <a:ext cx="1804822" cy="127727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If </a:t>
              </a:r>
              <a:r>
                <a:rPr lang="en-GB" sz="1100" i="0" dirty="0">
                  <a:solidFill>
                    <a:srgbClr val="000000"/>
                  </a:solidFill>
                  <a:effectLst/>
                </a:rPr>
                <a:t>direct-acting oral anticoagulants are contraindicated, not tolerated or not suitable in people with atrial fibrillation, offer a vitamin K antagonist.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8215456-5658-4601-C962-C46E785EB0BD}"/>
              </a:ext>
            </a:extLst>
          </p:cNvPr>
          <p:cNvGrpSpPr/>
          <p:nvPr/>
        </p:nvGrpSpPr>
        <p:grpSpPr>
          <a:xfrm>
            <a:off x="275185" y="2113936"/>
            <a:ext cx="2085271" cy="1604361"/>
            <a:chOff x="229510" y="2147631"/>
            <a:chExt cx="2271093" cy="1769715"/>
          </a:xfrm>
        </p:grpSpPr>
        <p:sp>
          <p:nvSpPr>
            <p:cNvPr id="5" name="Rectangle: Single Corner Rounded 4">
              <a:extLst>
                <a:ext uri="{FF2B5EF4-FFF2-40B4-BE49-F238E27FC236}">
                  <a16:creationId xmlns:a16="http://schemas.microsoft.com/office/drawing/2014/main" id="{B45B8F7E-A810-1CD4-2FC7-E1E25EBD5A84}"/>
                </a:ext>
              </a:extLst>
            </p:cNvPr>
            <p:cNvSpPr/>
            <p:nvPr/>
          </p:nvSpPr>
          <p:spPr>
            <a:xfrm>
              <a:off x="229510" y="2147631"/>
              <a:ext cx="2271093" cy="1769715"/>
            </a:xfrm>
            <a:prstGeom prst="round1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8490648-BF9A-DA39-AAE9-B3F926A6984A}"/>
                </a:ext>
              </a:extLst>
            </p:cNvPr>
            <p:cNvSpPr txBox="1"/>
            <p:nvPr/>
          </p:nvSpPr>
          <p:spPr>
            <a:xfrm>
              <a:off x="284603" y="2586212"/>
              <a:ext cx="2172437" cy="84874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1100" dirty="0">
                  <a:solidFill>
                    <a:srgbClr val="000000"/>
                  </a:solidFill>
                </a:rPr>
                <a:t>A</a:t>
              </a:r>
              <a:r>
                <a:rPr lang="en-GB" sz="1100" i="0" dirty="0">
                  <a:solidFill>
                    <a:srgbClr val="000000"/>
                  </a:solidFill>
                  <a:effectLst/>
                </a:rPr>
                <a:t>pixaban, dabigatran, </a:t>
              </a:r>
              <a:r>
                <a:rPr lang="en-GB" sz="1100" dirty="0">
                  <a:solidFill>
                    <a:srgbClr val="000000"/>
                  </a:solidFill>
                </a:rPr>
                <a:t>E</a:t>
              </a:r>
              <a:r>
                <a:rPr lang="en-GB" sz="1100" i="0" dirty="0">
                  <a:solidFill>
                    <a:srgbClr val="000000"/>
                  </a:solidFill>
                  <a:effectLst/>
                </a:rPr>
                <a:t>doxaban and rivaroxaban are all recommended by NICE GUIDANCE.</a:t>
              </a:r>
              <a:endParaRPr lang="en-GB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573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e541ac96-79b0-4512-a52a-779adffce330" xsi:nil="true"/>
    <_ip_UnifiedCompliancePolicyProperties xmlns="http://schemas.microsoft.com/sharepoint/v3" xsi:nil="true"/>
    <lcf76f155ced4ddcb4097134ff3c332f xmlns="5aa6adf1-279e-4cb3-822e-ee7c355b3d8c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7AA778707CC44F87D30CA71EBEB45E" ma:contentTypeVersion="16" ma:contentTypeDescription="Create a new document." ma:contentTypeScope="" ma:versionID="e53e8814f799a7ce918db8fc88a761ef">
  <xsd:schema xmlns:xsd="http://www.w3.org/2001/XMLSchema" xmlns:xs="http://www.w3.org/2001/XMLSchema" xmlns:p="http://schemas.microsoft.com/office/2006/metadata/properties" xmlns:ns1="http://schemas.microsoft.com/sharepoint/v3" xmlns:ns2="5aa6adf1-279e-4cb3-822e-ee7c355b3d8c" xmlns:ns3="e541ac96-79b0-4512-a52a-779adffce330" targetNamespace="http://schemas.microsoft.com/office/2006/metadata/properties" ma:root="true" ma:fieldsID="411c8fc318cb4dc906d928d41a43af79" ns1:_="" ns2:_="" ns3:_="">
    <xsd:import namespace="http://schemas.microsoft.com/sharepoint/v3"/>
    <xsd:import namespace="5aa6adf1-279e-4cb3-822e-ee7c355b3d8c"/>
    <xsd:import namespace="e541ac96-79b0-4512-a52a-779adffce3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6adf1-279e-4cb3-822e-ee7c355b3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41ac96-79b0-4512-a52a-779adffce33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8f1b9e3-9923-401e-a0ad-efe942d05096}" ma:internalName="TaxCatchAll" ma:showField="CatchAllData" ma:web="e541ac96-79b0-4512-a52a-779adffce3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5F6DE3-E139-4633-A68C-4FF49E00F5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F63595-E983-4F7D-8981-C0F45CB2AD31}">
  <ds:schemaRefs>
    <ds:schemaRef ds:uri="http://schemas.openxmlformats.org/package/2006/metadata/core-properties"/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13f4cbfc-7a41-42ed-9b2c-93281003bd49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microsoft.com/sharepoint/v3"/>
    <ds:schemaRef ds:uri="e541ac96-79b0-4512-a52a-779adffce330"/>
    <ds:schemaRef ds:uri="5aa6adf1-279e-4cb3-822e-ee7c355b3d8c"/>
  </ds:schemaRefs>
</ds:datastoreItem>
</file>

<file path=customXml/itemProps3.xml><?xml version="1.0" encoding="utf-8"?>
<ds:datastoreItem xmlns:ds="http://schemas.openxmlformats.org/officeDocument/2006/customXml" ds:itemID="{A81680DA-0BA3-46F5-8B23-8047B19238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aa6adf1-279e-4cb3-822e-ee7c355b3d8c"/>
    <ds:schemaRef ds:uri="e541ac96-79b0-4512-a52a-779adffce3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205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Atrial fibrillation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EMA, Iquo (NHS HUMBER AND NORTH YORKSHIRE ICB - 02Y)</dc:creator>
  <cp:lastModifiedBy>SZUSTAKOWSKI, Alison (NHS HUMBER AND NORTH YORKSHIRE ICB - 02Y)</cp:lastModifiedBy>
  <cp:revision>9</cp:revision>
  <dcterms:created xsi:type="dcterms:W3CDTF">2025-03-27T12:47:52Z</dcterms:created>
  <dcterms:modified xsi:type="dcterms:W3CDTF">2025-07-08T09:28:32Z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0x010100917AA778707CC44F87D30CA71EBEB45E</vt:lpwstr>
  </property>
  <property fmtid="{D5CDD505-2E9C-101B-9397-08002B2CF9AE}" pid="3" name="Order">
    <vt:r8>9300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