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1" r:id="rId10"/>
    <p:sldId id="26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D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04FE6C-5C31-4150-BC8D-591D211D9C00}" v="9" dt="2025-05-20T14:57:52.223"/>
    <p1510:client id="{71DF8CD8-CE45-FA6D-2A71-734743962C61}" v="3" dt="2025-05-20T14:54:04.1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261BF-E293-6468-9FD1-D3EECB5C22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E312932-42CC-47D8-958A-E0808E680F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0BB5B3E-2BB1-2CE6-8C4E-44EA87F1F14D}"/>
              </a:ext>
            </a:extLst>
          </p:cNvPr>
          <p:cNvSpPr>
            <a:spLocks noGrp="1"/>
          </p:cNvSpPr>
          <p:nvPr>
            <p:ph type="dt" sz="half" idx="10"/>
          </p:nvPr>
        </p:nvSpPr>
        <p:spPr>
          <a:xfrm>
            <a:off x="838200" y="6356350"/>
            <a:ext cx="2743200" cy="365125"/>
          </a:xfrm>
          <a:prstGeom prst="rect">
            <a:avLst/>
          </a:prstGeom>
        </p:spPr>
        <p:txBody>
          <a:bodyPr/>
          <a:lstStyle/>
          <a:p>
            <a:fld id="{98623416-0C8D-4E88-B88A-DFEBBAFAA721}" type="datetimeFigureOut">
              <a:rPr lang="en-GB" smtClean="0"/>
              <a:t>08/07/2025</a:t>
            </a:fld>
            <a:endParaRPr lang="en-GB"/>
          </a:p>
        </p:txBody>
      </p:sp>
      <p:sp>
        <p:nvSpPr>
          <p:cNvPr id="5" name="Footer Placeholder 4">
            <a:extLst>
              <a:ext uri="{FF2B5EF4-FFF2-40B4-BE49-F238E27FC236}">
                <a16:creationId xmlns:a16="http://schemas.microsoft.com/office/drawing/2014/main" id="{BDC5F156-85F6-DB59-891A-BE702A0F5D3B}"/>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5EFD6949-81CE-F365-2249-6332C085B081}"/>
              </a:ext>
            </a:extLst>
          </p:cNvPr>
          <p:cNvSpPr>
            <a:spLocks noGrp="1"/>
          </p:cNvSpPr>
          <p:nvPr>
            <p:ph type="sldNum" sz="quarter" idx="12"/>
          </p:nvPr>
        </p:nvSpPr>
        <p:spPr>
          <a:xfrm>
            <a:off x="8610600" y="6356350"/>
            <a:ext cx="2743200" cy="365125"/>
          </a:xfrm>
          <a:prstGeom prst="rect">
            <a:avLst/>
          </a:prstGeom>
        </p:spPr>
        <p:txBody>
          <a:bodyPr/>
          <a:lstStyle/>
          <a:p>
            <a:fld id="{2BD9592B-8D90-4D8C-85D8-0BE5F0B78348}" type="slidenum">
              <a:rPr lang="en-GB" smtClean="0"/>
              <a:t>‹#›</a:t>
            </a:fld>
            <a:endParaRPr lang="en-GB"/>
          </a:p>
        </p:txBody>
      </p:sp>
    </p:spTree>
    <p:extLst>
      <p:ext uri="{BB962C8B-B14F-4D97-AF65-F5344CB8AC3E}">
        <p14:creationId xmlns:p14="http://schemas.microsoft.com/office/powerpoint/2010/main" val="3157185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423F3-F390-61EB-EEEC-43500A86740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8918035-D25A-BA47-107E-05F96963E6E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8A74A71-014E-4749-36E0-8E26E542FC1F}"/>
              </a:ext>
            </a:extLst>
          </p:cNvPr>
          <p:cNvSpPr>
            <a:spLocks noGrp="1"/>
          </p:cNvSpPr>
          <p:nvPr>
            <p:ph type="dt" sz="half" idx="10"/>
          </p:nvPr>
        </p:nvSpPr>
        <p:spPr>
          <a:xfrm>
            <a:off x="838200" y="6356350"/>
            <a:ext cx="2743200" cy="365125"/>
          </a:xfrm>
          <a:prstGeom prst="rect">
            <a:avLst/>
          </a:prstGeom>
        </p:spPr>
        <p:txBody>
          <a:bodyPr/>
          <a:lstStyle/>
          <a:p>
            <a:fld id="{98623416-0C8D-4E88-B88A-DFEBBAFAA721}" type="datetimeFigureOut">
              <a:rPr lang="en-GB" smtClean="0"/>
              <a:t>08/07/2025</a:t>
            </a:fld>
            <a:endParaRPr lang="en-GB"/>
          </a:p>
        </p:txBody>
      </p:sp>
      <p:sp>
        <p:nvSpPr>
          <p:cNvPr id="5" name="Footer Placeholder 4">
            <a:extLst>
              <a:ext uri="{FF2B5EF4-FFF2-40B4-BE49-F238E27FC236}">
                <a16:creationId xmlns:a16="http://schemas.microsoft.com/office/drawing/2014/main" id="{95506EAC-72DD-11B7-4BCA-5D389A2114D6}"/>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0D8F3ACB-E64F-28A6-BF0E-8A7B7C521F18}"/>
              </a:ext>
            </a:extLst>
          </p:cNvPr>
          <p:cNvSpPr>
            <a:spLocks noGrp="1"/>
          </p:cNvSpPr>
          <p:nvPr>
            <p:ph type="sldNum" sz="quarter" idx="12"/>
          </p:nvPr>
        </p:nvSpPr>
        <p:spPr>
          <a:xfrm>
            <a:off x="8610600" y="6356350"/>
            <a:ext cx="2743200" cy="365125"/>
          </a:xfrm>
          <a:prstGeom prst="rect">
            <a:avLst/>
          </a:prstGeom>
        </p:spPr>
        <p:txBody>
          <a:bodyPr/>
          <a:lstStyle/>
          <a:p>
            <a:fld id="{2BD9592B-8D90-4D8C-85D8-0BE5F0B78348}" type="slidenum">
              <a:rPr lang="en-GB" smtClean="0"/>
              <a:t>‹#›</a:t>
            </a:fld>
            <a:endParaRPr lang="en-GB"/>
          </a:p>
        </p:txBody>
      </p:sp>
    </p:spTree>
    <p:extLst>
      <p:ext uri="{BB962C8B-B14F-4D97-AF65-F5344CB8AC3E}">
        <p14:creationId xmlns:p14="http://schemas.microsoft.com/office/powerpoint/2010/main" val="3119900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3A1AC4-6660-5CD4-9992-3BC4D57F9B1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DCFEA22-7244-D2CA-6FEC-4CC428A367B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2A20D10-EDCA-90A7-3582-3D1836F0CF70}"/>
              </a:ext>
            </a:extLst>
          </p:cNvPr>
          <p:cNvSpPr>
            <a:spLocks noGrp="1"/>
          </p:cNvSpPr>
          <p:nvPr>
            <p:ph type="dt" sz="half" idx="10"/>
          </p:nvPr>
        </p:nvSpPr>
        <p:spPr>
          <a:xfrm>
            <a:off x="838200" y="6356350"/>
            <a:ext cx="2743200" cy="365125"/>
          </a:xfrm>
          <a:prstGeom prst="rect">
            <a:avLst/>
          </a:prstGeom>
        </p:spPr>
        <p:txBody>
          <a:bodyPr/>
          <a:lstStyle/>
          <a:p>
            <a:fld id="{98623416-0C8D-4E88-B88A-DFEBBAFAA721}" type="datetimeFigureOut">
              <a:rPr lang="en-GB" smtClean="0"/>
              <a:t>08/07/2025</a:t>
            </a:fld>
            <a:endParaRPr lang="en-GB"/>
          </a:p>
        </p:txBody>
      </p:sp>
      <p:sp>
        <p:nvSpPr>
          <p:cNvPr id="5" name="Footer Placeholder 4">
            <a:extLst>
              <a:ext uri="{FF2B5EF4-FFF2-40B4-BE49-F238E27FC236}">
                <a16:creationId xmlns:a16="http://schemas.microsoft.com/office/drawing/2014/main" id="{ADD5F90E-2041-F4C7-ABA8-6804ABF3B595}"/>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ABEDF175-63F4-7729-3309-7DC55CF9AD0A}"/>
              </a:ext>
            </a:extLst>
          </p:cNvPr>
          <p:cNvSpPr>
            <a:spLocks noGrp="1"/>
          </p:cNvSpPr>
          <p:nvPr>
            <p:ph type="sldNum" sz="quarter" idx="12"/>
          </p:nvPr>
        </p:nvSpPr>
        <p:spPr>
          <a:xfrm>
            <a:off x="8610600" y="6356350"/>
            <a:ext cx="2743200" cy="365125"/>
          </a:xfrm>
          <a:prstGeom prst="rect">
            <a:avLst/>
          </a:prstGeom>
        </p:spPr>
        <p:txBody>
          <a:bodyPr/>
          <a:lstStyle/>
          <a:p>
            <a:fld id="{2BD9592B-8D90-4D8C-85D8-0BE5F0B78348}" type="slidenum">
              <a:rPr lang="en-GB" smtClean="0"/>
              <a:t>‹#›</a:t>
            </a:fld>
            <a:endParaRPr lang="en-GB"/>
          </a:p>
        </p:txBody>
      </p:sp>
    </p:spTree>
    <p:extLst>
      <p:ext uri="{BB962C8B-B14F-4D97-AF65-F5344CB8AC3E}">
        <p14:creationId xmlns:p14="http://schemas.microsoft.com/office/powerpoint/2010/main" val="2876340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6DC98-C488-8778-BAF8-02E64AB1428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07B796C-AF95-0D37-7BC1-62380A8F93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EB5654-B2F1-9F21-0D33-FD771C6BACB3}"/>
              </a:ext>
            </a:extLst>
          </p:cNvPr>
          <p:cNvSpPr>
            <a:spLocks noGrp="1"/>
          </p:cNvSpPr>
          <p:nvPr>
            <p:ph type="dt" sz="half" idx="10"/>
          </p:nvPr>
        </p:nvSpPr>
        <p:spPr>
          <a:xfrm>
            <a:off x="838200" y="6356350"/>
            <a:ext cx="2743200" cy="365125"/>
          </a:xfrm>
          <a:prstGeom prst="rect">
            <a:avLst/>
          </a:prstGeom>
        </p:spPr>
        <p:txBody>
          <a:bodyPr/>
          <a:lstStyle/>
          <a:p>
            <a:fld id="{98623416-0C8D-4E88-B88A-DFEBBAFAA721}" type="datetimeFigureOut">
              <a:rPr lang="en-GB" smtClean="0"/>
              <a:t>08/07/2025</a:t>
            </a:fld>
            <a:endParaRPr lang="en-GB"/>
          </a:p>
        </p:txBody>
      </p:sp>
      <p:sp>
        <p:nvSpPr>
          <p:cNvPr id="5" name="Footer Placeholder 4">
            <a:extLst>
              <a:ext uri="{FF2B5EF4-FFF2-40B4-BE49-F238E27FC236}">
                <a16:creationId xmlns:a16="http://schemas.microsoft.com/office/drawing/2014/main" id="{1CF3BFD2-3D0B-DEFE-8FA0-E19E0FE747B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50B69559-4099-75E7-8B7A-E70DB43B0B30}"/>
              </a:ext>
            </a:extLst>
          </p:cNvPr>
          <p:cNvSpPr>
            <a:spLocks noGrp="1"/>
          </p:cNvSpPr>
          <p:nvPr>
            <p:ph type="sldNum" sz="quarter" idx="12"/>
          </p:nvPr>
        </p:nvSpPr>
        <p:spPr>
          <a:xfrm>
            <a:off x="8610600" y="6356350"/>
            <a:ext cx="2743200" cy="365125"/>
          </a:xfrm>
          <a:prstGeom prst="rect">
            <a:avLst/>
          </a:prstGeom>
        </p:spPr>
        <p:txBody>
          <a:bodyPr/>
          <a:lstStyle/>
          <a:p>
            <a:fld id="{2BD9592B-8D90-4D8C-85D8-0BE5F0B78348}" type="slidenum">
              <a:rPr lang="en-GB" smtClean="0"/>
              <a:t>‹#›</a:t>
            </a:fld>
            <a:endParaRPr lang="en-GB"/>
          </a:p>
        </p:txBody>
      </p:sp>
    </p:spTree>
    <p:extLst>
      <p:ext uri="{BB962C8B-B14F-4D97-AF65-F5344CB8AC3E}">
        <p14:creationId xmlns:p14="http://schemas.microsoft.com/office/powerpoint/2010/main" val="3343590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D5B34-49E2-47EC-B1FD-0E21B2257DF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6E946F6-7D1D-366F-D384-C11881F9AFF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738145-0ED2-F43E-AD8D-DC39B87C8D26}"/>
              </a:ext>
            </a:extLst>
          </p:cNvPr>
          <p:cNvSpPr>
            <a:spLocks noGrp="1"/>
          </p:cNvSpPr>
          <p:nvPr>
            <p:ph type="dt" sz="half" idx="10"/>
          </p:nvPr>
        </p:nvSpPr>
        <p:spPr>
          <a:xfrm>
            <a:off x="838200" y="6356350"/>
            <a:ext cx="2743200" cy="365125"/>
          </a:xfrm>
          <a:prstGeom prst="rect">
            <a:avLst/>
          </a:prstGeom>
        </p:spPr>
        <p:txBody>
          <a:bodyPr/>
          <a:lstStyle/>
          <a:p>
            <a:fld id="{98623416-0C8D-4E88-B88A-DFEBBAFAA721}" type="datetimeFigureOut">
              <a:rPr lang="en-GB" smtClean="0"/>
              <a:t>08/07/2025</a:t>
            </a:fld>
            <a:endParaRPr lang="en-GB"/>
          </a:p>
        </p:txBody>
      </p:sp>
      <p:sp>
        <p:nvSpPr>
          <p:cNvPr id="5" name="Footer Placeholder 4">
            <a:extLst>
              <a:ext uri="{FF2B5EF4-FFF2-40B4-BE49-F238E27FC236}">
                <a16:creationId xmlns:a16="http://schemas.microsoft.com/office/drawing/2014/main" id="{EBA309E7-51EB-A808-8D82-323B3F9909BB}"/>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DA067AD2-2011-D194-57D4-EC7C665E8782}"/>
              </a:ext>
            </a:extLst>
          </p:cNvPr>
          <p:cNvSpPr>
            <a:spLocks noGrp="1"/>
          </p:cNvSpPr>
          <p:nvPr>
            <p:ph type="sldNum" sz="quarter" idx="12"/>
          </p:nvPr>
        </p:nvSpPr>
        <p:spPr>
          <a:xfrm>
            <a:off x="8610600" y="6356350"/>
            <a:ext cx="2743200" cy="365125"/>
          </a:xfrm>
          <a:prstGeom prst="rect">
            <a:avLst/>
          </a:prstGeom>
        </p:spPr>
        <p:txBody>
          <a:bodyPr/>
          <a:lstStyle/>
          <a:p>
            <a:fld id="{2BD9592B-8D90-4D8C-85D8-0BE5F0B78348}" type="slidenum">
              <a:rPr lang="en-GB" smtClean="0"/>
              <a:t>‹#›</a:t>
            </a:fld>
            <a:endParaRPr lang="en-GB"/>
          </a:p>
        </p:txBody>
      </p:sp>
    </p:spTree>
    <p:extLst>
      <p:ext uri="{BB962C8B-B14F-4D97-AF65-F5344CB8AC3E}">
        <p14:creationId xmlns:p14="http://schemas.microsoft.com/office/powerpoint/2010/main" val="3873200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C6C5E-7BAB-0F0D-9589-9B1F616D10C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3D52CA0-B9FF-D2B4-249B-01BCD6EFE03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26A5576-1D60-DB8C-84F2-B50B51F397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1D6A6DD-5186-0171-5479-BC3428FC3318}"/>
              </a:ext>
            </a:extLst>
          </p:cNvPr>
          <p:cNvSpPr>
            <a:spLocks noGrp="1"/>
          </p:cNvSpPr>
          <p:nvPr>
            <p:ph type="dt" sz="half" idx="10"/>
          </p:nvPr>
        </p:nvSpPr>
        <p:spPr>
          <a:xfrm>
            <a:off x="838200" y="6356350"/>
            <a:ext cx="2743200" cy="365125"/>
          </a:xfrm>
          <a:prstGeom prst="rect">
            <a:avLst/>
          </a:prstGeom>
        </p:spPr>
        <p:txBody>
          <a:bodyPr/>
          <a:lstStyle/>
          <a:p>
            <a:fld id="{98623416-0C8D-4E88-B88A-DFEBBAFAA721}" type="datetimeFigureOut">
              <a:rPr lang="en-GB" smtClean="0"/>
              <a:t>08/07/2025</a:t>
            </a:fld>
            <a:endParaRPr lang="en-GB"/>
          </a:p>
        </p:txBody>
      </p:sp>
      <p:sp>
        <p:nvSpPr>
          <p:cNvPr id="6" name="Footer Placeholder 5">
            <a:extLst>
              <a:ext uri="{FF2B5EF4-FFF2-40B4-BE49-F238E27FC236}">
                <a16:creationId xmlns:a16="http://schemas.microsoft.com/office/drawing/2014/main" id="{2415BB8A-EEB4-354F-5A58-C2CADE40917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AA072DC0-16F9-DED9-5D85-F0A6B350998A}"/>
              </a:ext>
            </a:extLst>
          </p:cNvPr>
          <p:cNvSpPr>
            <a:spLocks noGrp="1"/>
          </p:cNvSpPr>
          <p:nvPr>
            <p:ph type="sldNum" sz="quarter" idx="12"/>
          </p:nvPr>
        </p:nvSpPr>
        <p:spPr>
          <a:xfrm>
            <a:off x="8610600" y="6356350"/>
            <a:ext cx="2743200" cy="365125"/>
          </a:xfrm>
          <a:prstGeom prst="rect">
            <a:avLst/>
          </a:prstGeom>
        </p:spPr>
        <p:txBody>
          <a:bodyPr/>
          <a:lstStyle/>
          <a:p>
            <a:fld id="{2BD9592B-8D90-4D8C-85D8-0BE5F0B78348}" type="slidenum">
              <a:rPr lang="en-GB" smtClean="0"/>
              <a:t>‹#›</a:t>
            </a:fld>
            <a:endParaRPr lang="en-GB"/>
          </a:p>
        </p:txBody>
      </p:sp>
    </p:spTree>
    <p:extLst>
      <p:ext uri="{BB962C8B-B14F-4D97-AF65-F5344CB8AC3E}">
        <p14:creationId xmlns:p14="http://schemas.microsoft.com/office/powerpoint/2010/main" val="3228184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D7CCE-1DAE-AF16-674C-607009FCF79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B7E719F-613B-EBD2-AF50-1E77F91333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F13EA4-2668-C5BC-A002-1213D44D819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F9509CA-A66A-C6CC-6DA4-E8947AF633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0F0EDA-C3A3-D642-8A4C-64A5A867D33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29268EF-5693-CD4E-F39C-5666EA250E49}"/>
              </a:ext>
            </a:extLst>
          </p:cNvPr>
          <p:cNvSpPr>
            <a:spLocks noGrp="1"/>
          </p:cNvSpPr>
          <p:nvPr>
            <p:ph type="dt" sz="half" idx="10"/>
          </p:nvPr>
        </p:nvSpPr>
        <p:spPr>
          <a:xfrm>
            <a:off x="838200" y="6356350"/>
            <a:ext cx="2743200" cy="365125"/>
          </a:xfrm>
          <a:prstGeom prst="rect">
            <a:avLst/>
          </a:prstGeom>
        </p:spPr>
        <p:txBody>
          <a:bodyPr/>
          <a:lstStyle/>
          <a:p>
            <a:fld id="{98623416-0C8D-4E88-B88A-DFEBBAFAA721}" type="datetimeFigureOut">
              <a:rPr lang="en-GB" smtClean="0"/>
              <a:t>08/07/2025</a:t>
            </a:fld>
            <a:endParaRPr lang="en-GB"/>
          </a:p>
        </p:txBody>
      </p:sp>
      <p:sp>
        <p:nvSpPr>
          <p:cNvPr id="8" name="Footer Placeholder 7">
            <a:extLst>
              <a:ext uri="{FF2B5EF4-FFF2-40B4-BE49-F238E27FC236}">
                <a16:creationId xmlns:a16="http://schemas.microsoft.com/office/drawing/2014/main" id="{19FC6689-40CF-A37F-0350-9CBC61A3579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69D0B9D5-B6A0-9692-0ED5-BC1D3723CB73}"/>
              </a:ext>
            </a:extLst>
          </p:cNvPr>
          <p:cNvSpPr>
            <a:spLocks noGrp="1"/>
          </p:cNvSpPr>
          <p:nvPr>
            <p:ph type="sldNum" sz="quarter" idx="12"/>
          </p:nvPr>
        </p:nvSpPr>
        <p:spPr>
          <a:xfrm>
            <a:off x="8610600" y="6356350"/>
            <a:ext cx="2743200" cy="365125"/>
          </a:xfrm>
          <a:prstGeom prst="rect">
            <a:avLst/>
          </a:prstGeom>
        </p:spPr>
        <p:txBody>
          <a:bodyPr/>
          <a:lstStyle/>
          <a:p>
            <a:fld id="{2BD9592B-8D90-4D8C-85D8-0BE5F0B78348}" type="slidenum">
              <a:rPr lang="en-GB" smtClean="0"/>
              <a:t>‹#›</a:t>
            </a:fld>
            <a:endParaRPr lang="en-GB"/>
          </a:p>
        </p:txBody>
      </p:sp>
    </p:spTree>
    <p:extLst>
      <p:ext uri="{BB962C8B-B14F-4D97-AF65-F5344CB8AC3E}">
        <p14:creationId xmlns:p14="http://schemas.microsoft.com/office/powerpoint/2010/main" val="1446144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6B0AA-8744-B0AF-67EB-10BB54833C5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EA91225-F09F-16DF-AF1F-E7FDAB4E40D8}"/>
              </a:ext>
            </a:extLst>
          </p:cNvPr>
          <p:cNvSpPr>
            <a:spLocks noGrp="1"/>
          </p:cNvSpPr>
          <p:nvPr>
            <p:ph type="dt" sz="half" idx="10"/>
          </p:nvPr>
        </p:nvSpPr>
        <p:spPr>
          <a:xfrm>
            <a:off x="838200" y="6356350"/>
            <a:ext cx="2743200" cy="365125"/>
          </a:xfrm>
          <a:prstGeom prst="rect">
            <a:avLst/>
          </a:prstGeom>
        </p:spPr>
        <p:txBody>
          <a:bodyPr/>
          <a:lstStyle/>
          <a:p>
            <a:fld id="{98623416-0C8D-4E88-B88A-DFEBBAFAA721}" type="datetimeFigureOut">
              <a:rPr lang="en-GB" smtClean="0"/>
              <a:t>08/07/2025</a:t>
            </a:fld>
            <a:endParaRPr lang="en-GB"/>
          </a:p>
        </p:txBody>
      </p:sp>
      <p:sp>
        <p:nvSpPr>
          <p:cNvPr id="4" name="Footer Placeholder 3">
            <a:extLst>
              <a:ext uri="{FF2B5EF4-FFF2-40B4-BE49-F238E27FC236}">
                <a16:creationId xmlns:a16="http://schemas.microsoft.com/office/drawing/2014/main" id="{73AA5B81-F3F2-B4E3-58EC-C74152C81F1E}"/>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088A91E4-0026-934A-8DF1-F44552F0E642}"/>
              </a:ext>
            </a:extLst>
          </p:cNvPr>
          <p:cNvSpPr>
            <a:spLocks noGrp="1"/>
          </p:cNvSpPr>
          <p:nvPr>
            <p:ph type="sldNum" sz="quarter" idx="12"/>
          </p:nvPr>
        </p:nvSpPr>
        <p:spPr>
          <a:xfrm>
            <a:off x="8610600" y="6356350"/>
            <a:ext cx="2743200" cy="365125"/>
          </a:xfrm>
          <a:prstGeom prst="rect">
            <a:avLst/>
          </a:prstGeom>
        </p:spPr>
        <p:txBody>
          <a:bodyPr/>
          <a:lstStyle/>
          <a:p>
            <a:fld id="{2BD9592B-8D90-4D8C-85D8-0BE5F0B78348}" type="slidenum">
              <a:rPr lang="en-GB" smtClean="0"/>
              <a:t>‹#›</a:t>
            </a:fld>
            <a:endParaRPr lang="en-GB"/>
          </a:p>
        </p:txBody>
      </p:sp>
    </p:spTree>
    <p:extLst>
      <p:ext uri="{BB962C8B-B14F-4D97-AF65-F5344CB8AC3E}">
        <p14:creationId xmlns:p14="http://schemas.microsoft.com/office/powerpoint/2010/main" val="1736146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9D63AD-4ED6-975E-2FFE-B06408A1D3DE}"/>
              </a:ext>
            </a:extLst>
          </p:cNvPr>
          <p:cNvSpPr>
            <a:spLocks noGrp="1"/>
          </p:cNvSpPr>
          <p:nvPr>
            <p:ph type="dt" sz="half" idx="10"/>
          </p:nvPr>
        </p:nvSpPr>
        <p:spPr>
          <a:xfrm>
            <a:off x="838200" y="6356350"/>
            <a:ext cx="2743200" cy="365125"/>
          </a:xfrm>
          <a:prstGeom prst="rect">
            <a:avLst/>
          </a:prstGeom>
        </p:spPr>
        <p:txBody>
          <a:bodyPr/>
          <a:lstStyle/>
          <a:p>
            <a:fld id="{98623416-0C8D-4E88-B88A-DFEBBAFAA721}" type="datetimeFigureOut">
              <a:rPr lang="en-GB" smtClean="0"/>
              <a:t>08/07/2025</a:t>
            </a:fld>
            <a:endParaRPr lang="en-GB"/>
          </a:p>
        </p:txBody>
      </p:sp>
      <p:sp>
        <p:nvSpPr>
          <p:cNvPr id="3" name="Footer Placeholder 2">
            <a:extLst>
              <a:ext uri="{FF2B5EF4-FFF2-40B4-BE49-F238E27FC236}">
                <a16:creationId xmlns:a16="http://schemas.microsoft.com/office/drawing/2014/main" id="{782C774C-6BA5-088A-CD6A-E0FD00B62300}"/>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34713935-74B3-620E-3C5B-127CF473ACAB}"/>
              </a:ext>
            </a:extLst>
          </p:cNvPr>
          <p:cNvSpPr>
            <a:spLocks noGrp="1"/>
          </p:cNvSpPr>
          <p:nvPr>
            <p:ph type="sldNum" sz="quarter" idx="12"/>
          </p:nvPr>
        </p:nvSpPr>
        <p:spPr>
          <a:xfrm>
            <a:off x="8610600" y="6356350"/>
            <a:ext cx="2743200" cy="365125"/>
          </a:xfrm>
          <a:prstGeom prst="rect">
            <a:avLst/>
          </a:prstGeom>
        </p:spPr>
        <p:txBody>
          <a:bodyPr/>
          <a:lstStyle/>
          <a:p>
            <a:fld id="{2BD9592B-8D90-4D8C-85D8-0BE5F0B78348}" type="slidenum">
              <a:rPr lang="en-GB" smtClean="0"/>
              <a:t>‹#›</a:t>
            </a:fld>
            <a:endParaRPr lang="en-GB"/>
          </a:p>
        </p:txBody>
      </p:sp>
    </p:spTree>
    <p:extLst>
      <p:ext uri="{BB962C8B-B14F-4D97-AF65-F5344CB8AC3E}">
        <p14:creationId xmlns:p14="http://schemas.microsoft.com/office/powerpoint/2010/main" val="1249768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FD077-0C27-531B-A3B9-5C7F282C0D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C5EBC21-74AD-290A-DC5F-8673C7C8B7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289BAF5-96BC-C13D-1B30-EDED109189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CD3B31-6259-0B3F-2AE3-2373ED921A38}"/>
              </a:ext>
            </a:extLst>
          </p:cNvPr>
          <p:cNvSpPr>
            <a:spLocks noGrp="1"/>
          </p:cNvSpPr>
          <p:nvPr>
            <p:ph type="dt" sz="half" idx="10"/>
          </p:nvPr>
        </p:nvSpPr>
        <p:spPr>
          <a:xfrm>
            <a:off x="838200" y="6356350"/>
            <a:ext cx="2743200" cy="365125"/>
          </a:xfrm>
          <a:prstGeom prst="rect">
            <a:avLst/>
          </a:prstGeom>
        </p:spPr>
        <p:txBody>
          <a:bodyPr/>
          <a:lstStyle/>
          <a:p>
            <a:fld id="{98623416-0C8D-4E88-B88A-DFEBBAFAA721}" type="datetimeFigureOut">
              <a:rPr lang="en-GB" smtClean="0"/>
              <a:t>08/07/2025</a:t>
            </a:fld>
            <a:endParaRPr lang="en-GB"/>
          </a:p>
        </p:txBody>
      </p:sp>
      <p:sp>
        <p:nvSpPr>
          <p:cNvPr id="6" name="Footer Placeholder 5">
            <a:extLst>
              <a:ext uri="{FF2B5EF4-FFF2-40B4-BE49-F238E27FC236}">
                <a16:creationId xmlns:a16="http://schemas.microsoft.com/office/drawing/2014/main" id="{EAC0A13E-E518-59B9-F2CF-CD612D5537A9}"/>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79E8E669-5F08-F8B4-DEFD-14E2E0165B75}"/>
              </a:ext>
            </a:extLst>
          </p:cNvPr>
          <p:cNvSpPr>
            <a:spLocks noGrp="1"/>
          </p:cNvSpPr>
          <p:nvPr>
            <p:ph type="sldNum" sz="quarter" idx="12"/>
          </p:nvPr>
        </p:nvSpPr>
        <p:spPr>
          <a:xfrm>
            <a:off x="8610600" y="6356350"/>
            <a:ext cx="2743200" cy="365125"/>
          </a:xfrm>
          <a:prstGeom prst="rect">
            <a:avLst/>
          </a:prstGeom>
        </p:spPr>
        <p:txBody>
          <a:bodyPr/>
          <a:lstStyle/>
          <a:p>
            <a:fld id="{2BD9592B-8D90-4D8C-85D8-0BE5F0B78348}" type="slidenum">
              <a:rPr lang="en-GB" smtClean="0"/>
              <a:t>‹#›</a:t>
            </a:fld>
            <a:endParaRPr lang="en-GB"/>
          </a:p>
        </p:txBody>
      </p:sp>
    </p:spTree>
    <p:extLst>
      <p:ext uri="{BB962C8B-B14F-4D97-AF65-F5344CB8AC3E}">
        <p14:creationId xmlns:p14="http://schemas.microsoft.com/office/powerpoint/2010/main" val="1962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90FDC-EDF4-7B2E-2F28-B81B7191C2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0A50116-3AF3-0FAD-AD2A-3DFC57C720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FB98D1B-4079-67AB-1D24-99D565C56A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C5D226-A8DF-E7BF-2C5B-0D085F73CD25}"/>
              </a:ext>
            </a:extLst>
          </p:cNvPr>
          <p:cNvSpPr>
            <a:spLocks noGrp="1"/>
          </p:cNvSpPr>
          <p:nvPr>
            <p:ph type="dt" sz="half" idx="10"/>
          </p:nvPr>
        </p:nvSpPr>
        <p:spPr>
          <a:xfrm>
            <a:off x="838200" y="6356350"/>
            <a:ext cx="2743200" cy="365125"/>
          </a:xfrm>
          <a:prstGeom prst="rect">
            <a:avLst/>
          </a:prstGeom>
        </p:spPr>
        <p:txBody>
          <a:bodyPr/>
          <a:lstStyle/>
          <a:p>
            <a:fld id="{98623416-0C8D-4E88-B88A-DFEBBAFAA721}" type="datetimeFigureOut">
              <a:rPr lang="en-GB" smtClean="0"/>
              <a:t>08/07/2025</a:t>
            </a:fld>
            <a:endParaRPr lang="en-GB"/>
          </a:p>
        </p:txBody>
      </p:sp>
      <p:sp>
        <p:nvSpPr>
          <p:cNvPr id="6" name="Footer Placeholder 5">
            <a:extLst>
              <a:ext uri="{FF2B5EF4-FFF2-40B4-BE49-F238E27FC236}">
                <a16:creationId xmlns:a16="http://schemas.microsoft.com/office/drawing/2014/main" id="{5130BB14-6D38-C78F-B302-F65A64D47429}"/>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0888CFF1-EDDD-9243-09B0-EEE2AB252D14}"/>
              </a:ext>
            </a:extLst>
          </p:cNvPr>
          <p:cNvSpPr>
            <a:spLocks noGrp="1"/>
          </p:cNvSpPr>
          <p:nvPr>
            <p:ph type="sldNum" sz="quarter" idx="12"/>
          </p:nvPr>
        </p:nvSpPr>
        <p:spPr>
          <a:xfrm>
            <a:off x="8610600" y="6356350"/>
            <a:ext cx="2743200" cy="365125"/>
          </a:xfrm>
          <a:prstGeom prst="rect">
            <a:avLst/>
          </a:prstGeom>
        </p:spPr>
        <p:txBody>
          <a:bodyPr/>
          <a:lstStyle/>
          <a:p>
            <a:fld id="{2BD9592B-8D90-4D8C-85D8-0BE5F0B78348}" type="slidenum">
              <a:rPr lang="en-GB" smtClean="0"/>
              <a:t>‹#›</a:t>
            </a:fld>
            <a:endParaRPr lang="en-GB"/>
          </a:p>
        </p:txBody>
      </p:sp>
    </p:spTree>
    <p:extLst>
      <p:ext uri="{BB962C8B-B14F-4D97-AF65-F5344CB8AC3E}">
        <p14:creationId xmlns:p14="http://schemas.microsoft.com/office/powerpoint/2010/main" val="1041851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colorful circle logo&#10;&#10;AI-generated content may be incorrect.">
            <a:extLst>
              <a:ext uri="{FF2B5EF4-FFF2-40B4-BE49-F238E27FC236}">
                <a16:creationId xmlns:a16="http://schemas.microsoft.com/office/drawing/2014/main" id="{0F85EEAB-1B17-06DB-6BE4-2FCC245AC897}"/>
              </a:ext>
            </a:extLst>
          </p:cNvPr>
          <p:cNvPicPr>
            <a:picLocks noChangeAspect="1"/>
          </p:cNvPicPr>
          <p:nvPr userDrawn="1"/>
        </p:nvPicPr>
        <p:blipFill>
          <a:blip r:embed="rId13">
            <a:alphaModFix amt="10000"/>
            <a:extLst>
              <a:ext uri="{28A0092B-C50C-407E-A947-70E740481C1C}">
                <a14:useLocalDpi xmlns:a14="http://schemas.microsoft.com/office/drawing/2010/main" val="0"/>
              </a:ext>
            </a:extLst>
          </a:blip>
          <a:stretch>
            <a:fillRect/>
          </a:stretch>
        </p:blipFill>
        <p:spPr>
          <a:xfrm rot="5820000">
            <a:off x="7593562" y="2333830"/>
            <a:ext cx="6148874" cy="6909797"/>
          </a:xfrm>
          <a:prstGeom prst="rect">
            <a:avLst/>
          </a:prstGeom>
        </p:spPr>
      </p:pic>
      <p:sp>
        <p:nvSpPr>
          <p:cNvPr id="2" name="Title Placeholder 1">
            <a:extLst>
              <a:ext uri="{FF2B5EF4-FFF2-40B4-BE49-F238E27FC236}">
                <a16:creationId xmlns:a16="http://schemas.microsoft.com/office/drawing/2014/main" id="{099A5DB4-A1D7-A170-8AE7-DBDC1904D5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8FCE046-8DC6-CE1F-DAD8-26CB7D2E6C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descr="A blue and white logo&#10;&#10;AI-generated content may be incorrect.">
            <a:extLst>
              <a:ext uri="{FF2B5EF4-FFF2-40B4-BE49-F238E27FC236}">
                <a16:creationId xmlns:a16="http://schemas.microsoft.com/office/drawing/2014/main" id="{79CB1367-6AF3-A6C3-4505-2B171D5FEA92}"/>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972800" y="230188"/>
            <a:ext cx="893064" cy="359664"/>
          </a:xfrm>
          <a:prstGeom prst="rect">
            <a:avLst/>
          </a:prstGeom>
        </p:spPr>
      </p:pic>
      <p:pic>
        <p:nvPicPr>
          <p:cNvPr id="10" name="Picture 9" descr="A close up of a sign&#10;&#10;AI-generated content may be incorrect.">
            <a:extLst>
              <a:ext uri="{FF2B5EF4-FFF2-40B4-BE49-F238E27FC236}">
                <a16:creationId xmlns:a16="http://schemas.microsoft.com/office/drawing/2014/main" id="{5C48069A-18DD-D97F-5E59-F0030CCE2FCE}"/>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21412" y="6228109"/>
            <a:ext cx="2686443" cy="511060"/>
          </a:xfrm>
          <a:prstGeom prst="rect">
            <a:avLst/>
          </a:prstGeom>
        </p:spPr>
      </p:pic>
    </p:spTree>
    <p:extLst>
      <p:ext uri="{BB962C8B-B14F-4D97-AF65-F5344CB8AC3E}">
        <p14:creationId xmlns:p14="http://schemas.microsoft.com/office/powerpoint/2010/main" val="40178400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england.nhs.uk/publication/network-contract-directed-enhanced-service-indicators-and-snomed-code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mdcalc.com/calc/3817/simon-broome-diagnostic-criteria-familial-hypercholesterolemia-fh"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england.nhs.uk/wp-content/uploads/2022/03/B1357-investment-and-impact-fund-2022-23-updated-guidance-march-2022.pdf" TargetMode="External"/><Relationship Id="rId2" Type="http://schemas.openxmlformats.org/officeDocument/2006/relationships/hyperlink" Target="https://www.england.nhs.uk/london/london-clinical-networks/our-networks/cardiac/familial-hypercholesterolaemia/" TargetMode="External"/><Relationship Id="rId1" Type="http://schemas.openxmlformats.org/officeDocument/2006/relationships/slideLayout" Target="../slideLayouts/slideLayout2.xml"/><Relationship Id="rId4" Type="http://schemas.openxmlformats.org/officeDocument/2006/relationships/hyperlink" Target="https://www.nice.org.uk/guidance/cg71/resources/familial-hypercholesterolaemia-identification-and-management-pdf-97562338400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EF36123-FAEB-9E46-3F7C-FF27B7309B43}"/>
              </a:ext>
            </a:extLst>
          </p:cNvPr>
          <p:cNvSpPr txBox="1"/>
          <p:nvPr/>
        </p:nvSpPr>
        <p:spPr>
          <a:xfrm>
            <a:off x="1103737" y="940324"/>
            <a:ext cx="9605111" cy="714080"/>
          </a:xfrm>
          <a:prstGeom prst="rect">
            <a:avLst/>
          </a:prstGeom>
        </p:spPr>
        <p:txBody>
          <a:bodyPr vert="horz" lIns="91440" tIns="45720" rIns="91440" bIns="45720" rtlCol="0" anchor="b">
            <a:noAutofit/>
          </a:bodyPr>
          <a:lstStyle/>
          <a:p>
            <a:pPr algn="ctr">
              <a:lnSpc>
                <a:spcPct val="90000"/>
              </a:lnSpc>
              <a:spcBef>
                <a:spcPct val="0"/>
              </a:spcBef>
              <a:spcAft>
                <a:spcPts val="800"/>
              </a:spcAft>
            </a:pPr>
            <a:r>
              <a:rPr lang="en-US" sz="3200">
                <a:ln>
                  <a:noFill/>
                </a:ln>
                <a:effectLst/>
                <a:uFill>
                  <a:solidFill>
                    <a:srgbClr val="000000"/>
                  </a:solidFill>
                </a:uFill>
                <a:latin typeface="+mj-lt"/>
                <a:ea typeface="+mj-ea"/>
                <a:cs typeface="+mj-cs"/>
              </a:rPr>
              <a:t>Familial Hypercholesterolaemia identification process for practices</a:t>
            </a:r>
          </a:p>
        </p:txBody>
      </p:sp>
      <p:pic>
        <p:nvPicPr>
          <p:cNvPr id="5" name="Picture 4" descr="A stethoscope and paper cutout of a family&#10;&#10;AI-generated content may be incorrect.">
            <a:extLst>
              <a:ext uri="{FF2B5EF4-FFF2-40B4-BE49-F238E27FC236}">
                <a16:creationId xmlns:a16="http://schemas.microsoft.com/office/drawing/2014/main" id="{6336D1C4-0738-20C2-630B-1C9308EBFE02}"/>
              </a:ext>
            </a:extLst>
          </p:cNvPr>
          <p:cNvPicPr>
            <a:picLocks noChangeAspect="1"/>
          </p:cNvPicPr>
          <p:nvPr/>
        </p:nvPicPr>
        <p:blipFill>
          <a:blip r:embed="rId2">
            <a:extLst>
              <a:ext uri="{28A0092B-C50C-407E-A947-70E740481C1C}">
                <a14:useLocalDpi xmlns:a14="http://schemas.microsoft.com/office/drawing/2010/main" val="0"/>
              </a:ext>
            </a:extLst>
          </a:blip>
          <a:srcRect l="23346"/>
          <a:stretch/>
        </p:blipFill>
        <p:spPr>
          <a:xfrm>
            <a:off x="3310903" y="1829003"/>
            <a:ext cx="5570194" cy="4088673"/>
          </a:xfrm>
          <a:prstGeom prst="rect">
            <a:avLst/>
          </a:prstGeom>
        </p:spPr>
      </p:pic>
    </p:spTree>
    <p:extLst>
      <p:ext uri="{BB962C8B-B14F-4D97-AF65-F5344CB8AC3E}">
        <p14:creationId xmlns:p14="http://schemas.microsoft.com/office/powerpoint/2010/main" val="3316923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56E555D-FC77-6E95-73B0-2A0CB18C6FFF}"/>
              </a:ext>
            </a:extLst>
          </p:cNvPr>
          <p:cNvSpPr txBox="1"/>
          <p:nvPr/>
        </p:nvSpPr>
        <p:spPr>
          <a:xfrm>
            <a:off x="1184787" y="1261772"/>
            <a:ext cx="9822426" cy="4334456"/>
          </a:xfrm>
          <a:prstGeom prst="rect">
            <a:avLst/>
          </a:prstGeom>
          <a:noFill/>
        </p:spPr>
        <p:txBody>
          <a:bodyPr wrap="square" rtlCol="0">
            <a:spAutoFit/>
          </a:bodyPr>
          <a:lstStyle/>
          <a:p>
            <a:r>
              <a:rPr lang="en-GB" sz="2000" b="1"/>
              <a:t>Introduction</a:t>
            </a:r>
          </a:p>
          <a:p>
            <a:endParaRPr lang="en-GB" sz="1600"/>
          </a:p>
          <a:p>
            <a:pPr>
              <a:lnSpc>
                <a:spcPct val="107000"/>
              </a:lnSpc>
              <a:spcAft>
                <a:spcPts val="800"/>
              </a:spcAft>
            </a:pPr>
            <a:r>
              <a:rPr lang="es-ES_tradnl" sz="1600">
                <a:ln>
                  <a:noFill/>
                </a:ln>
                <a:solidFill>
                  <a:srgbClr val="000000"/>
                </a:solidFill>
                <a:effectLst/>
                <a:uFill>
                  <a:solidFill>
                    <a:srgbClr val="000000"/>
                  </a:solidFill>
                </a:uFill>
                <a:ea typeface="Arial Unicode MS" panose="020B0604020202020204" pitchFamily="34" charset="-128"/>
                <a:cs typeface="Arial Unicode MS" panose="020B0604020202020204" pitchFamily="34" charset="-128"/>
              </a:rPr>
              <a:t>Familial </a:t>
            </a:r>
            <a:r>
              <a:rPr lang="en-US" sz="1600">
                <a:ln>
                  <a:noFill/>
                </a:ln>
                <a:solidFill>
                  <a:srgbClr val="000000"/>
                </a:solidFill>
                <a:effectLst/>
                <a:uFill>
                  <a:solidFill>
                    <a:srgbClr val="000000"/>
                  </a:solidFill>
                </a:uFill>
                <a:ea typeface="Arial Unicode MS" panose="020B0604020202020204" pitchFamily="34" charset="-128"/>
                <a:cs typeface="Arial Unicode MS" panose="020B0604020202020204" pitchFamily="34" charset="-128"/>
              </a:rPr>
              <a:t>Hypercholesterolaemia (FH) is a genetic disorder which increases the likelihood of coronary artery disease, heart attacks and sudden cardiac death. It affects at least 150,000 people in England. The NHS Long Term Plan commits to increasing the diagnosis of Fa</a:t>
            </a:r>
            <a:r>
              <a:rPr lang="es-ES_tradnl" sz="1600">
                <a:ln>
                  <a:noFill/>
                </a:ln>
                <a:solidFill>
                  <a:srgbClr val="000000"/>
                </a:solidFill>
                <a:effectLst/>
                <a:uFill>
                  <a:solidFill>
                    <a:srgbClr val="000000"/>
                  </a:solidFill>
                </a:uFill>
                <a:ea typeface="Arial Unicode MS" panose="020B0604020202020204" pitchFamily="34" charset="-128"/>
                <a:cs typeface="Arial Unicode MS" panose="020B0604020202020204" pitchFamily="34" charset="-128"/>
              </a:rPr>
              <a:t>milial </a:t>
            </a:r>
            <a:r>
              <a:rPr lang="en-US" sz="1600">
                <a:ln>
                  <a:noFill/>
                </a:ln>
                <a:solidFill>
                  <a:srgbClr val="000000"/>
                </a:solidFill>
                <a:effectLst/>
                <a:uFill>
                  <a:solidFill>
                    <a:srgbClr val="000000"/>
                  </a:solidFill>
                </a:uFill>
                <a:ea typeface="Arial Unicode MS" panose="020B0604020202020204" pitchFamily="34" charset="-128"/>
                <a:cs typeface="Arial Unicode MS" panose="020B0604020202020204" pitchFamily="34" charset="-128"/>
              </a:rPr>
              <a:t>Hypercholesterolaemia from 7% to 25% by 2024/25.[1]</a:t>
            </a:r>
          </a:p>
          <a:p>
            <a:pPr>
              <a:lnSpc>
                <a:spcPct val="107000"/>
              </a:lnSpc>
              <a:spcAft>
                <a:spcPts val="800"/>
              </a:spcAft>
            </a:pPr>
            <a:endParaRPr lang="en-GB" sz="1600">
              <a:ln>
                <a:noFill/>
              </a:ln>
              <a:solidFill>
                <a:srgbClr val="000000"/>
              </a:solidFill>
              <a:effectLst/>
              <a:uFill>
                <a:solidFill>
                  <a:srgbClr val="000000"/>
                </a:solidFill>
              </a:uFill>
              <a:ea typeface="Arial Unicode MS" panose="020B0604020202020204" pitchFamily="34" charset="-128"/>
              <a:cs typeface="Arial Unicode MS" panose="020B0604020202020204" pitchFamily="34" charset="-128"/>
            </a:endParaRPr>
          </a:p>
          <a:p>
            <a:pPr>
              <a:lnSpc>
                <a:spcPct val="107000"/>
              </a:lnSpc>
              <a:spcAft>
                <a:spcPts val="800"/>
              </a:spcAft>
            </a:pPr>
            <a:r>
              <a:rPr lang="en-US" sz="1600">
                <a:ln>
                  <a:noFill/>
                </a:ln>
                <a:solidFill>
                  <a:srgbClr val="000000"/>
                </a:solidFill>
                <a:effectLst/>
                <a:uFill>
                  <a:solidFill>
                    <a:srgbClr val="000000"/>
                  </a:solidFill>
                </a:uFill>
                <a:ea typeface="Arial Unicode MS" panose="020B0604020202020204" pitchFamily="34" charset="-128"/>
                <a:cs typeface="Arial Unicode MS" panose="020B0604020202020204" pitchFamily="34" charset="-128"/>
              </a:rPr>
              <a:t>FH in the UK population is believed to be approximately 1 in 250, meaning about 220,000 people in the UK have FH, of whom </a:t>
            </a:r>
            <a:r>
              <a:rPr lang="en-US" sz="1600" b="1">
                <a:ln>
                  <a:noFill/>
                </a:ln>
                <a:solidFill>
                  <a:srgbClr val="000000"/>
                </a:solidFill>
                <a:effectLst/>
                <a:uFill>
                  <a:solidFill>
                    <a:srgbClr val="000000"/>
                  </a:solidFill>
                </a:uFill>
                <a:ea typeface="Arial Unicode MS" panose="020B0604020202020204" pitchFamily="34" charset="-128"/>
                <a:cs typeface="Arial Unicode MS" panose="020B0604020202020204" pitchFamily="34" charset="-128"/>
              </a:rPr>
              <a:t>less than 8%</a:t>
            </a:r>
            <a:r>
              <a:rPr lang="en-US" sz="1600">
                <a:ln>
                  <a:noFill/>
                </a:ln>
                <a:solidFill>
                  <a:srgbClr val="000000"/>
                </a:solidFill>
                <a:effectLst/>
                <a:uFill>
                  <a:solidFill>
                    <a:srgbClr val="000000"/>
                  </a:solidFill>
                </a:uFill>
                <a:ea typeface="Arial Unicode MS" panose="020B0604020202020204" pitchFamily="34" charset="-128"/>
                <a:cs typeface="Arial Unicode MS" panose="020B0604020202020204" pitchFamily="34" charset="-128"/>
              </a:rPr>
              <a:t> are currently identified.</a:t>
            </a:r>
            <a:r>
              <a:rPr lang="en-US" sz="1600">
                <a:ln>
                  <a:noFill/>
                </a:ln>
                <a:solidFill>
                  <a:srgbClr val="202A30"/>
                </a:solidFill>
                <a:effectLst/>
                <a:uFill>
                  <a:solidFill>
                    <a:srgbClr val="000000"/>
                  </a:solidFill>
                </a:uFill>
                <a:ea typeface="Roboto" panose="02000000000000000000" pitchFamily="2" charset="0"/>
                <a:cs typeface="Roboto" panose="02000000000000000000" pitchFamily="2" charset="0"/>
              </a:rPr>
              <a:t> </a:t>
            </a:r>
            <a:r>
              <a:rPr lang="en-US" sz="1600">
                <a:ln>
                  <a:noFill/>
                </a:ln>
                <a:solidFill>
                  <a:srgbClr val="000000"/>
                </a:solidFill>
                <a:effectLst/>
                <a:uFill>
                  <a:solidFill>
                    <a:srgbClr val="000000"/>
                  </a:solidFill>
                </a:uFill>
                <a:ea typeface="Arial Unicode MS" panose="020B0604020202020204" pitchFamily="34" charset="-128"/>
                <a:cs typeface="Arial Unicode MS" panose="020B0604020202020204" pitchFamily="34" charset="-128"/>
              </a:rPr>
              <a:t>A typical GP practice with 10,000 patients might have up to 40 patients with FH who have a significantly increased risk of premature heart disease and many of these have not been identified, or if identified are not being offered high intensity statin therapy.[1]</a:t>
            </a:r>
          </a:p>
          <a:p>
            <a:pPr>
              <a:lnSpc>
                <a:spcPct val="107000"/>
              </a:lnSpc>
              <a:spcAft>
                <a:spcPts val="800"/>
              </a:spcAft>
            </a:pPr>
            <a:endParaRPr lang="en-US" sz="1600">
              <a:ln>
                <a:noFill/>
              </a:ln>
              <a:solidFill>
                <a:srgbClr val="000000"/>
              </a:solidFill>
              <a:effectLst/>
              <a:uFill>
                <a:solidFill>
                  <a:srgbClr val="000000"/>
                </a:solidFill>
              </a:uFill>
              <a:ea typeface="Arial Unicode MS" panose="020B0604020202020204" pitchFamily="34" charset="-128"/>
              <a:cs typeface="Arial Unicode MS" panose="020B0604020202020204" pitchFamily="34" charset="-128"/>
            </a:endParaRPr>
          </a:p>
          <a:p>
            <a:pPr>
              <a:lnSpc>
                <a:spcPct val="107000"/>
              </a:lnSpc>
              <a:spcAft>
                <a:spcPts val="800"/>
              </a:spcAft>
            </a:pPr>
            <a:endParaRPr lang="en-GB" sz="1600">
              <a:ln>
                <a:noFill/>
              </a:ln>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endParaRPr>
          </a:p>
          <a:p>
            <a:endParaRPr lang="en-GB"/>
          </a:p>
        </p:txBody>
      </p:sp>
    </p:spTree>
    <p:extLst>
      <p:ext uri="{BB962C8B-B14F-4D97-AF65-F5344CB8AC3E}">
        <p14:creationId xmlns:p14="http://schemas.microsoft.com/office/powerpoint/2010/main" val="1276887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402DB6-F6D0-EF80-69BB-D93F420A3086}"/>
              </a:ext>
            </a:extLst>
          </p:cNvPr>
          <p:cNvSpPr>
            <a:spLocks noGrp="1"/>
          </p:cNvSpPr>
          <p:nvPr>
            <p:ph idx="1"/>
          </p:nvPr>
        </p:nvSpPr>
        <p:spPr>
          <a:xfrm>
            <a:off x="594775" y="874119"/>
            <a:ext cx="6184769" cy="5328718"/>
          </a:xfrm>
        </p:spPr>
        <p:txBody>
          <a:bodyPr>
            <a:normAutofit lnSpcReduction="10000"/>
          </a:bodyPr>
          <a:lstStyle/>
          <a:p>
            <a:pPr marL="0" indent="0">
              <a:lnSpc>
                <a:spcPct val="107000"/>
              </a:lnSpc>
              <a:spcAft>
                <a:spcPts val="800"/>
              </a:spcAft>
              <a:buNone/>
            </a:pPr>
            <a:r>
              <a:rPr lang="en-US" sz="1600" b="1">
                <a:ln>
                  <a:noFill/>
                </a:ln>
                <a:solidFill>
                  <a:srgbClr val="000000"/>
                </a:solidFill>
                <a:effectLst/>
                <a:uFill>
                  <a:solidFill>
                    <a:srgbClr val="000000"/>
                  </a:solidFill>
                </a:uFill>
                <a:ea typeface="Arial Unicode MS" panose="020B0604020202020204" pitchFamily="34" charset="-128"/>
                <a:cs typeface="Arial Unicode MS" panose="020B0604020202020204" pitchFamily="34" charset="-128"/>
              </a:rPr>
              <a:t>Introduction continued…</a:t>
            </a:r>
          </a:p>
          <a:p>
            <a:pPr marL="0" indent="0">
              <a:lnSpc>
                <a:spcPct val="107000"/>
              </a:lnSpc>
              <a:spcAft>
                <a:spcPts val="800"/>
              </a:spcAft>
              <a:buNone/>
            </a:pPr>
            <a:r>
              <a:rPr lang="en-US" sz="1600">
                <a:ln>
                  <a:noFill/>
                </a:ln>
                <a:solidFill>
                  <a:srgbClr val="000000"/>
                </a:solidFill>
                <a:effectLst/>
                <a:uFill>
                  <a:solidFill>
                    <a:srgbClr val="000000"/>
                  </a:solidFill>
                </a:uFill>
                <a:ea typeface="Arial Unicode MS" panose="020B0604020202020204" pitchFamily="34" charset="-128"/>
                <a:cs typeface="Arial Unicode MS" panose="020B0604020202020204" pitchFamily="34" charset="-128"/>
              </a:rPr>
              <a:t>PCNs are encouraged to systematically search their patient list (Ardens searches are set up for this) to identify those with possible FH, excluding any potential secondary causes, assessing further using Simon Broome or Dutch Lipid Network criteria, and then referring on for specialist assessment and/or genetic testing for FH in line with local pathways.[2]</a:t>
            </a:r>
            <a:endParaRPr lang="en-GB" sz="1600">
              <a:ln>
                <a:noFill/>
              </a:ln>
              <a:solidFill>
                <a:srgbClr val="000000"/>
              </a:solidFill>
              <a:effectLst/>
              <a:uFill>
                <a:solidFill>
                  <a:srgbClr val="000000"/>
                </a:solidFill>
              </a:uFill>
              <a:ea typeface="Arial Unicode MS" panose="020B0604020202020204" pitchFamily="34" charset="-128"/>
              <a:cs typeface="Arial Unicode MS" panose="020B0604020202020204" pitchFamily="34" charset="-128"/>
            </a:endParaRPr>
          </a:p>
          <a:p>
            <a:pPr marL="0" indent="0">
              <a:lnSpc>
                <a:spcPct val="107000"/>
              </a:lnSpc>
              <a:spcAft>
                <a:spcPts val="800"/>
              </a:spcAft>
              <a:buNone/>
            </a:pPr>
            <a:r>
              <a:rPr lang="en-US" sz="1600">
                <a:ln>
                  <a:noFill/>
                </a:ln>
                <a:solidFill>
                  <a:srgbClr val="000000"/>
                </a:solidFill>
                <a:effectLst/>
                <a:uFill>
                  <a:solidFill>
                    <a:srgbClr val="000000"/>
                  </a:solidFill>
                </a:uFill>
                <a:ea typeface="Arial Unicode MS" panose="020B0604020202020204" pitchFamily="34" charset="-128"/>
                <a:cs typeface="Arial Unicode MS" panose="020B0604020202020204" pitchFamily="34" charset="-128"/>
              </a:rPr>
              <a:t>It is important for PCNs and practices to understand the wording of this indicator to avoid inundating lipid clinics with referrals. PCNs are expected to use case finder searches to identify patients who meet the criteria based on their age and cholesterol levels and to then systematically assess a proportion (or all) of these using the Simone Broome or Dutch Lipid Networks criteria before any secondary care referrals can be made. The systematic approach applied should apply some clinical risk stratification which would allow for a step wise approach in assessing these patients starting with the ones considered to be at higher risk (those with a current cholesterol which is still high).</a:t>
            </a:r>
            <a:endParaRPr lang="en-GB" sz="1600">
              <a:ln>
                <a:noFill/>
              </a:ln>
              <a:solidFill>
                <a:srgbClr val="000000"/>
              </a:solidFill>
              <a:effectLst/>
              <a:uFill>
                <a:solidFill>
                  <a:srgbClr val="000000"/>
                </a:solidFill>
              </a:uFill>
              <a:ea typeface="Arial Unicode MS" panose="020B0604020202020204" pitchFamily="34" charset="-128"/>
              <a:cs typeface="Arial Unicode MS" panose="020B0604020202020204" pitchFamily="34" charset="-128"/>
            </a:endParaRPr>
          </a:p>
          <a:p>
            <a:endParaRPr lang="en-GB"/>
          </a:p>
        </p:txBody>
      </p:sp>
      <p:pic>
        <p:nvPicPr>
          <p:cNvPr id="4" name="Picture 3" descr="A doctor writing on a clipboard&#10;&#10;AI-generated content may be incorrect.">
            <a:extLst>
              <a:ext uri="{FF2B5EF4-FFF2-40B4-BE49-F238E27FC236}">
                <a16:creationId xmlns:a16="http://schemas.microsoft.com/office/drawing/2014/main" id="{77A778D5-F951-D588-2093-97B94BFCB8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9348" y="1288899"/>
            <a:ext cx="3789379" cy="4736724"/>
          </a:xfrm>
          <a:prstGeom prst="rect">
            <a:avLst/>
          </a:prstGeom>
        </p:spPr>
      </p:pic>
    </p:spTree>
    <p:extLst>
      <p:ext uri="{BB962C8B-B14F-4D97-AF65-F5344CB8AC3E}">
        <p14:creationId xmlns:p14="http://schemas.microsoft.com/office/powerpoint/2010/main" val="1062094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8339BCE-8B6D-675C-4765-C1175ABCBED4}"/>
              </a:ext>
            </a:extLst>
          </p:cNvPr>
          <p:cNvSpPr txBox="1"/>
          <p:nvPr/>
        </p:nvSpPr>
        <p:spPr>
          <a:xfrm>
            <a:off x="1029093" y="1052227"/>
            <a:ext cx="10133814" cy="4753545"/>
          </a:xfrm>
          <a:prstGeom prst="rect">
            <a:avLst/>
          </a:prstGeom>
          <a:noFill/>
        </p:spPr>
        <p:txBody>
          <a:bodyPr wrap="square" lIns="91440" tIns="45720" rIns="91440" bIns="45720" rtlCol="0" anchor="t">
            <a:spAutoFit/>
          </a:bodyPr>
          <a:lstStyle/>
          <a:p>
            <a:pPr>
              <a:lnSpc>
                <a:spcPct val="107000"/>
              </a:lnSpc>
              <a:spcAft>
                <a:spcPts val="800"/>
              </a:spcAft>
            </a:pPr>
            <a:r>
              <a:rPr lang="fr-FR" sz="1600" b="1">
                <a:ln>
                  <a:noFill/>
                </a:ln>
                <a:solidFill>
                  <a:srgbClr val="000000"/>
                </a:solidFill>
                <a:effectLst/>
                <a:uFill>
                  <a:solidFill>
                    <a:srgbClr val="000000"/>
                  </a:solidFill>
                </a:uFill>
                <a:ea typeface="Arial Unicode MS" panose="020B0604020202020204" pitchFamily="34" charset="-128"/>
                <a:cs typeface="Arial Unicode MS" panose="020B0604020202020204" pitchFamily="34" charset="-128"/>
              </a:rPr>
              <a:t>NICE CG71 Familial </a:t>
            </a:r>
            <a:r>
              <a:rPr lang="en-US" sz="1600" b="1">
                <a:ln>
                  <a:noFill/>
                </a:ln>
                <a:solidFill>
                  <a:srgbClr val="000000"/>
                </a:solidFill>
                <a:effectLst/>
                <a:uFill>
                  <a:solidFill>
                    <a:srgbClr val="000000"/>
                  </a:solidFill>
                </a:uFill>
                <a:ea typeface="Arial Unicode MS" panose="020B0604020202020204" pitchFamily="34" charset="-128"/>
                <a:cs typeface="Arial Unicode MS" panose="020B0604020202020204" pitchFamily="34" charset="-128"/>
              </a:rPr>
              <a:t>Hypercholesterolaemia: identification and management</a:t>
            </a:r>
            <a:endParaRPr lang="en-GB" sz="1600" b="1">
              <a:ln>
                <a:noFill/>
              </a:ln>
              <a:solidFill>
                <a:srgbClr val="000000"/>
              </a:solidFill>
              <a:effectLst/>
              <a:uFill>
                <a:solidFill>
                  <a:srgbClr val="000000"/>
                </a:solidFill>
              </a:uFill>
              <a:ea typeface="Arial Unicode MS" panose="020B0604020202020204" pitchFamily="34" charset="-128"/>
              <a:cs typeface="Arial Unicode MS" panose="020B0604020202020204" pitchFamily="34" charset="-128"/>
            </a:endParaRPr>
          </a:p>
          <a:p>
            <a:pPr>
              <a:lnSpc>
                <a:spcPct val="107000"/>
              </a:lnSpc>
              <a:spcAft>
                <a:spcPts val="800"/>
              </a:spcAft>
            </a:pPr>
            <a:r>
              <a:rPr lang="en-US" sz="1600">
                <a:ln>
                  <a:noFill/>
                </a:ln>
                <a:solidFill>
                  <a:srgbClr val="000000"/>
                </a:solidFill>
                <a:effectLst/>
                <a:uFill>
                  <a:solidFill>
                    <a:srgbClr val="000000"/>
                  </a:solidFill>
                </a:uFill>
                <a:ea typeface="Arial Unicode MS" panose="020B0604020202020204" pitchFamily="34" charset="-128"/>
                <a:cs typeface="Arial Unicode MS" panose="020B0604020202020204" pitchFamily="34" charset="-128"/>
              </a:rPr>
              <a:t>Published in 2008 and updated in 2019 the NICE CG71 guidelines are very clear on the action expected from primary care in conducting case finding searches and the various tools available to help establish a possible diagnosis. [3]</a:t>
            </a:r>
            <a:endParaRPr lang="en-GB" sz="1600">
              <a:ln>
                <a:noFill/>
              </a:ln>
              <a:solidFill>
                <a:srgbClr val="000000"/>
              </a:solidFill>
              <a:effectLst/>
              <a:uFill>
                <a:solidFill>
                  <a:srgbClr val="000000"/>
                </a:solidFill>
              </a:uFill>
              <a:ea typeface="Arial Unicode MS" panose="020B0604020202020204" pitchFamily="34" charset="-128"/>
              <a:cs typeface="Arial Unicode MS" panose="020B0604020202020204" pitchFamily="34" charset="-128"/>
            </a:endParaRPr>
          </a:p>
          <a:p>
            <a:pPr marL="342900" lvl="0" indent="-342900" fontAlgn="base">
              <a:lnSpc>
                <a:spcPct val="107000"/>
              </a:lnSpc>
              <a:spcAft>
                <a:spcPts val="800"/>
              </a:spcAft>
              <a:buFont typeface="+mj-lt"/>
              <a:buAutoNum type="arabicPeriod"/>
            </a:pPr>
            <a:r>
              <a:rPr lang="en-US" sz="1600" u="none" strike="noStrike" kern="0" spc="0">
                <a:solidFill>
                  <a:srgbClr val="000000"/>
                </a:solidFill>
                <a:effectLst/>
                <a:uFill>
                  <a:solidFill>
                    <a:srgbClr val="000000"/>
                  </a:solidFill>
                </a:uFill>
                <a:ea typeface="Arial Unicode MS" panose="020B0604020202020204" pitchFamily="34" charset="-128"/>
                <a:cs typeface="Arial Unicode MS" panose="020B0604020202020204" pitchFamily="34" charset="-128"/>
              </a:rPr>
              <a:t>Systematically search primary care records for people:</a:t>
            </a:r>
            <a:endParaRPr lang="en-GB" sz="1600" u="none" strike="noStrike" kern="0" spc="0">
              <a:solidFill>
                <a:srgbClr val="000000"/>
              </a:solidFill>
              <a:effectLst/>
              <a:uFill>
                <a:solidFill>
                  <a:srgbClr val="000000"/>
                </a:solidFill>
              </a:uFill>
              <a:ea typeface="Arial Unicode MS" panose="020B0604020202020204" pitchFamily="34" charset="-128"/>
              <a:cs typeface="Arial Unicode MS" panose="020B0604020202020204" pitchFamily="34" charset="-128"/>
            </a:endParaRPr>
          </a:p>
          <a:p>
            <a:pPr marL="457200">
              <a:lnSpc>
                <a:spcPct val="107000"/>
              </a:lnSpc>
              <a:spcAft>
                <a:spcPts val="800"/>
              </a:spcAft>
            </a:pPr>
            <a:r>
              <a:rPr lang="en-US" sz="1600">
                <a:solidFill>
                  <a:srgbClr val="000000"/>
                </a:solidFill>
                <a:effectLst/>
                <a:uFill>
                  <a:solidFill>
                    <a:srgbClr val="000000"/>
                  </a:solidFill>
                </a:uFill>
                <a:ea typeface="Arial Unicode MS" panose="020B0604020202020204" pitchFamily="34" charset="-128"/>
                <a:cs typeface="Arial Unicode MS" panose="020B0604020202020204" pitchFamily="34" charset="-128"/>
              </a:rPr>
              <a:t>• younger than 30 years, with a total cholesterol concentration greater than 7.5 mmol/l and</a:t>
            </a:r>
            <a:endParaRPr lang="en-GB" sz="1600">
              <a:solidFill>
                <a:srgbClr val="000000"/>
              </a:solidFill>
              <a:effectLst/>
              <a:uFill>
                <a:solidFill>
                  <a:srgbClr val="000000"/>
                </a:solidFill>
              </a:uFill>
              <a:ea typeface="Arial Unicode MS" panose="020B0604020202020204" pitchFamily="34" charset="-128"/>
              <a:cs typeface="Arial Unicode MS" panose="020B0604020202020204" pitchFamily="34" charset="-128"/>
            </a:endParaRPr>
          </a:p>
          <a:p>
            <a:pPr marL="457200">
              <a:lnSpc>
                <a:spcPct val="107000"/>
              </a:lnSpc>
              <a:spcAft>
                <a:spcPts val="800"/>
              </a:spcAft>
            </a:pPr>
            <a:r>
              <a:rPr lang="en-US" sz="1600">
                <a:solidFill>
                  <a:srgbClr val="000000"/>
                </a:solidFill>
                <a:effectLst/>
                <a:uFill>
                  <a:solidFill>
                    <a:srgbClr val="000000"/>
                  </a:solidFill>
                </a:uFill>
                <a:ea typeface="Arial Unicode MS" panose="020B0604020202020204" pitchFamily="34" charset="-128"/>
                <a:cs typeface="Arial Unicode MS" panose="020B0604020202020204" pitchFamily="34" charset="-128"/>
              </a:rPr>
              <a:t>• 30 years or older, with a total cholesterol concentration greater than 9.0 mmol/l as these are the people who are at highest risk of FH</a:t>
            </a:r>
            <a:endParaRPr lang="en-GB" sz="1600">
              <a:solidFill>
                <a:srgbClr val="000000"/>
              </a:solidFill>
              <a:effectLst/>
              <a:uFill>
                <a:solidFill>
                  <a:srgbClr val="000000"/>
                </a:solidFill>
              </a:uFill>
              <a:ea typeface="Arial Unicode MS" panose="020B0604020202020204" pitchFamily="34" charset="-128"/>
              <a:cs typeface="Arial Unicode MS" panose="020B0604020202020204" pitchFamily="34" charset="-128"/>
            </a:endParaRPr>
          </a:p>
          <a:p>
            <a:pPr marL="342900" lvl="0" indent="-342900" fontAlgn="base">
              <a:lnSpc>
                <a:spcPct val="107000"/>
              </a:lnSpc>
              <a:spcAft>
                <a:spcPts val="800"/>
              </a:spcAft>
              <a:buFont typeface="+mj-lt"/>
              <a:buAutoNum type="arabicPeriod" startAt="2"/>
            </a:pPr>
            <a:r>
              <a:rPr lang="en-US" sz="1600" u="none" strike="noStrike" kern="0" spc="0">
                <a:solidFill>
                  <a:srgbClr val="000000"/>
                </a:solidFill>
                <a:effectLst/>
                <a:uFill>
                  <a:solidFill>
                    <a:srgbClr val="000000"/>
                  </a:solidFill>
                </a:uFill>
                <a:ea typeface="Arial Unicode MS"/>
                <a:cs typeface="Arial Unicode MS"/>
              </a:rPr>
              <a:t>Use the Simon Broome criter</a:t>
            </a:r>
            <a:r>
              <a:rPr lang="en-US" sz="1600" u="none" strike="noStrike" kern="0" spc="0">
                <a:effectLst/>
                <a:uFill>
                  <a:solidFill>
                    <a:srgbClr val="000000"/>
                  </a:solidFill>
                </a:uFill>
                <a:ea typeface="Arial Unicode MS"/>
                <a:cs typeface="Arial Unicode MS"/>
              </a:rPr>
              <a:t>ia (reference 4 ) </a:t>
            </a:r>
            <a:r>
              <a:rPr lang="en-US" sz="1600" u="none" strike="noStrike" kern="0" spc="0">
                <a:solidFill>
                  <a:srgbClr val="000000"/>
                </a:solidFill>
                <a:effectLst/>
                <a:uFill>
                  <a:solidFill>
                    <a:srgbClr val="000000"/>
                  </a:solidFill>
                </a:uFill>
                <a:ea typeface="Arial Unicode MS"/>
                <a:cs typeface="Arial Unicode MS"/>
              </a:rPr>
              <a:t>or Dutch Lipid Clinic Network (DLCN) criteria to make a clinical diagnosis of FH in primary care settings. This should be done by a healthcare professional competent in using the criteria.</a:t>
            </a:r>
            <a:endParaRPr lang="en-GB" sz="1600" u="none" strike="noStrike" kern="0" spc="0">
              <a:solidFill>
                <a:srgbClr val="000000"/>
              </a:solidFill>
              <a:effectLst/>
              <a:uFill>
                <a:solidFill>
                  <a:srgbClr val="000000"/>
                </a:solidFill>
              </a:uFill>
              <a:ea typeface="Arial Unicode MS"/>
              <a:cs typeface="Arial Unicode MS"/>
            </a:endParaRPr>
          </a:p>
          <a:p>
            <a:pPr marL="342900" lvl="0" indent="-342900" fontAlgn="base">
              <a:lnSpc>
                <a:spcPct val="107000"/>
              </a:lnSpc>
              <a:spcAft>
                <a:spcPts val="800"/>
              </a:spcAft>
              <a:buFont typeface="+mj-lt"/>
              <a:buAutoNum type="arabicPeriod" startAt="2"/>
            </a:pPr>
            <a:r>
              <a:rPr lang="en-US" sz="1600" u="none" strike="noStrike" kern="0" spc="0">
                <a:solidFill>
                  <a:srgbClr val="000000"/>
                </a:solidFill>
                <a:effectLst/>
                <a:uFill>
                  <a:solidFill>
                    <a:srgbClr val="000000"/>
                  </a:solidFill>
                </a:uFill>
                <a:ea typeface="Arial Unicode MS" panose="020B0604020202020204" pitchFamily="34" charset="-128"/>
                <a:cs typeface="Arial Unicode MS" panose="020B0604020202020204" pitchFamily="34" charset="-128"/>
              </a:rPr>
              <a:t>Refer the person to an FH specialist service for DNA testing if they meet the Simon Broome criteria for possible or definite FH, or they have a DLCN score greater than 5</a:t>
            </a:r>
            <a:endParaRPr lang="en-GB" sz="1600" u="none" strike="noStrike" kern="0" spc="0">
              <a:solidFill>
                <a:srgbClr val="000000"/>
              </a:solidFill>
              <a:effectLst/>
              <a:uFill>
                <a:solidFill>
                  <a:srgbClr val="000000"/>
                </a:solidFill>
              </a:uFill>
              <a:ea typeface="Arial Unicode MS" panose="020B0604020202020204" pitchFamily="34" charset="-128"/>
              <a:cs typeface="Arial Unicode MS" panose="020B0604020202020204" pitchFamily="34" charset="-128"/>
            </a:endParaRPr>
          </a:p>
          <a:p>
            <a:pPr marL="342900" lvl="0" indent="-342900" fontAlgn="base">
              <a:lnSpc>
                <a:spcPct val="107000"/>
              </a:lnSpc>
              <a:spcAft>
                <a:spcPts val="800"/>
              </a:spcAft>
              <a:buFont typeface="+mj-lt"/>
              <a:buAutoNum type="arabicPeriod" startAt="2"/>
            </a:pPr>
            <a:r>
              <a:rPr lang="en-US" sz="1600" u="none" strike="noStrike" kern="0" spc="0">
                <a:solidFill>
                  <a:srgbClr val="000000"/>
                </a:solidFill>
                <a:effectLst/>
                <a:uFill>
                  <a:solidFill>
                    <a:srgbClr val="000000"/>
                  </a:solidFill>
                </a:uFill>
                <a:ea typeface="Arial Unicode MS" panose="020B0604020202020204" pitchFamily="34" charset="-128"/>
                <a:cs typeface="Arial Unicode MS" panose="020B0604020202020204" pitchFamily="34" charset="-128"/>
              </a:rPr>
              <a:t>Healthcare professionals should be aware that the absence of clinical signs (for example, tendon xanthomata) in adults and children/young people does not exclude a diagnosis of FH</a:t>
            </a:r>
            <a:endParaRPr lang="en-GB" sz="1600" u="none" strike="noStrike" kern="0" spc="0">
              <a:solidFill>
                <a:srgbClr val="000000"/>
              </a:solidFill>
              <a:effectLst/>
              <a:uFill>
                <a:solidFill>
                  <a:srgbClr val="000000"/>
                </a:solidFill>
              </a:uFill>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987361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6DDF9CC-DF86-C822-A6AB-5D1FE8DEDD12}"/>
              </a:ext>
            </a:extLst>
          </p:cNvPr>
          <p:cNvSpPr txBox="1"/>
          <p:nvPr/>
        </p:nvSpPr>
        <p:spPr>
          <a:xfrm>
            <a:off x="802850" y="944592"/>
            <a:ext cx="6116424" cy="6023700"/>
          </a:xfrm>
          <a:prstGeom prst="rect">
            <a:avLst/>
          </a:prstGeom>
          <a:noFill/>
        </p:spPr>
        <p:txBody>
          <a:bodyPr wrap="square" rtlCol="0">
            <a:spAutoFit/>
          </a:bodyPr>
          <a:lstStyle/>
          <a:p>
            <a:pPr>
              <a:lnSpc>
                <a:spcPct val="107000"/>
              </a:lnSpc>
              <a:spcAft>
                <a:spcPts val="800"/>
              </a:spcAft>
            </a:pPr>
            <a:r>
              <a:rPr lang="en-US" sz="1600" b="1">
                <a:ln>
                  <a:noFill/>
                </a:ln>
                <a:solidFill>
                  <a:srgbClr val="000000"/>
                </a:solidFill>
                <a:effectLst/>
                <a:uFill>
                  <a:solidFill>
                    <a:srgbClr val="000000"/>
                  </a:solidFill>
                </a:uFill>
                <a:ea typeface="Arial Unicode MS" panose="020B0604020202020204" pitchFamily="34" charset="-128"/>
                <a:cs typeface="Arial Unicode MS" panose="020B0604020202020204" pitchFamily="34" charset="-128"/>
              </a:rPr>
              <a:t>Proposed process</a:t>
            </a:r>
            <a:endParaRPr lang="en-GB" sz="1600" b="1">
              <a:ln>
                <a:noFill/>
              </a:ln>
              <a:solidFill>
                <a:srgbClr val="000000"/>
              </a:solidFill>
              <a:effectLst/>
              <a:uFill>
                <a:solidFill>
                  <a:srgbClr val="000000"/>
                </a:solidFill>
              </a:uFill>
              <a:ea typeface="Arial Unicode MS" panose="020B0604020202020204" pitchFamily="34" charset="-128"/>
              <a:cs typeface="Arial Unicode MS" panose="020B0604020202020204" pitchFamily="34" charset="-128"/>
            </a:endParaRPr>
          </a:p>
          <a:p>
            <a:pPr marL="342900" lvl="0" indent="-342900" fontAlgn="base">
              <a:lnSpc>
                <a:spcPct val="107000"/>
              </a:lnSpc>
              <a:spcAft>
                <a:spcPts val="800"/>
              </a:spcAft>
              <a:buFont typeface="+mj-lt"/>
              <a:buAutoNum type="arabicParenR"/>
            </a:pPr>
            <a:r>
              <a:rPr lang="en-US" sz="1600" u="none" strike="noStrike" kern="0" spc="0">
                <a:solidFill>
                  <a:srgbClr val="000000"/>
                </a:solidFill>
                <a:effectLst/>
                <a:uFill>
                  <a:solidFill>
                    <a:srgbClr val="000000"/>
                  </a:solidFill>
                </a:uFill>
                <a:ea typeface="Arial Unicode MS" panose="020B0604020202020204" pitchFamily="34" charset="-128"/>
                <a:cs typeface="Arial Unicode MS" panose="020B0604020202020204" pitchFamily="34" charset="-128"/>
              </a:rPr>
              <a:t>Generate a list of patients using the pre-made / imported case finder searches found in Ardens or create your own local searches using the said criteria.</a:t>
            </a:r>
            <a:endParaRPr lang="en-GB" sz="1600" u="none" strike="noStrike" kern="0" spc="0">
              <a:solidFill>
                <a:srgbClr val="000000"/>
              </a:solidFill>
              <a:effectLst/>
              <a:uFill>
                <a:solidFill>
                  <a:srgbClr val="000000"/>
                </a:solidFill>
              </a:uFill>
              <a:ea typeface="Arial Unicode MS" panose="020B0604020202020204" pitchFamily="34" charset="-128"/>
              <a:cs typeface="Arial Unicode MS" panose="020B0604020202020204" pitchFamily="34" charset="-128"/>
            </a:endParaRPr>
          </a:p>
          <a:p>
            <a:pPr marL="342900" lvl="0" indent="-342900" fontAlgn="base">
              <a:lnSpc>
                <a:spcPct val="107000"/>
              </a:lnSpc>
              <a:spcAft>
                <a:spcPts val="800"/>
              </a:spcAft>
              <a:buFont typeface="+mj-lt"/>
              <a:buAutoNum type="arabicParenR"/>
            </a:pPr>
            <a:r>
              <a:rPr lang="en-US" sz="1600" u="none" strike="noStrike" kern="0" spc="0">
                <a:solidFill>
                  <a:srgbClr val="000000"/>
                </a:solidFill>
                <a:effectLst/>
                <a:uFill>
                  <a:solidFill>
                    <a:srgbClr val="000000"/>
                  </a:solidFill>
                </a:uFill>
                <a:ea typeface="Arial Unicode MS" panose="020B0604020202020204" pitchFamily="34" charset="-128"/>
                <a:cs typeface="Arial Unicode MS" panose="020B0604020202020204" pitchFamily="34" charset="-128"/>
              </a:rPr>
              <a:t>Export the generated patient list onto an excel workbook</a:t>
            </a:r>
            <a:endParaRPr lang="en-GB" sz="1600" u="none" strike="noStrike" kern="0" spc="0">
              <a:solidFill>
                <a:srgbClr val="000000"/>
              </a:solidFill>
              <a:effectLst/>
              <a:uFill>
                <a:solidFill>
                  <a:srgbClr val="000000"/>
                </a:solidFill>
              </a:uFill>
              <a:ea typeface="Arial Unicode MS" panose="020B0604020202020204" pitchFamily="34" charset="-128"/>
              <a:cs typeface="Arial Unicode MS" panose="020B0604020202020204" pitchFamily="34" charset="-128"/>
            </a:endParaRPr>
          </a:p>
          <a:p>
            <a:pPr marL="342900" lvl="0" indent="-342900" fontAlgn="base">
              <a:lnSpc>
                <a:spcPct val="107000"/>
              </a:lnSpc>
              <a:spcAft>
                <a:spcPts val="800"/>
              </a:spcAft>
              <a:buFont typeface="+mj-lt"/>
              <a:buAutoNum type="arabicParenR"/>
            </a:pPr>
            <a:r>
              <a:rPr lang="en-US" sz="1600" u="none" strike="noStrike" kern="0" spc="0">
                <a:solidFill>
                  <a:srgbClr val="000000"/>
                </a:solidFill>
                <a:effectLst/>
                <a:uFill>
                  <a:solidFill>
                    <a:srgbClr val="000000"/>
                  </a:solidFill>
                </a:uFill>
                <a:ea typeface="Arial Unicode MS" panose="020B0604020202020204" pitchFamily="34" charset="-128"/>
                <a:cs typeface="Arial Unicode MS" panose="020B0604020202020204" pitchFamily="34" charset="-128"/>
              </a:rPr>
              <a:t>The current Ardens searches when exported contain detail about the cholesterol level that qualified the patient for the list as well as their most recent cholesterol level. Some patients may have had some treatment since the original cholesterol level and as such their cholesterol may be lower now while others have not had any clinical input and as such their cholesterol levels may remain high. Using excel tools sort the list in descending order of the most recent cholesterol check.</a:t>
            </a:r>
          </a:p>
          <a:p>
            <a:pPr marL="342900" lvl="0" indent="-342900" fontAlgn="base">
              <a:lnSpc>
                <a:spcPct val="107000"/>
              </a:lnSpc>
              <a:spcAft>
                <a:spcPts val="800"/>
              </a:spcAft>
              <a:buFont typeface="+mj-lt"/>
              <a:buAutoNum type="arabicParenR"/>
            </a:pPr>
            <a:r>
              <a:rPr lang="en-US" sz="1600" u="none" strike="noStrike" kern="0" spc="0">
                <a:solidFill>
                  <a:srgbClr val="000000"/>
                </a:solidFill>
                <a:effectLst/>
                <a:uFill>
                  <a:solidFill>
                    <a:srgbClr val="000000"/>
                  </a:solidFill>
                </a:uFill>
                <a:ea typeface="Arial Unicode MS" panose="020B0604020202020204" pitchFamily="34" charset="-128"/>
                <a:cs typeface="Arial Unicode MS" panose="020B0604020202020204" pitchFamily="34" charset="-128"/>
              </a:rPr>
              <a:t>Work from the top of this list to conduct assessment of everyone to check for any exclusions and any coding errors (the upper threshold is to get to 48% of these patients). </a:t>
            </a:r>
            <a:r>
              <a:rPr lang="en-US" sz="1600" u="none" strike="noStrike" kern="0" spc="0">
                <a:solidFill>
                  <a:srgbClr val="000000"/>
                </a:solidFill>
                <a:effectLst/>
                <a:uFill>
                  <a:solidFill>
                    <a:srgbClr val="000000"/>
                  </a:solidFill>
                </a:uFill>
                <a:ea typeface="Arial Unicode MS" panose="020B0604020202020204" pitchFamily="34" charset="-128"/>
                <a:cs typeface="Arial Unicode MS" panose="020B0604020202020204" pitchFamily="34" charset="-128"/>
                <a:hlinkClick r:id="rId2"/>
              </a:rPr>
              <a:t>Visit NHS England for the associated SNOMED codes from previous IIF and exclusions.</a:t>
            </a:r>
            <a:r>
              <a:rPr lang="en-US" sz="1800">
                <a:solidFill>
                  <a:srgbClr val="000000"/>
                </a:solidFill>
                <a:effectLst/>
                <a:uFill>
                  <a:solidFill>
                    <a:srgbClr val="000000"/>
                  </a:solidFill>
                </a:uFill>
                <a:latin typeface="Arial" panose="020B0604020202020204" pitchFamily="34" charset="0"/>
                <a:ea typeface="Arial" panose="020B0604020202020204" pitchFamily="34" charset="0"/>
                <a:cs typeface="Arial Unicode MS" panose="020B0604020202020204" pitchFamily="34" charset="-128"/>
                <a:hlinkClick r:id="rId2"/>
              </a:rPr>
              <a:t> </a:t>
            </a:r>
            <a:endParaRPr lang="en-GB" sz="1800">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endParaRPr>
          </a:p>
          <a:p>
            <a:pPr lvl="0" fontAlgn="base">
              <a:lnSpc>
                <a:spcPct val="107000"/>
              </a:lnSpc>
              <a:spcAft>
                <a:spcPts val="800"/>
              </a:spcAft>
            </a:pPr>
            <a:endParaRPr lang="en-GB" sz="1600" u="none" strike="noStrike" kern="0" spc="0">
              <a:solidFill>
                <a:srgbClr val="000000"/>
              </a:solidFill>
              <a:effectLst/>
              <a:uFill>
                <a:solidFill>
                  <a:srgbClr val="000000"/>
                </a:solidFill>
              </a:uFill>
              <a:latin typeface="Calibri" panose="020F0502020204030204" pitchFamily="34" charset="0"/>
              <a:ea typeface="Arial Unicode MS" panose="020B0604020202020204" pitchFamily="34" charset="-128"/>
              <a:cs typeface="Arial Unicode MS" panose="020B0604020202020204" pitchFamily="34" charset="-128"/>
            </a:endParaRPr>
          </a:p>
          <a:p>
            <a:endParaRPr lang="en-GB"/>
          </a:p>
        </p:txBody>
      </p:sp>
      <p:pic>
        <p:nvPicPr>
          <p:cNvPr id="3" name="Picture 2" descr="A person typing on a computer&#10;&#10;AI-generated content may be incorrect.">
            <a:extLst>
              <a:ext uri="{FF2B5EF4-FFF2-40B4-BE49-F238E27FC236}">
                <a16:creationId xmlns:a16="http://schemas.microsoft.com/office/drawing/2014/main" id="{70198B60-8E20-CBA3-366A-D565F0FFC0D7}"/>
              </a:ext>
            </a:extLst>
          </p:cNvPr>
          <p:cNvPicPr>
            <a:picLocks noChangeAspect="1"/>
          </p:cNvPicPr>
          <p:nvPr/>
        </p:nvPicPr>
        <p:blipFill>
          <a:blip r:embed="rId3">
            <a:extLst>
              <a:ext uri="{28A0092B-C50C-407E-A947-70E740481C1C}">
                <a14:useLocalDpi xmlns:a14="http://schemas.microsoft.com/office/drawing/2010/main" val="0"/>
              </a:ext>
            </a:extLst>
          </a:blip>
          <a:srcRect r="39074"/>
          <a:stretch/>
        </p:blipFill>
        <p:spPr>
          <a:xfrm>
            <a:off x="7234875" y="1463217"/>
            <a:ext cx="4280850" cy="4674872"/>
          </a:xfrm>
          <a:prstGeom prst="rect">
            <a:avLst/>
          </a:prstGeom>
        </p:spPr>
      </p:pic>
    </p:spTree>
    <p:extLst>
      <p:ext uri="{BB962C8B-B14F-4D97-AF65-F5344CB8AC3E}">
        <p14:creationId xmlns:p14="http://schemas.microsoft.com/office/powerpoint/2010/main" val="418345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DA38661-F988-14FD-B2F2-DD0DC25AF77D}"/>
              </a:ext>
            </a:extLst>
          </p:cNvPr>
          <p:cNvSpPr txBox="1"/>
          <p:nvPr/>
        </p:nvSpPr>
        <p:spPr>
          <a:xfrm>
            <a:off x="1354317" y="685172"/>
            <a:ext cx="9483365" cy="5121595"/>
          </a:xfrm>
          <a:prstGeom prst="rect">
            <a:avLst/>
          </a:prstGeom>
          <a:noFill/>
        </p:spPr>
        <p:txBody>
          <a:bodyPr wrap="square" rtlCol="0">
            <a:spAutoFit/>
          </a:bodyPr>
          <a:lstStyle/>
          <a:p>
            <a:r>
              <a:rPr lang="en-GB" sz="1600" b="1"/>
              <a:t>Proposed process continued…</a:t>
            </a:r>
          </a:p>
          <a:p>
            <a:endParaRPr lang="en-GB" sz="1600"/>
          </a:p>
          <a:p>
            <a:pPr marL="342900" lvl="0" indent="-342900" fontAlgn="base">
              <a:lnSpc>
                <a:spcPct val="107000"/>
              </a:lnSpc>
              <a:spcAft>
                <a:spcPts val="800"/>
              </a:spcAft>
              <a:buFont typeface="+mj-lt"/>
              <a:buAutoNum type="arabicParenR" startAt="5"/>
            </a:pPr>
            <a:r>
              <a:rPr lang="en-US" sz="1600" u="none" strike="noStrike" kern="0" spc="0">
                <a:solidFill>
                  <a:srgbClr val="000000"/>
                </a:solidFill>
                <a:effectLst/>
                <a:uFill>
                  <a:solidFill>
                    <a:srgbClr val="000000"/>
                  </a:solidFill>
                </a:uFill>
                <a:ea typeface="Arial Unicode MS" panose="020B0604020202020204" pitchFamily="34" charset="-128"/>
                <a:cs typeface="Arial Unicode MS" panose="020B0604020202020204" pitchFamily="34" charset="-128"/>
              </a:rPr>
              <a:t>Using the new </a:t>
            </a:r>
            <a:r>
              <a:rPr lang="en-US" sz="1600" kern="0">
                <a:solidFill>
                  <a:srgbClr val="000000"/>
                </a:solidFill>
                <a:uFill>
                  <a:solidFill>
                    <a:srgbClr val="000000"/>
                  </a:solidFill>
                </a:uFill>
                <a:ea typeface="Arial Unicode MS" panose="020B0604020202020204" pitchFamily="34" charset="-128"/>
                <a:cs typeface="Arial Unicode MS" panose="020B0604020202020204" pitchFamily="34" charset="-128"/>
              </a:rPr>
              <a:t>revised</a:t>
            </a:r>
            <a:r>
              <a:rPr lang="en-US" sz="1600" u="none" strike="noStrike" kern="0" spc="0">
                <a:solidFill>
                  <a:srgbClr val="000000"/>
                </a:solidFill>
                <a:effectLst/>
                <a:uFill>
                  <a:solidFill>
                    <a:srgbClr val="000000"/>
                  </a:solidFill>
                </a:uFill>
                <a:ea typeface="Arial Unicode MS" panose="020B0604020202020204" pitchFamily="34" charset="-128"/>
                <a:cs typeface="Arial Unicode MS" panose="020B0604020202020204" pitchFamily="34" charset="-128"/>
              </a:rPr>
              <a:t> list, contact each patient to conduct an assessment using the Simone Broome or Dutch Lipid Networks criteria. The Simone Broome criteria is less cumbersome and easier to understand. The character limit within Accurx messaging is easily exceeded, therefore, the best solution is to send the patient a letter detailing the Simone Broome criteria questionnaire (Appendix A). You may opt to send an Accurx message explaining that you will send out a questionnaire to the patient.</a:t>
            </a:r>
            <a:endParaRPr lang="en-GB" sz="1600" u="none" strike="noStrike" kern="0" spc="0">
              <a:solidFill>
                <a:srgbClr val="000000"/>
              </a:solidFill>
              <a:effectLst/>
              <a:uFill>
                <a:solidFill>
                  <a:srgbClr val="000000"/>
                </a:solidFill>
              </a:uFill>
              <a:ea typeface="Arial Unicode MS" panose="020B0604020202020204" pitchFamily="34" charset="-128"/>
              <a:cs typeface="Arial Unicode MS" panose="020B0604020202020204" pitchFamily="34" charset="-128"/>
            </a:endParaRPr>
          </a:p>
          <a:p>
            <a:pPr marL="342900" lvl="0" indent="-342900" fontAlgn="base">
              <a:lnSpc>
                <a:spcPct val="107000"/>
              </a:lnSpc>
              <a:spcAft>
                <a:spcPts val="800"/>
              </a:spcAft>
              <a:buFont typeface="+mj-lt"/>
              <a:buAutoNum type="arabicParenR" startAt="5"/>
            </a:pPr>
            <a:r>
              <a:rPr lang="en-US" sz="1600" u="none" strike="noStrike" kern="0" spc="0">
                <a:solidFill>
                  <a:srgbClr val="000000"/>
                </a:solidFill>
                <a:effectLst/>
                <a:uFill>
                  <a:solidFill>
                    <a:srgbClr val="000000"/>
                  </a:solidFill>
                </a:uFill>
                <a:ea typeface="Arial Unicode MS" panose="020B0604020202020204" pitchFamily="34" charset="-128"/>
                <a:cs typeface="Arial Unicode MS" panose="020B0604020202020204" pitchFamily="34" charset="-128"/>
              </a:rPr>
              <a:t>Once you have received </a:t>
            </a:r>
            <a:r>
              <a:rPr lang="en-US" sz="1600" kern="0">
                <a:solidFill>
                  <a:srgbClr val="000000"/>
                </a:solidFill>
                <a:uFill>
                  <a:solidFill>
                    <a:srgbClr val="000000"/>
                  </a:solidFill>
                </a:uFill>
                <a:ea typeface="Arial Unicode MS" panose="020B0604020202020204" pitchFamily="34" charset="-128"/>
                <a:cs typeface="Arial Unicode MS" panose="020B0604020202020204" pitchFamily="34" charset="-128"/>
              </a:rPr>
              <a:t>the completed</a:t>
            </a:r>
            <a:r>
              <a:rPr lang="en-US" sz="1600" u="none" strike="noStrike" kern="0" spc="0">
                <a:solidFill>
                  <a:srgbClr val="000000"/>
                </a:solidFill>
                <a:effectLst/>
                <a:uFill>
                  <a:solidFill>
                    <a:srgbClr val="000000"/>
                  </a:solidFill>
                </a:uFill>
                <a:ea typeface="Arial Unicode MS" panose="020B0604020202020204" pitchFamily="34" charset="-128"/>
                <a:cs typeface="Arial Unicode MS" panose="020B0604020202020204" pitchFamily="34" charset="-128"/>
              </a:rPr>
              <a:t> questionnaires you then need to conduct a formal Simone Broome assessment. </a:t>
            </a:r>
            <a:r>
              <a:rPr lang="en-US" sz="1600" u="none" strike="noStrike" kern="0" spc="0">
                <a:solidFill>
                  <a:srgbClr val="000000"/>
                </a:solidFill>
                <a:effectLst/>
                <a:uFill>
                  <a:solidFill>
                    <a:srgbClr val="000000"/>
                  </a:solidFill>
                </a:uFill>
                <a:ea typeface="Arial Unicode MS" panose="020B0604020202020204" pitchFamily="34" charset="-128"/>
                <a:cs typeface="Arial Unicode MS" panose="020B0604020202020204" pitchFamily="34" charset="-128"/>
                <a:hlinkClick r:id="rId2"/>
              </a:rPr>
              <a:t>Visit mdcacl.com to access the available online tools.</a:t>
            </a:r>
            <a:endParaRPr lang="en-US" sz="1600" u="none" strike="noStrike" kern="0" spc="0">
              <a:solidFill>
                <a:srgbClr val="000000"/>
              </a:solidFill>
              <a:effectLst/>
              <a:uFill>
                <a:solidFill>
                  <a:srgbClr val="000000"/>
                </a:solidFill>
              </a:uFill>
              <a:ea typeface="Arial Unicode MS" panose="020B0604020202020204" pitchFamily="34" charset="-128"/>
              <a:cs typeface="Arial Unicode MS" panose="020B0604020202020204" pitchFamily="34" charset="-128"/>
            </a:endParaRPr>
          </a:p>
          <a:p>
            <a:pPr marL="360000" fontAlgn="base">
              <a:lnSpc>
                <a:spcPct val="107000"/>
              </a:lnSpc>
              <a:spcAft>
                <a:spcPts val="800"/>
              </a:spcAft>
            </a:pPr>
            <a:r>
              <a:rPr lang="en-US" sz="1600" kern="0">
                <a:solidFill>
                  <a:srgbClr val="000000"/>
                </a:solidFill>
                <a:uFill>
                  <a:solidFill>
                    <a:srgbClr val="000000"/>
                  </a:solidFill>
                </a:uFill>
                <a:ea typeface="Arial Unicode MS" panose="020B0604020202020204" pitchFamily="34" charset="-128"/>
                <a:cs typeface="Arial Unicode MS" panose="020B0604020202020204" pitchFamily="34" charset="-128"/>
              </a:rPr>
              <a:t>At this point a referral code for assessment for </a:t>
            </a:r>
            <a:r>
              <a:rPr lang="en-US" sz="1600">
                <a:solidFill>
                  <a:srgbClr val="000000"/>
                </a:solidFill>
                <a:effectLst/>
                <a:uFill>
                  <a:solidFill>
                    <a:srgbClr val="000000"/>
                  </a:solidFill>
                </a:uFill>
                <a:ea typeface="Arial Unicode MS" panose="020B0604020202020204" pitchFamily="34" charset="-128"/>
                <a:cs typeface="Arial Unicode MS" panose="020B0604020202020204" pitchFamily="34" charset="-128"/>
              </a:rPr>
              <a:t>Familial Hypercholesterolaemia can be added for all those assessed via the Simone Broome criteria and those that need secondary care input can then have an ERS referral done. You can then consider following up, via phone call, all those non responders to decide whether you can code as declined further assessment or not. All patients who have not met the criteria for further assessment will need to be coded for the particular type of Hypercholesterolemia they have, to ensure they are excluded in any future searches (all diabetes related , mixed and secondary hyperlipidemias)</a:t>
            </a:r>
            <a:endParaRPr lang="en-GB" sz="1600">
              <a:solidFill>
                <a:srgbClr val="000000"/>
              </a:solidFill>
              <a:effectLst/>
              <a:uFill>
                <a:solidFill>
                  <a:srgbClr val="000000"/>
                </a:solidFill>
              </a:uFill>
              <a:ea typeface="Arial Unicode MS" panose="020B0604020202020204" pitchFamily="34" charset="-128"/>
              <a:cs typeface="Arial Unicode MS" panose="020B0604020202020204" pitchFamily="34" charset="-128"/>
            </a:endParaRPr>
          </a:p>
          <a:p>
            <a:endParaRPr lang="en-GB"/>
          </a:p>
        </p:txBody>
      </p:sp>
    </p:spTree>
    <p:extLst>
      <p:ext uri="{BB962C8B-B14F-4D97-AF65-F5344CB8AC3E}">
        <p14:creationId xmlns:p14="http://schemas.microsoft.com/office/powerpoint/2010/main" val="1136905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39346D3-3290-B987-43EA-EE13388DE140}"/>
              </a:ext>
            </a:extLst>
          </p:cNvPr>
          <p:cNvSpPr txBox="1"/>
          <p:nvPr/>
        </p:nvSpPr>
        <p:spPr>
          <a:xfrm>
            <a:off x="1704975" y="1307729"/>
            <a:ext cx="8782050" cy="3704604"/>
          </a:xfrm>
          <a:prstGeom prst="rect">
            <a:avLst/>
          </a:prstGeom>
          <a:noFill/>
        </p:spPr>
        <p:txBody>
          <a:bodyPr wrap="square" rtlCol="0">
            <a:spAutoFit/>
          </a:bodyPr>
          <a:lstStyle/>
          <a:p>
            <a:r>
              <a:rPr lang="en-GB" b="1"/>
              <a:t>References:</a:t>
            </a:r>
          </a:p>
          <a:p>
            <a:endParaRPr lang="en-GB"/>
          </a:p>
          <a:p>
            <a:pPr marL="342900" lvl="0" indent="-342900" fontAlgn="base">
              <a:lnSpc>
                <a:spcPct val="107000"/>
              </a:lnSpc>
              <a:spcAft>
                <a:spcPts val="800"/>
              </a:spcAft>
              <a:buFont typeface="+mj-lt"/>
              <a:buAutoNum type="arabicPeriod"/>
            </a:pPr>
            <a:r>
              <a:rPr lang="en-US" sz="1800" u="sng" strike="noStrike" kern="0" spc="0">
                <a:solidFill>
                  <a:srgbClr val="000000"/>
                </a:solidFill>
                <a:effectLst/>
                <a:uFill>
                  <a:solidFill>
                    <a:srgbClr val="0563C1"/>
                  </a:solidFill>
                </a:uFill>
                <a:ea typeface="Arial Unicode MS" panose="020B0604020202020204" pitchFamily="34" charset="-128"/>
                <a:cs typeface="Arial Unicode MS" panose="020B0604020202020204" pitchFamily="34" charset="-128"/>
                <a:hlinkClick r:id="rId2"/>
              </a:rPr>
              <a:t>https://www.england.nhs.uk/london/london-clinical-networks/our-networks/cardiac/familial-hypercholesterolaemia/</a:t>
            </a:r>
            <a:endParaRPr lang="en-GB" sz="1800" u="none" strike="noStrike" kern="0" spc="0">
              <a:solidFill>
                <a:srgbClr val="000000"/>
              </a:solidFill>
              <a:effectLst/>
              <a:uFill>
                <a:solidFill>
                  <a:srgbClr val="000000"/>
                </a:solidFill>
              </a:uFill>
              <a:ea typeface="Arial Unicode MS" panose="020B0604020202020204" pitchFamily="34" charset="-128"/>
              <a:cs typeface="Arial Unicode MS" panose="020B0604020202020204" pitchFamily="34" charset="-128"/>
            </a:endParaRPr>
          </a:p>
          <a:p>
            <a:pPr marL="342900" lvl="0" indent="-342900" fontAlgn="base">
              <a:lnSpc>
                <a:spcPct val="107000"/>
              </a:lnSpc>
              <a:spcAft>
                <a:spcPts val="800"/>
              </a:spcAft>
              <a:buFont typeface="+mj-lt"/>
              <a:buAutoNum type="arabicPeriod"/>
            </a:pPr>
            <a:r>
              <a:rPr lang="en-US" sz="1800" u="sng" strike="noStrike" kern="0" spc="0">
                <a:solidFill>
                  <a:srgbClr val="000000"/>
                </a:solidFill>
                <a:effectLst/>
                <a:uFill>
                  <a:solidFill>
                    <a:srgbClr val="0563C1"/>
                  </a:solidFill>
                </a:uFill>
                <a:ea typeface="Arial Unicode MS" panose="020B0604020202020204" pitchFamily="34" charset="-128"/>
                <a:cs typeface="Arial Unicode MS" panose="020B0604020202020204" pitchFamily="34" charset="-128"/>
                <a:hlinkClick r:id="rId3"/>
              </a:rPr>
              <a:t>https://www.england.nhs.uk/wp-content/uploads/2022/03/B1357-investment-and-impact-fund-2022-23-updated-guidance-march-2022.pdf</a:t>
            </a:r>
            <a:endParaRPr lang="en-US" sz="1800" u="sng" strike="noStrike" kern="0" spc="0">
              <a:solidFill>
                <a:srgbClr val="000000"/>
              </a:solidFill>
              <a:effectLst/>
              <a:uFill>
                <a:solidFill>
                  <a:srgbClr val="0563C1"/>
                </a:solidFill>
              </a:uFill>
              <a:ea typeface="Arial Unicode MS" panose="020B0604020202020204" pitchFamily="34" charset="-128"/>
              <a:cs typeface="Arial Unicode MS" panose="020B0604020202020204" pitchFamily="34" charset="-128"/>
            </a:endParaRPr>
          </a:p>
          <a:p>
            <a:pPr marL="342900" indent="-342900" fontAlgn="base">
              <a:lnSpc>
                <a:spcPct val="107000"/>
              </a:lnSpc>
              <a:spcAft>
                <a:spcPts val="800"/>
              </a:spcAft>
              <a:buFont typeface="+mj-lt"/>
              <a:buAutoNum type="arabicPeriod"/>
            </a:pPr>
            <a:r>
              <a:rPr lang="en-US" sz="1800" u="sng" strike="noStrike" kern="0" spc="0">
                <a:solidFill>
                  <a:srgbClr val="000000"/>
                </a:solidFill>
                <a:effectLst/>
                <a:uFill>
                  <a:solidFill>
                    <a:srgbClr val="0563C1"/>
                  </a:solidFill>
                </a:uFill>
                <a:ea typeface="Arial Unicode MS" panose="020B0604020202020204" pitchFamily="34" charset="-128"/>
                <a:cs typeface="Arial Unicode MS" panose="020B0604020202020204" pitchFamily="34" charset="-128"/>
                <a:hlinkClick r:id="rId4"/>
              </a:rPr>
              <a:t>https://www.nice.org.uk/guidance/cg71/resources/familial-hypercholesterolaemia-identification-and-management-pdf-975623384005</a:t>
            </a:r>
            <a:endParaRPr lang="en-US" sz="1800" u="sng" strike="noStrike" kern="0" spc="0">
              <a:solidFill>
                <a:srgbClr val="000000"/>
              </a:solidFill>
              <a:effectLst/>
              <a:uFill>
                <a:solidFill>
                  <a:srgbClr val="0563C1"/>
                </a:solidFill>
              </a:uFill>
              <a:ea typeface="Arial Unicode MS" panose="020B0604020202020204" pitchFamily="34" charset="-128"/>
              <a:cs typeface="Arial Unicode MS" panose="020B0604020202020204" pitchFamily="34" charset="-128"/>
            </a:endParaRPr>
          </a:p>
          <a:p>
            <a:pPr marL="342900" indent="-342900" fontAlgn="base">
              <a:lnSpc>
                <a:spcPct val="107000"/>
              </a:lnSpc>
              <a:spcAft>
                <a:spcPts val="800"/>
              </a:spcAft>
              <a:buFont typeface="+mj-lt"/>
              <a:buAutoNum type="arabicPeriod"/>
            </a:pPr>
            <a:r>
              <a:rPr lang="en-GB" sz="1800" u="none" strike="noStrike" kern="0" spc="0">
                <a:solidFill>
                  <a:srgbClr val="000000"/>
                </a:solidFill>
                <a:effectLst/>
                <a:uFill>
                  <a:solidFill>
                    <a:srgbClr val="000000"/>
                  </a:solidFill>
                </a:uFill>
                <a:ea typeface="Arial Unicode MS" panose="020B0604020202020204" pitchFamily="34" charset="-128"/>
                <a:cs typeface="Arial Unicode MS" panose="020B0604020202020204" pitchFamily="34" charset="-128"/>
              </a:rPr>
              <a:t>https://www.mdcalc.com/calc/3817/simon-broome-diagnostic-criteria-familial-hypercholesterolemia-fh</a:t>
            </a:r>
          </a:p>
          <a:p>
            <a:endParaRPr lang="en-GB"/>
          </a:p>
        </p:txBody>
      </p:sp>
    </p:spTree>
    <p:extLst>
      <p:ext uri="{BB962C8B-B14F-4D97-AF65-F5344CB8AC3E}">
        <p14:creationId xmlns:p14="http://schemas.microsoft.com/office/powerpoint/2010/main" val="2352934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17AA778707CC44F87D30CA71EBEB45E" ma:contentTypeVersion="16" ma:contentTypeDescription="Create a new document." ma:contentTypeScope="" ma:versionID="e53e8814f799a7ce918db8fc88a761ef">
  <xsd:schema xmlns:xsd="http://www.w3.org/2001/XMLSchema" xmlns:xs="http://www.w3.org/2001/XMLSchema" xmlns:p="http://schemas.microsoft.com/office/2006/metadata/properties" xmlns:ns1="http://schemas.microsoft.com/sharepoint/v3" xmlns:ns2="5aa6adf1-279e-4cb3-822e-ee7c355b3d8c" xmlns:ns3="e541ac96-79b0-4512-a52a-779adffce330" targetNamespace="http://schemas.microsoft.com/office/2006/metadata/properties" ma:root="true" ma:fieldsID="411c8fc318cb4dc906d928d41a43af79" ns1:_="" ns2:_="" ns3:_="">
    <xsd:import namespace="http://schemas.microsoft.com/sharepoint/v3"/>
    <xsd:import namespace="5aa6adf1-279e-4cb3-822e-ee7c355b3d8c"/>
    <xsd:import namespace="e541ac96-79b0-4512-a52a-779adffce330"/>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1:_ip_UnifiedCompliancePolicyProperties" minOccurs="0"/>
                <xsd:element ref="ns1:_ip_UnifiedCompliancePolicyUIAction" minOccurs="0"/>
                <xsd:element ref="ns2:MediaServiceGenerationTime" minOccurs="0"/>
                <xsd:element ref="ns2:MediaServiceEventHashCode" minOccurs="0"/>
                <xsd:element ref="ns2:MediaLengthInSeconds" minOccurs="0"/>
                <xsd:element ref="ns3:SharedWithUsers" minOccurs="0"/>
                <xsd:element ref="ns3:SharedWithDetails" minOccurs="0"/>
                <xsd:element ref="ns2:MediaServiceDateTaken" minOccurs="0"/>
                <xsd:element ref="ns2:MediaServiceSearchPropertie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1" nillable="true" ma:displayName="Unified Compliance Policy Properties" ma:hidden="true" ma:internalName="_ip_UnifiedCompliancePolicyProperties">
      <xsd:simpleType>
        <xsd:restriction base="dms:Note"/>
      </xsd:simpleType>
    </xsd:element>
    <xsd:element name="_ip_UnifiedCompliancePolicyUIAction" ma:index="1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aa6adf1-279e-4cb3-822e-ee7c355b3d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541ac96-79b0-4512-a52a-779adffce33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f8f1b9e3-9923-401e-a0ad-efe942d05096}" ma:internalName="TaxCatchAll" ma:showField="CatchAllData" ma:web="e541ac96-79b0-4512-a52a-779adffce33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e541ac96-79b0-4512-a52a-779adffce330" xsi:nil="true"/>
    <_ip_UnifiedCompliancePolicyProperties xmlns="http://schemas.microsoft.com/sharepoint/v3" xsi:nil="true"/>
    <lcf76f155ced4ddcb4097134ff3c332f xmlns="5aa6adf1-279e-4cb3-822e-ee7c355b3d8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34F2859-4008-43B8-A720-30D61C1B87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aa6adf1-279e-4cb3-822e-ee7c355b3d8c"/>
    <ds:schemaRef ds:uri="e541ac96-79b0-4512-a52a-779adffce3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A0AC1F4-934C-447D-B960-5CA54A280E04}">
  <ds:schemaRefs>
    <ds:schemaRef ds:uri="http://schemas.microsoft.com/sharepoint/v3/contenttype/forms"/>
  </ds:schemaRefs>
</ds:datastoreItem>
</file>

<file path=customXml/itemProps3.xml><?xml version="1.0" encoding="utf-8"?>
<ds:datastoreItem xmlns:ds="http://schemas.openxmlformats.org/officeDocument/2006/customXml" ds:itemID="{50BE4B56-42F0-4CD5-AC0F-90402FF0BDC9}">
  <ds:schemaRefs>
    <ds:schemaRef ds:uri="13f4cbfc-7a41-42ed-9b2c-93281003bd4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http://schemas.microsoft.com/sharepoint/v3"/>
    <ds:schemaRef ds:uri="e541ac96-79b0-4512-a52a-779adffce330"/>
    <ds:schemaRef ds:uri="5aa6adf1-279e-4cb3-822e-ee7c355b3d8c"/>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7</Slides>
  <Notes>0</Notes>
  <HiddenSlides>0</HiddenSlide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EMA, Iquo (NHS HUMBER AND NORTH YORKSHIRE ICB - 02Y)</dc:creator>
  <cp:revision>2</cp:revision>
  <dcterms:created xsi:type="dcterms:W3CDTF">2025-03-27T12:47:52Z</dcterms:created>
  <dcterms:modified xsi:type="dcterms:W3CDTF">2025-07-08T10:04:21Z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0x010100917AA778707CC44F87D30CA71EBEB45E</vt:lpwstr>
  </property>
  <property fmtid="{D5CDD505-2E9C-101B-9397-08002B2CF9AE}" pid="3" name="Order">
    <vt:r8>9500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y fmtid="{D5CDD505-2E9C-101B-9397-08002B2CF9AE}" pid="12" name="MediaServiceImageTags">
    <vt:lpwstr/>
  </property>
</Properties>
</file>