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6" r:id="rId6"/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CADE85-BF74-70D6-A5DD-0458660B6608}" v="1" dt="2025-06-18T08:52:34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1292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61BF-E293-6468-9FD1-D3EECB5C2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312932-42CC-47D8-958A-E0808E680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B5B3E-2BB1-2CE6-8C4E-44EA87F1F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5F156-85F6-DB59-891A-BE702A0F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D6949-81CE-F365-2249-6332C085B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18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23F3-F390-61EB-EEEC-43500A867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18035-D25A-BA47-107E-05F96963E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74A71-014E-4749-36E0-8E26E542F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06EAC-72DD-11B7-4BCA-5D389A21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3ACB-E64F-28A6-BF0E-8A7B7C52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90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3A1AC4-6660-5CD4-9992-3BC4D57F9B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FEA22-7244-D2CA-6FEC-4CC428A36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20D10-EDCA-90A7-3582-3D1836F0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5F90E-2041-F4C7-ABA8-6804ABF3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DF175-63F4-7729-3309-7DC55CF9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4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6DC98-C488-8778-BAF8-02E64AB1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796C-AF95-0D37-7BC1-62380A8F9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B5654-B2F1-9F21-0D33-FD771C6BA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3BFD2-3D0B-DEFE-8FA0-E19E0FE7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9559-4099-75E7-8B7A-E70DB43B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59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5B34-49E2-47EC-B1FD-0E21B2257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946F6-7D1D-366F-D384-C11881F9A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38145-0ED2-F43E-AD8D-DC39B87C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309E7-51EB-A808-8D82-323B3F9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67AD2-2011-D194-57D4-EC7C665E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20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C6C5E-7BAB-0F0D-9589-9B1F616D1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52CA0-B9FF-D2B4-249B-01BCD6EFE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A5576-1D60-DB8C-84F2-B50B51F39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D6A6DD-5186-0171-5479-BC3428FC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5BB8A-EEB4-354F-5A58-C2CADE40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072DC0-16F9-DED9-5D85-F0A6B350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818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D7CCE-1DAE-AF16-674C-607009FC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E719F-613B-EBD2-AF50-1E77F9133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13EA4-2668-C5BC-A002-1213D44D8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509CA-A66A-C6CC-6DA4-E8947AF63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0F0EDA-C3A3-D642-8A4C-64A5A867D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268EF-5693-CD4E-F39C-5666EA25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FC6689-40CF-A37F-0350-9CBC61A3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0B9D5-B6A0-9692-0ED5-BC1D3723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14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B0AA-8744-B0AF-67EB-10BB54833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1225-F09F-16DF-AF1F-E7FDAB4E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A5B81-F3F2-B4E3-58EC-C74152C8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A91E4-0026-934A-8DF1-F44552F0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146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9D63AD-4ED6-975E-2FFE-B06408A1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774C-6BA5-088A-CD6A-E0FD00B62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713935-74B3-620E-3C5B-127CF473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76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FD077-0C27-531B-A3B9-5C7F282C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EBC21-74AD-290A-DC5F-8673C7C8B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9BAF5-96BC-C13D-1B30-EDED10918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D3B31-6259-0B3F-2AE3-2373ED92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0A13E-E518-59B9-F2CF-CD612D553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E669-5F08-F8B4-DEFD-14E2E0165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0FDC-EDF4-7B2E-2F28-B81B7191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50116-3AF3-0FAD-AD2A-3DFC57C72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98D1B-4079-67AB-1D24-99D565C56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5D226-A8DF-E7BF-2C5B-0D085F73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623416-0C8D-4E88-B88A-DFEBBAFAA721}" type="datetimeFigureOut">
              <a:rPr lang="en-GB" smtClean="0"/>
              <a:t>08/07/2025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BB14-6D38-C78F-B302-F65A64D47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8CFF1-EDDD-9243-09B0-EEE2AB25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D9592B-8D90-4D8C-85D8-0BE5F0B78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85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circle logo&#10;&#10;AI-generated content may be incorrect.">
            <a:extLst>
              <a:ext uri="{FF2B5EF4-FFF2-40B4-BE49-F238E27FC236}">
                <a16:creationId xmlns:a16="http://schemas.microsoft.com/office/drawing/2014/main" id="{0F85EEAB-1B17-06DB-6BE4-2FCC245AC8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0000">
            <a:off x="7593562" y="2333830"/>
            <a:ext cx="6148874" cy="690979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A5DB4-A1D7-A170-8AE7-DBDC1904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CE046-8DC6-CE1F-DAD8-26CB7D2E6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9CB1367-6AF3-A6C3-4505-2B171D5FEA9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30188"/>
            <a:ext cx="893064" cy="359664"/>
          </a:xfrm>
          <a:prstGeom prst="rect">
            <a:avLst/>
          </a:prstGeom>
        </p:spPr>
      </p:pic>
      <p:pic>
        <p:nvPicPr>
          <p:cNvPr id="10" name="Picture 9" descr="A close up of a sign&#10;&#10;AI-generated content may be incorrect.">
            <a:extLst>
              <a:ext uri="{FF2B5EF4-FFF2-40B4-BE49-F238E27FC236}">
                <a16:creationId xmlns:a16="http://schemas.microsoft.com/office/drawing/2014/main" id="{5C48069A-18DD-D97F-5E59-F0030CCE2FC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12" y="6228109"/>
            <a:ext cx="2686443" cy="5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C0FDBF6-4D81-A01F-C8EE-27E2BBDC4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5980"/>
            <a:ext cx="9144000" cy="1655762"/>
          </a:xfrm>
        </p:spPr>
        <p:txBody>
          <a:bodyPr vert="horz" lIns="91440" tIns="45720" rIns="91440" bIns="45720" rtlCol="0" anchor="t">
            <a:normAutofit fontScale="75000" lnSpcReduction="20000"/>
          </a:bodyPr>
          <a:lstStyle/>
          <a:p>
            <a:r>
              <a:rPr lang="en-GB" sz="6000" b="1" dirty="0"/>
              <a:t>Toolkit for admin staff to resolve hypertension coding issues</a:t>
            </a:r>
            <a:br>
              <a:rPr lang="en-GB" sz="6000" b="1" dirty="0"/>
            </a:br>
            <a:endParaRPr lang="en-GB" dirty="0"/>
          </a:p>
        </p:txBody>
      </p:sp>
      <p:pic>
        <p:nvPicPr>
          <p:cNvPr id="15" name="Picture 14" descr="A stethoscope and a clipboard&#10;&#10;AI-generated content may be incorrect.">
            <a:extLst>
              <a:ext uri="{FF2B5EF4-FFF2-40B4-BE49-F238E27FC236}">
                <a16:creationId xmlns:a16="http://schemas.microsoft.com/office/drawing/2014/main" id="{7E960353-200E-8590-9395-C47DF78F1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94" y="1911772"/>
            <a:ext cx="6282012" cy="418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2491D30-1923-7E77-2D01-FF9F9351E522}"/>
              </a:ext>
            </a:extLst>
          </p:cNvPr>
          <p:cNvCxnSpPr>
            <a:stCxn id="44" idx="0"/>
          </p:cNvCxnSpPr>
          <p:nvPr/>
        </p:nvCxnSpPr>
        <p:spPr>
          <a:xfrm flipH="1" flipV="1">
            <a:off x="6746236" y="3555750"/>
            <a:ext cx="2" cy="3005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A5555A4D-98FD-35E8-F744-AB100621E891}"/>
              </a:ext>
            </a:extLst>
          </p:cNvPr>
          <p:cNvCxnSpPr>
            <a:stCxn id="46" idx="2"/>
            <a:endCxn id="49" idx="1"/>
          </p:cNvCxnSpPr>
          <p:nvPr/>
        </p:nvCxnSpPr>
        <p:spPr>
          <a:xfrm rot="16200000" flipH="1">
            <a:off x="7488757" y="3885282"/>
            <a:ext cx="290505" cy="177554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64B8AC6-25B5-2810-47D3-A2C6BD7EF29C}"/>
              </a:ext>
            </a:extLst>
          </p:cNvPr>
          <p:cNvGrpSpPr/>
          <p:nvPr/>
        </p:nvGrpSpPr>
        <p:grpSpPr>
          <a:xfrm>
            <a:off x="621400" y="801186"/>
            <a:ext cx="10757801" cy="5255628"/>
            <a:chOff x="631560" y="294967"/>
            <a:chExt cx="10757801" cy="52556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88143-7A8F-5E79-EE82-564412A41FF3}"/>
                </a:ext>
              </a:extLst>
            </p:cNvPr>
            <p:cNvSpPr txBox="1"/>
            <p:nvPr/>
          </p:nvSpPr>
          <p:spPr>
            <a:xfrm>
              <a:off x="2096566" y="294967"/>
              <a:ext cx="7649498" cy="92333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b="1" u="sng" dirty="0"/>
                <a:t>Initial search</a:t>
              </a:r>
              <a:r>
                <a:rPr lang="en-GB" dirty="0"/>
                <a:t>:</a:t>
              </a:r>
            </a:p>
            <a:p>
              <a:r>
                <a:rPr lang="en-GB" dirty="0"/>
                <a:t>BP&gt;140/90 at any time in pt hx or ABPM/Home readings over 135/85. </a:t>
              </a:r>
            </a:p>
            <a:p>
              <a:r>
                <a:rPr lang="en-GB" dirty="0"/>
                <a:t>Exclude patients with read code “Essential Hypertension”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A6E819-29CB-416B-AE35-562B0FE0BA7A}"/>
                </a:ext>
              </a:extLst>
            </p:cNvPr>
            <p:cNvSpPr txBox="1"/>
            <p:nvPr/>
          </p:nvSpPr>
          <p:spPr>
            <a:xfrm>
              <a:off x="857702" y="1452801"/>
              <a:ext cx="4218040" cy="30777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&lt;3 consecutive readings &gt;140/90 </a:t>
              </a:r>
            </a:p>
          </p:txBody>
        </p: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9F93CF21-8EC5-5512-38E1-B118A9B09C33}"/>
                </a:ext>
              </a:extLst>
            </p:cNvPr>
            <p:cNvCxnSpPr>
              <a:cxnSpLocks/>
              <a:stCxn id="13" idx="1"/>
              <a:endCxn id="14" idx="1"/>
            </p:cNvCxnSpPr>
            <p:nvPr/>
          </p:nvCxnSpPr>
          <p:spPr>
            <a:xfrm rot="10800000" flipV="1">
              <a:off x="857702" y="756632"/>
              <a:ext cx="1238864" cy="850058"/>
            </a:xfrm>
            <a:prstGeom prst="bentConnector3">
              <a:avLst>
                <a:gd name="adj1" fmla="val 118452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BB89CA-C43D-6B01-4614-D84626416399}"/>
                </a:ext>
              </a:extLst>
            </p:cNvPr>
            <p:cNvSpPr txBox="1"/>
            <p:nvPr/>
          </p:nvSpPr>
          <p:spPr>
            <a:xfrm>
              <a:off x="857700" y="1917969"/>
              <a:ext cx="4218040" cy="52322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3 x readings 140/90 in surgery or</a:t>
              </a:r>
            </a:p>
            <a:p>
              <a:r>
                <a:rPr lang="en-GB" sz="1400" dirty="0"/>
                <a:t>ABPM or multiple home readings &gt;135/85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C2639320-9FAF-FFAF-E5F9-805F280A0549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rot="16200000" flipH="1">
              <a:off x="171570" y="1493449"/>
              <a:ext cx="1146120" cy="226140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9B4A2E-FF8D-D9C2-E525-6815CD512022}"/>
                </a:ext>
              </a:extLst>
            </p:cNvPr>
            <p:cNvSpPr txBox="1"/>
            <p:nvPr/>
          </p:nvSpPr>
          <p:spPr>
            <a:xfrm>
              <a:off x="5506719" y="1454260"/>
              <a:ext cx="2202426" cy="307777"/>
            </a:xfrm>
            <a:prstGeom prst="rect">
              <a:avLst/>
            </a:prstGeom>
            <a:solidFill>
              <a:srgbClr val="FAFDE7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Clinical RV/RPT BP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244860-06AE-4848-DE56-76F9024E8D6D}"/>
                </a:ext>
              </a:extLst>
            </p:cNvPr>
            <p:cNvSpPr txBox="1"/>
            <p:nvPr/>
          </p:nvSpPr>
          <p:spPr>
            <a:xfrm>
              <a:off x="857699" y="2634034"/>
              <a:ext cx="4218041" cy="52322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Inappropriate read code see box B / Diagnosis not entered from hospital letter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49D44FD-6CE8-D28A-1454-AE2AAEE9A4D0}"/>
                </a:ext>
              </a:extLst>
            </p:cNvPr>
            <p:cNvSpPr txBox="1"/>
            <p:nvPr/>
          </p:nvSpPr>
          <p:spPr>
            <a:xfrm>
              <a:off x="857700" y="3350099"/>
              <a:ext cx="4218040" cy="30777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 read code / diagnosis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F87A916-2C49-C712-978F-DF7C057641E5}"/>
                </a:ext>
              </a:extLst>
            </p:cNvPr>
            <p:cNvSpPr txBox="1"/>
            <p:nvPr/>
          </p:nvSpPr>
          <p:spPr>
            <a:xfrm>
              <a:off x="5382341" y="2741755"/>
              <a:ext cx="3220723" cy="307777"/>
            </a:xfrm>
            <a:prstGeom prst="rect">
              <a:avLst/>
            </a:prstGeom>
            <a:solidFill>
              <a:srgbClr val="FAFDE7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Add Essential Hypertension read code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50F50F6-98BB-281A-E7FE-8E26EC0E4ED1}"/>
                </a:ext>
              </a:extLst>
            </p:cNvPr>
            <p:cNvSpPr txBox="1"/>
            <p:nvPr/>
          </p:nvSpPr>
          <p:spPr>
            <a:xfrm>
              <a:off x="5354317" y="3350098"/>
              <a:ext cx="2804161" cy="30777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On treatment as per box 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EA3D96B-A9E3-167C-534D-D8C2A7F9A580}"/>
                </a:ext>
              </a:extLst>
            </p:cNvPr>
            <p:cNvSpPr txBox="1"/>
            <p:nvPr/>
          </p:nvSpPr>
          <p:spPr>
            <a:xfrm>
              <a:off x="5354316" y="3813807"/>
              <a:ext cx="2804161" cy="30777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No treatment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36E6509-616A-0004-E112-7E1AEE7C1C27}"/>
                </a:ext>
              </a:extLst>
            </p:cNvPr>
            <p:cNvSpPr txBox="1"/>
            <p:nvPr/>
          </p:nvSpPr>
          <p:spPr>
            <a:xfrm>
              <a:off x="8531942" y="3807620"/>
              <a:ext cx="2286000" cy="30777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Last BP &gt; 140/90.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1939EDF-E468-2773-EB34-341ABB9202E5}"/>
                </a:ext>
              </a:extLst>
            </p:cNvPr>
            <p:cNvSpPr txBox="1"/>
            <p:nvPr/>
          </p:nvSpPr>
          <p:spPr>
            <a:xfrm>
              <a:off x="8531942" y="4258200"/>
              <a:ext cx="2286000" cy="30777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Last BP &lt; 140/90. 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B0FA983-4E6B-EBFA-4EC2-0F82019EBD00}"/>
                </a:ext>
              </a:extLst>
            </p:cNvPr>
            <p:cNvSpPr txBox="1"/>
            <p:nvPr/>
          </p:nvSpPr>
          <p:spPr>
            <a:xfrm>
              <a:off x="8531943" y="5027375"/>
              <a:ext cx="2857418" cy="523220"/>
            </a:xfrm>
            <a:prstGeom prst="rect">
              <a:avLst/>
            </a:prstGeom>
            <a:solidFill>
              <a:srgbClr val="FAFDE7"/>
            </a:solidFill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 / W clinician. Consider FU. Has hypertension resolved?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915E241-1E8E-0A93-6A1F-FE2325D1DA9D}"/>
                </a:ext>
              </a:extLst>
            </p:cNvPr>
            <p:cNvCxnSpPr>
              <a:stCxn id="14" idx="3"/>
              <a:endCxn id="39" idx="1"/>
            </p:cNvCxnSpPr>
            <p:nvPr/>
          </p:nvCxnSpPr>
          <p:spPr>
            <a:xfrm>
              <a:off x="5075742" y="1606690"/>
              <a:ext cx="430977" cy="145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57648712-737B-1CD5-B0F4-FA8F6E8EB0A5}"/>
                </a:ext>
              </a:extLst>
            </p:cNvPr>
            <p:cNvCxnSpPr>
              <a:stCxn id="40" idx="3"/>
            </p:cNvCxnSpPr>
            <p:nvPr/>
          </p:nvCxnSpPr>
          <p:spPr>
            <a:xfrm>
              <a:off x="5075740" y="2895644"/>
              <a:ext cx="3066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21C7958-CCB4-C15F-CEC4-73C3E180A55D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>
              <a:off x="5075740" y="3503988"/>
              <a:ext cx="3496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or: Elbow 62">
              <a:extLst>
                <a:ext uri="{FF2B5EF4-FFF2-40B4-BE49-F238E27FC236}">
                  <a16:creationId xmlns:a16="http://schemas.microsoft.com/office/drawing/2014/main" id="{41B13E42-693E-0029-A17A-EC951649A8F3}"/>
                </a:ext>
              </a:extLst>
            </p:cNvPr>
            <p:cNvCxnSpPr>
              <a:cxnSpLocks/>
              <a:stCxn id="41" idx="2"/>
            </p:cNvCxnSpPr>
            <p:nvPr/>
          </p:nvCxnSpPr>
          <p:spPr>
            <a:xfrm rot="16200000" flipH="1">
              <a:off x="4041169" y="2583427"/>
              <a:ext cx="309821" cy="245871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C04A7CA-1680-C7B2-A666-1795408707E6}"/>
                </a:ext>
              </a:extLst>
            </p:cNvPr>
            <p:cNvCxnSpPr>
              <a:stCxn id="46" idx="3"/>
              <a:endCxn id="47" idx="1"/>
            </p:cNvCxnSpPr>
            <p:nvPr/>
          </p:nvCxnSpPr>
          <p:spPr>
            <a:xfrm flipV="1">
              <a:off x="8158477" y="3961509"/>
              <a:ext cx="373465" cy="618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or: Elbow 72">
              <a:extLst>
                <a:ext uri="{FF2B5EF4-FFF2-40B4-BE49-F238E27FC236}">
                  <a16:creationId xmlns:a16="http://schemas.microsoft.com/office/drawing/2014/main" id="{1552D29A-7835-6374-1003-740B57DFBD88}"/>
                </a:ext>
              </a:extLst>
            </p:cNvPr>
            <p:cNvCxnSpPr>
              <a:stCxn id="47" idx="0"/>
              <a:endCxn id="42" idx="3"/>
            </p:cNvCxnSpPr>
            <p:nvPr/>
          </p:nvCxnSpPr>
          <p:spPr>
            <a:xfrm rot="16200000" flipV="1">
              <a:off x="8683015" y="2815693"/>
              <a:ext cx="911976" cy="1071878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39C63FF7-DD38-4A64-F411-AB251D3890CA}"/>
                </a:ext>
              </a:extLst>
            </p:cNvPr>
            <p:cNvCxnSpPr>
              <a:stCxn id="49" idx="2"/>
            </p:cNvCxnSpPr>
            <p:nvPr/>
          </p:nvCxnSpPr>
          <p:spPr>
            <a:xfrm>
              <a:off x="9674942" y="4565977"/>
              <a:ext cx="0" cy="4613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6923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A4099F-8507-0751-11E5-2DC11640276A}"/>
              </a:ext>
            </a:extLst>
          </p:cNvPr>
          <p:cNvSpPr txBox="1"/>
          <p:nvPr/>
        </p:nvSpPr>
        <p:spPr>
          <a:xfrm>
            <a:off x="7233920" y="1166842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347CFD-0422-607F-23C3-44B9B1EB5A9B}"/>
              </a:ext>
            </a:extLst>
          </p:cNvPr>
          <p:cNvGrpSpPr/>
          <p:nvPr/>
        </p:nvGrpSpPr>
        <p:grpSpPr>
          <a:xfrm>
            <a:off x="985520" y="935870"/>
            <a:ext cx="4807974" cy="5149988"/>
            <a:chOff x="955040" y="935870"/>
            <a:chExt cx="4807974" cy="5149988"/>
          </a:xfrm>
        </p:grpSpPr>
        <p:sp>
          <p:nvSpPr>
            <p:cNvPr id="2" name="Rectangle: Single Corner Rounded 1">
              <a:extLst>
                <a:ext uri="{FF2B5EF4-FFF2-40B4-BE49-F238E27FC236}">
                  <a16:creationId xmlns:a16="http://schemas.microsoft.com/office/drawing/2014/main" id="{CEE6C4B1-B4CB-8988-F9BB-780F3076FA26}"/>
                </a:ext>
              </a:extLst>
            </p:cNvPr>
            <p:cNvSpPr/>
            <p:nvPr/>
          </p:nvSpPr>
          <p:spPr>
            <a:xfrm>
              <a:off x="955040" y="935870"/>
              <a:ext cx="4807974" cy="5149988"/>
            </a:xfrm>
            <a:prstGeom prst="round1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379AD4-4087-2D4E-3FED-80B176E7EDFD}"/>
                </a:ext>
              </a:extLst>
            </p:cNvPr>
            <p:cNvSpPr txBox="1"/>
            <p:nvPr/>
          </p:nvSpPr>
          <p:spPr>
            <a:xfrm>
              <a:off x="1301627" y="1043731"/>
              <a:ext cx="4114800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Box A</a:t>
              </a:r>
            </a:p>
            <a:p>
              <a:endParaRPr lang="en-GB" sz="800" b="1" dirty="0"/>
            </a:p>
            <a:p>
              <a:r>
                <a:rPr lang="en-GB" sz="1600" b="1" dirty="0"/>
                <a:t>Common treatments for hypertension- pls correlate first script with high BP reading in primary or secondary care:</a:t>
              </a:r>
            </a:p>
            <a:p>
              <a:endParaRPr lang="en-GB" sz="800" b="1" dirty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/>
                <a:t>Ace inhibitors (end in ‘pril’) – Ramipril, Lisinopril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/>
                <a:t>ARBs (end in ‘sartan’) – Losartan, Valsartan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/>
                <a:t>CCBs (end in ‘pine’) – Lercandipine, amlodipine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/>
                <a:t>Diuretics – Indipamide, Bendroflumethazide, Furosemide, Spironolactone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GB" sz="1600" dirty="0"/>
                <a:t>Other drugs – Doxazosin, Bisoprolol</a:t>
              </a:r>
            </a:p>
            <a:p>
              <a:endParaRPr lang="en-GB" sz="800" b="1" dirty="0"/>
            </a:p>
            <a:p>
              <a:r>
                <a:rPr lang="en-GB" sz="1600" b="1" dirty="0"/>
                <a:t>This list does not include every medication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GB" sz="800" dirty="0"/>
            </a:p>
            <a:p>
              <a:r>
                <a:rPr lang="en-GB" sz="1600" b="1" dirty="0"/>
                <a:t>Many of these drugs are used for other reasons too. If the patient has no history of raised BP discuss with clinician</a:t>
              </a:r>
            </a:p>
          </p:txBody>
        </p:sp>
      </p:grpSp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D3B8390E-18B8-D1A4-E9E5-08C92EDB2ADF}"/>
              </a:ext>
            </a:extLst>
          </p:cNvPr>
          <p:cNvSpPr/>
          <p:nvPr/>
        </p:nvSpPr>
        <p:spPr>
          <a:xfrm>
            <a:off x="6632186" y="935870"/>
            <a:ext cx="4807974" cy="5149988"/>
          </a:xfrm>
          <a:prstGeom prst="round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479128-B13B-CE4F-8DAB-07CA3394560A}"/>
              </a:ext>
            </a:extLst>
          </p:cNvPr>
          <p:cNvSpPr txBox="1"/>
          <p:nvPr/>
        </p:nvSpPr>
        <p:spPr>
          <a:xfrm>
            <a:off x="7071114" y="1002485"/>
            <a:ext cx="43690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Box B</a:t>
            </a:r>
          </a:p>
          <a:p>
            <a:endParaRPr lang="en-GB" sz="800" b="1" dirty="0"/>
          </a:p>
          <a:p>
            <a:r>
              <a:rPr lang="en-GB" sz="1600" b="1" dirty="0"/>
              <a:t>Common inappropriate codes entered instead of Essential Hypertension’</a:t>
            </a:r>
          </a:p>
          <a:p>
            <a:endParaRPr lang="en-GB" sz="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Hypertension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o/e BP reading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Elevated BP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Raised BP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BP monitoring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Hypertension resolved</a:t>
            </a:r>
          </a:p>
        </p:txBody>
      </p:sp>
    </p:spTree>
    <p:extLst>
      <p:ext uri="{BB962C8B-B14F-4D97-AF65-F5344CB8AC3E}">
        <p14:creationId xmlns:p14="http://schemas.microsoft.com/office/powerpoint/2010/main" val="1355791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541ac96-79b0-4512-a52a-779adffce330" xsi:nil="true"/>
    <_ip_UnifiedCompliancePolicyProperties xmlns="http://schemas.microsoft.com/sharepoint/v3" xsi:nil="true"/>
    <lcf76f155ced4ddcb4097134ff3c332f xmlns="5aa6adf1-279e-4cb3-822e-ee7c355b3d8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7AA778707CC44F87D30CA71EBEB45E" ma:contentTypeVersion="16" ma:contentTypeDescription="Create a new document." ma:contentTypeScope="" ma:versionID="e53e8814f799a7ce918db8fc88a761ef">
  <xsd:schema xmlns:xsd="http://www.w3.org/2001/XMLSchema" xmlns:xs="http://www.w3.org/2001/XMLSchema" xmlns:p="http://schemas.microsoft.com/office/2006/metadata/properties" xmlns:ns1="http://schemas.microsoft.com/sharepoint/v3" xmlns:ns2="5aa6adf1-279e-4cb3-822e-ee7c355b3d8c" xmlns:ns3="e541ac96-79b0-4512-a52a-779adffce330" targetNamespace="http://schemas.microsoft.com/office/2006/metadata/properties" ma:root="true" ma:fieldsID="411c8fc318cb4dc906d928d41a43af79" ns1:_="" ns2:_="" ns3:_="">
    <xsd:import namespace="http://schemas.microsoft.com/sharepoint/v3"/>
    <xsd:import namespace="5aa6adf1-279e-4cb3-822e-ee7c355b3d8c"/>
    <xsd:import namespace="e541ac96-79b0-4512-a52a-779adffce3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6adf1-279e-4cb3-822e-ee7c355b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41ac96-79b0-4512-a52a-779adffce3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8f1b9e3-9923-401e-a0ad-efe942d05096}" ma:internalName="TaxCatchAll" ma:showField="CatchAllData" ma:web="e541ac96-79b0-4512-a52a-779adffce3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7C52FC-13AE-47EB-AB06-D15724C35C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87CD2A-5947-4767-8C9B-5471B634CB93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13f4cbfc-7a41-42ed-9b2c-93281003bd49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sharepoint/v3"/>
    <ds:schemaRef ds:uri="e541ac96-79b0-4512-a52a-779adffce330"/>
    <ds:schemaRef ds:uri="5aa6adf1-279e-4cb3-822e-ee7c355b3d8c"/>
  </ds:schemaRefs>
</ds:datastoreItem>
</file>

<file path=customXml/itemProps3.xml><?xml version="1.0" encoding="utf-8"?>
<ds:datastoreItem xmlns:ds="http://schemas.openxmlformats.org/officeDocument/2006/customXml" ds:itemID="{EA4C184E-CFA3-4789-B42E-04C1C701C1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aa6adf1-279e-4cb3-822e-ee7c355b3d8c"/>
    <ds:schemaRef ds:uri="e541ac96-79b0-4512-a52a-779adffce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242</Words>
  <Application>Microsoft Office PowerPoint</Application>
  <PresentationFormat>Widescreen</PresentationFormat>
  <Paragraphs>39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EMA, Iquo (NHS HUMBER AND NORTH YORKSHIRE ICB - 02Y)</dc:creator>
  <cp:lastModifiedBy>SZUSTAKOWSKI, Alison (NHS HUMBER AND NORTH YORKSHIRE ICB - 02Y)</cp:lastModifiedBy>
  <cp:revision>13</cp:revision>
  <dcterms:created xsi:type="dcterms:W3CDTF">2025-03-27T12:47:52Z</dcterms:created>
  <dcterms:modified xsi:type="dcterms:W3CDTF">2025-07-08T09:26:33Z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0x010100917AA778707CC44F87D30CA71EBEB45E</vt:lpwstr>
  </property>
  <property fmtid="{D5CDD505-2E9C-101B-9397-08002B2CF9AE}" pid="3" name="Order">
    <vt:r8>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