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FDE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120826-6894-25A8-B0DA-756E64630C5D}" v="8" dt="2025-05-28T15:03:39.610"/>
    <p1510:client id="{9A26EC17-ECDB-7BA8-BE09-602C21DC3F36}" v="24" dt="2025-05-28T12:57:59.0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48" d="100"/>
          <a:sy n="48" d="100"/>
        </p:scale>
        <p:origin x="1292" y="2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261BF-E293-6468-9FD1-D3EECB5C229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E312932-42CC-47D8-958A-E0808E680F3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0BB5B3E-2BB1-2CE6-8C4E-44EA87F1F14D}"/>
              </a:ext>
            </a:extLst>
          </p:cNvPr>
          <p:cNvSpPr>
            <a:spLocks noGrp="1"/>
          </p:cNvSpPr>
          <p:nvPr>
            <p:ph type="dt" sz="half" idx="10"/>
          </p:nvPr>
        </p:nvSpPr>
        <p:spPr>
          <a:xfrm>
            <a:off x="838200" y="6356350"/>
            <a:ext cx="2743200" cy="365125"/>
          </a:xfrm>
          <a:prstGeom prst="rect">
            <a:avLst/>
          </a:prstGeom>
        </p:spPr>
        <p:txBody>
          <a:bodyPr/>
          <a:lstStyle/>
          <a:p>
            <a:fld id="{98623416-0C8D-4E88-B88A-DFEBBAFAA721}" type="datetimeFigureOut">
              <a:rPr lang="en-GB" smtClean="0"/>
              <a:t>08/07/2025</a:t>
            </a:fld>
            <a:endParaRPr lang="en-GB" dirty="0"/>
          </a:p>
        </p:txBody>
      </p:sp>
      <p:sp>
        <p:nvSpPr>
          <p:cNvPr id="5" name="Footer Placeholder 4">
            <a:extLst>
              <a:ext uri="{FF2B5EF4-FFF2-40B4-BE49-F238E27FC236}">
                <a16:creationId xmlns:a16="http://schemas.microsoft.com/office/drawing/2014/main" id="{BDC5F156-85F6-DB59-891A-BE702A0F5D3B}"/>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6" name="Slide Number Placeholder 5">
            <a:extLst>
              <a:ext uri="{FF2B5EF4-FFF2-40B4-BE49-F238E27FC236}">
                <a16:creationId xmlns:a16="http://schemas.microsoft.com/office/drawing/2014/main" id="{5EFD6949-81CE-F365-2249-6332C085B081}"/>
              </a:ext>
            </a:extLst>
          </p:cNvPr>
          <p:cNvSpPr>
            <a:spLocks noGrp="1"/>
          </p:cNvSpPr>
          <p:nvPr>
            <p:ph type="sldNum" sz="quarter" idx="12"/>
          </p:nvPr>
        </p:nvSpPr>
        <p:spPr>
          <a:xfrm>
            <a:off x="8610600" y="6356350"/>
            <a:ext cx="2743200" cy="365125"/>
          </a:xfrm>
          <a:prstGeom prst="rect">
            <a:avLst/>
          </a:prstGeom>
        </p:spPr>
        <p:txBody>
          <a:bodyPr/>
          <a:lstStyle/>
          <a:p>
            <a:fld id="{2BD9592B-8D90-4D8C-85D8-0BE5F0B78348}" type="slidenum">
              <a:rPr lang="en-GB" smtClean="0"/>
              <a:t>‹#›</a:t>
            </a:fld>
            <a:endParaRPr lang="en-GB" dirty="0"/>
          </a:p>
        </p:txBody>
      </p:sp>
    </p:spTree>
    <p:extLst>
      <p:ext uri="{BB962C8B-B14F-4D97-AF65-F5344CB8AC3E}">
        <p14:creationId xmlns:p14="http://schemas.microsoft.com/office/powerpoint/2010/main" val="31571854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423F3-F390-61EB-EEEC-43500A86740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8918035-D25A-BA47-107E-05F96963E6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8A74A71-014E-4749-36E0-8E26E542FC1F}"/>
              </a:ext>
            </a:extLst>
          </p:cNvPr>
          <p:cNvSpPr>
            <a:spLocks noGrp="1"/>
          </p:cNvSpPr>
          <p:nvPr>
            <p:ph type="dt" sz="half" idx="10"/>
          </p:nvPr>
        </p:nvSpPr>
        <p:spPr>
          <a:xfrm>
            <a:off x="838200" y="6356350"/>
            <a:ext cx="2743200" cy="365125"/>
          </a:xfrm>
          <a:prstGeom prst="rect">
            <a:avLst/>
          </a:prstGeom>
        </p:spPr>
        <p:txBody>
          <a:bodyPr/>
          <a:lstStyle/>
          <a:p>
            <a:fld id="{98623416-0C8D-4E88-B88A-DFEBBAFAA721}" type="datetimeFigureOut">
              <a:rPr lang="en-GB" smtClean="0"/>
              <a:t>08/07/2025</a:t>
            </a:fld>
            <a:endParaRPr lang="en-GB" dirty="0"/>
          </a:p>
        </p:txBody>
      </p:sp>
      <p:sp>
        <p:nvSpPr>
          <p:cNvPr id="5" name="Footer Placeholder 4">
            <a:extLst>
              <a:ext uri="{FF2B5EF4-FFF2-40B4-BE49-F238E27FC236}">
                <a16:creationId xmlns:a16="http://schemas.microsoft.com/office/drawing/2014/main" id="{95506EAC-72DD-11B7-4BCA-5D389A2114D6}"/>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6" name="Slide Number Placeholder 5">
            <a:extLst>
              <a:ext uri="{FF2B5EF4-FFF2-40B4-BE49-F238E27FC236}">
                <a16:creationId xmlns:a16="http://schemas.microsoft.com/office/drawing/2014/main" id="{0D8F3ACB-E64F-28A6-BF0E-8A7B7C521F18}"/>
              </a:ext>
            </a:extLst>
          </p:cNvPr>
          <p:cNvSpPr>
            <a:spLocks noGrp="1"/>
          </p:cNvSpPr>
          <p:nvPr>
            <p:ph type="sldNum" sz="quarter" idx="12"/>
          </p:nvPr>
        </p:nvSpPr>
        <p:spPr>
          <a:xfrm>
            <a:off x="8610600" y="6356350"/>
            <a:ext cx="2743200" cy="365125"/>
          </a:xfrm>
          <a:prstGeom prst="rect">
            <a:avLst/>
          </a:prstGeom>
        </p:spPr>
        <p:txBody>
          <a:bodyPr/>
          <a:lstStyle/>
          <a:p>
            <a:fld id="{2BD9592B-8D90-4D8C-85D8-0BE5F0B78348}" type="slidenum">
              <a:rPr lang="en-GB" smtClean="0"/>
              <a:t>‹#›</a:t>
            </a:fld>
            <a:endParaRPr lang="en-GB" dirty="0"/>
          </a:p>
        </p:txBody>
      </p:sp>
    </p:spTree>
    <p:extLst>
      <p:ext uri="{BB962C8B-B14F-4D97-AF65-F5344CB8AC3E}">
        <p14:creationId xmlns:p14="http://schemas.microsoft.com/office/powerpoint/2010/main" val="31199001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53A1AC4-6660-5CD4-9992-3BC4D57F9B1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DCFEA22-7244-D2CA-6FEC-4CC428A367B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2A20D10-EDCA-90A7-3582-3D1836F0CF70}"/>
              </a:ext>
            </a:extLst>
          </p:cNvPr>
          <p:cNvSpPr>
            <a:spLocks noGrp="1"/>
          </p:cNvSpPr>
          <p:nvPr>
            <p:ph type="dt" sz="half" idx="10"/>
          </p:nvPr>
        </p:nvSpPr>
        <p:spPr>
          <a:xfrm>
            <a:off x="838200" y="6356350"/>
            <a:ext cx="2743200" cy="365125"/>
          </a:xfrm>
          <a:prstGeom prst="rect">
            <a:avLst/>
          </a:prstGeom>
        </p:spPr>
        <p:txBody>
          <a:bodyPr/>
          <a:lstStyle/>
          <a:p>
            <a:fld id="{98623416-0C8D-4E88-B88A-DFEBBAFAA721}" type="datetimeFigureOut">
              <a:rPr lang="en-GB" smtClean="0"/>
              <a:t>08/07/2025</a:t>
            </a:fld>
            <a:endParaRPr lang="en-GB" dirty="0"/>
          </a:p>
        </p:txBody>
      </p:sp>
      <p:sp>
        <p:nvSpPr>
          <p:cNvPr id="5" name="Footer Placeholder 4">
            <a:extLst>
              <a:ext uri="{FF2B5EF4-FFF2-40B4-BE49-F238E27FC236}">
                <a16:creationId xmlns:a16="http://schemas.microsoft.com/office/drawing/2014/main" id="{ADD5F90E-2041-F4C7-ABA8-6804ABF3B595}"/>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6" name="Slide Number Placeholder 5">
            <a:extLst>
              <a:ext uri="{FF2B5EF4-FFF2-40B4-BE49-F238E27FC236}">
                <a16:creationId xmlns:a16="http://schemas.microsoft.com/office/drawing/2014/main" id="{ABEDF175-63F4-7729-3309-7DC55CF9AD0A}"/>
              </a:ext>
            </a:extLst>
          </p:cNvPr>
          <p:cNvSpPr>
            <a:spLocks noGrp="1"/>
          </p:cNvSpPr>
          <p:nvPr>
            <p:ph type="sldNum" sz="quarter" idx="12"/>
          </p:nvPr>
        </p:nvSpPr>
        <p:spPr>
          <a:xfrm>
            <a:off x="8610600" y="6356350"/>
            <a:ext cx="2743200" cy="365125"/>
          </a:xfrm>
          <a:prstGeom prst="rect">
            <a:avLst/>
          </a:prstGeom>
        </p:spPr>
        <p:txBody>
          <a:bodyPr/>
          <a:lstStyle/>
          <a:p>
            <a:fld id="{2BD9592B-8D90-4D8C-85D8-0BE5F0B78348}" type="slidenum">
              <a:rPr lang="en-GB" smtClean="0"/>
              <a:t>‹#›</a:t>
            </a:fld>
            <a:endParaRPr lang="en-GB" dirty="0"/>
          </a:p>
        </p:txBody>
      </p:sp>
    </p:spTree>
    <p:extLst>
      <p:ext uri="{BB962C8B-B14F-4D97-AF65-F5344CB8AC3E}">
        <p14:creationId xmlns:p14="http://schemas.microsoft.com/office/powerpoint/2010/main" val="2876340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6DC98-C488-8778-BAF8-02E64AB1428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07B796C-AF95-0D37-7BC1-62380A8F93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4EB5654-B2F1-9F21-0D33-FD771C6BACB3}"/>
              </a:ext>
            </a:extLst>
          </p:cNvPr>
          <p:cNvSpPr>
            <a:spLocks noGrp="1"/>
          </p:cNvSpPr>
          <p:nvPr>
            <p:ph type="dt" sz="half" idx="10"/>
          </p:nvPr>
        </p:nvSpPr>
        <p:spPr>
          <a:xfrm>
            <a:off x="838200" y="6356350"/>
            <a:ext cx="2743200" cy="365125"/>
          </a:xfrm>
          <a:prstGeom prst="rect">
            <a:avLst/>
          </a:prstGeom>
        </p:spPr>
        <p:txBody>
          <a:bodyPr/>
          <a:lstStyle/>
          <a:p>
            <a:fld id="{98623416-0C8D-4E88-B88A-DFEBBAFAA721}" type="datetimeFigureOut">
              <a:rPr lang="en-GB" smtClean="0"/>
              <a:t>08/07/2025</a:t>
            </a:fld>
            <a:endParaRPr lang="en-GB" dirty="0"/>
          </a:p>
        </p:txBody>
      </p:sp>
      <p:sp>
        <p:nvSpPr>
          <p:cNvPr id="5" name="Footer Placeholder 4">
            <a:extLst>
              <a:ext uri="{FF2B5EF4-FFF2-40B4-BE49-F238E27FC236}">
                <a16:creationId xmlns:a16="http://schemas.microsoft.com/office/drawing/2014/main" id="{1CF3BFD2-3D0B-DEFE-8FA0-E19E0FE747B3}"/>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6" name="Slide Number Placeholder 5">
            <a:extLst>
              <a:ext uri="{FF2B5EF4-FFF2-40B4-BE49-F238E27FC236}">
                <a16:creationId xmlns:a16="http://schemas.microsoft.com/office/drawing/2014/main" id="{50B69559-4099-75E7-8B7A-E70DB43B0B30}"/>
              </a:ext>
            </a:extLst>
          </p:cNvPr>
          <p:cNvSpPr>
            <a:spLocks noGrp="1"/>
          </p:cNvSpPr>
          <p:nvPr>
            <p:ph type="sldNum" sz="quarter" idx="12"/>
          </p:nvPr>
        </p:nvSpPr>
        <p:spPr>
          <a:xfrm>
            <a:off x="8610600" y="6356350"/>
            <a:ext cx="2743200" cy="365125"/>
          </a:xfrm>
          <a:prstGeom prst="rect">
            <a:avLst/>
          </a:prstGeom>
        </p:spPr>
        <p:txBody>
          <a:bodyPr/>
          <a:lstStyle/>
          <a:p>
            <a:fld id="{2BD9592B-8D90-4D8C-85D8-0BE5F0B78348}" type="slidenum">
              <a:rPr lang="en-GB" smtClean="0"/>
              <a:t>‹#›</a:t>
            </a:fld>
            <a:endParaRPr lang="en-GB" dirty="0"/>
          </a:p>
        </p:txBody>
      </p:sp>
    </p:spTree>
    <p:extLst>
      <p:ext uri="{BB962C8B-B14F-4D97-AF65-F5344CB8AC3E}">
        <p14:creationId xmlns:p14="http://schemas.microsoft.com/office/powerpoint/2010/main" val="3343590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D5B34-49E2-47EC-B1FD-0E21B2257DF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6E946F6-7D1D-366F-D384-C11881F9AFF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8738145-0ED2-F43E-AD8D-DC39B87C8D26}"/>
              </a:ext>
            </a:extLst>
          </p:cNvPr>
          <p:cNvSpPr>
            <a:spLocks noGrp="1"/>
          </p:cNvSpPr>
          <p:nvPr>
            <p:ph type="dt" sz="half" idx="10"/>
          </p:nvPr>
        </p:nvSpPr>
        <p:spPr>
          <a:xfrm>
            <a:off x="838200" y="6356350"/>
            <a:ext cx="2743200" cy="365125"/>
          </a:xfrm>
          <a:prstGeom prst="rect">
            <a:avLst/>
          </a:prstGeom>
        </p:spPr>
        <p:txBody>
          <a:bodyPr/>
          <a:lstStyle/>
          <a:p>
            <a:fld id="{98623416-0C8D-4E88-B88A-DFEBBAFAA721}" type="datetimeFigureOut">
              <a:rPr lang="en-GB" smtClean="0"/>
              <a:t>08/07/2025</a:t>
            </a:fld>
            <a:endParaRPr lang="en-GB" dirty="0"/>
          </a:p>
        </p:txBody>
      </p:sp>
      <p:sp>
        <p:nvSpPr>
          <p:cNvPr id="5" name="Footer Placeholder 4">
            <a:extLst>
              <a:ext uri="{FF2B5EF4-FFF2-40B4-BE49-F238E27FC236}">
                <a16:creationId xmlns:a16="http://schemas.microsoft.com/office/drawing/2014/main" id="{EBA309E7-51EB-A808-8D82-323B3F9909BB}"/>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6" name="Slide Number Placeholder 5">
            <a:extLst>
              <a:ext uri="{FF2B5EF4-FFF2-40B4-BE49-F238E27FC236}">
                <a16:creationId xmlns:a16="http://schemas.microsoft.com/office/drawing/2014/main" id="{DA067AD2-2011-D194-57D4-EC7C665E8782}"/>
              </a:ext>
            </a:extLst>
          </p:cNvPr>
          <p:cNvSpPr>
            <a:spLocks noGrp="1"/>
          </p:cNvSpPr>
          <p:nvPr>
            <p:ph type="sldNum" sz="quarter" idx="12"/>
          </p:nvPr>
        </p:nvSpPr>
        <p:spPr>
          <a:xfrm>
            <a:off x="8610600" y="6356350"/>
            <a:ext cx="2743200" cy="365125"/>
          </a:xfrm>
          <a:prstGeom prst="rect">
            <a:avLst/>
          </a:prstGeom>
        </p:spPr>
        <p:txBody>
          <a:bodyPr/>
          <a:lstStyle/>
          <a:p>
            <a:fld id="{2BD9592B-8D90-4D8C-85D8-0BE5F0B78348}" type="slidenum">
              <a:rPr lang="en-GB" smtClean="0"/>
              <a:t>‹#›</a:t>
            </a:fld>
            <a:endParaRPr lang="en-GB" dirty="0"/>
          </a:p>
        </p:txBody>
      </p:sp>
    </p:spTree>
    <p:extLst>
      <p:ext uri="{BB962C8B-B14F-4D97-AF65-F5344CB8AC3E}">
        <p14:creationId xmlns:p14="http://schemas.microsoft.com/office/powerpoint/2010/main" val="3873200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C6C5E-7BAB-0F0D-9589-9B1F616D10C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3D52CA0-B9FF-D2B4-249B-01BCD6EFE03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26A5576-1D60-DB8C-84F2-B50B51F3971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1D6A6DD-5186-0171-5479-BC3428FC3318}"/>
              </a:ext>
            </a:extLst>
          </p:cNvPr>
          <p:cNvSpPr>
            <a:spLocks noGrp="1"/>
          </p:cNvSpPr>
          <p:nvPr>
            <p:ph type="dt" sz="half" idx="10"/>
          </p:nvPr>
        </p:nvSpPr>
        <p:spPr>
          <a:xfrm>
            <a:off x="838200" y="6356350"/>
            <a:ext cx="2743200" cy="365125"/>
          </a:xfrm>
          <a:prstGeom prst="rect">
            <a:avLst/>
          </a:prstGeom>
        </p:spPr>
        <p:txBody>
          <a:bodyPr/>
          <a:lstStyle/>
          <a:p>
            <a:fld id="{98623416-0C8D-4E88-B88A-DFEBBAFAA721}" type="datetimeFigureOut">
              <a:rPr lang="en-GB" smtClean="0"/>
              <a:t>08/07/2025</a:t>
            </a:fld>
            <a:endParaRPr lang="en-GB" dirty="0"/>
          </a:p>
        </p:txBody>
      </p:sp>
      <p:sp>
        <p:nvSpPr>
          <p:cNvPr id="6" name="Footer Placeholder 5">
            <a:extLst>
              <a:ext uri="{FF2B5EF4-FFF2-40B4-BE49-F238E27FC236}">
                <a16:creationId xmlns:a16="http://schemas.microsoft.com/office/drawing/2014/main" id="{2415BB8A-EEB4-354F-5A58-C2CADE409172}"/>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7" name="Slide Number Placeholder 6">
            <a:extLst>
              <a:ext uri="{FF2B5EF4-FFF2-40B4-BE49-F238E27FC236}">
                <a16:creationId xmlns:a16="http://schemas.microsoft.com/office/drawing/2014/main" id="{AA072DC0-16F9-DED9-5D85-F0A6B350998A}"/>
              </a:ext>
            </a:extLst>
          </p:cNvPr>
          <p:cNvSpPr>
            <a:spLocks noGrp="1"/>
          </p:cNvSpPr>
          <p:nvPr>
            <p:ph type="sldNum" sz="quarter" idx="12"/>
          </p:nvPr>
        </p:nvSpPr>
        <p:spPr>
          <a:xfrm>
            <a:off x="8610600" y="6356350"/>
            <a:ext cx="2743200" cy="365125"/>
          </a:xfrm>
          <a:prstGeom prst="rect">
            <a:avLst/>
          </a:prstGeom>
        </p:spPr>
        <p:txBody>
          <a:bodyPr/>
          <a:lstStyle/>
          <a:p>
            <a:fld id="{2BD9592B-8D90-4D8C-85D8-0BE5F0B78348}" type="slidenum">
              <a:rPr lang="en-GB" smtClean="0"/>
              <a:t>‹#›</a:t>
            </a:fld>
            <a:endParaRPr lang="en-GB" dirty="0"/>
          </a:p>
        </p:txBody>
      </p:sp>
    </p:spTree>
    <p:extLst>
      <p:ext uri="{BB962C8B-B14F-4D97-AF65-F5344CB8AC3E}">
        <p14:creationId xmlns:p14="http://schemas.microsoft.com/office/powerpoint/2010/main" val="3228184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D7CCE-1DAE-AF16-674C-607009FCF79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B7E719F-613B-EBD2-AF50-1E77F913336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9F13EA4-2668-C5BC-A002-1213D44D819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F9509CA-A66A-C6CC-6DA4-E8947AF6339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30F0EDA-C3A3-D642-8A4C-64A5A867D33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29268EF-5693-CD4E-F39C-5666EA250E49}"/>
              </a:ext>
            </a:extLst>
          </p:cNvPr>
          <p:cNvSpPr>
            <a:spLocks noGrp="1"/>
          </p:cNvSpPr>
          <p:nvPr>
            <p:ph type="dt" sz="half" idx="10"/>
          </p:nvPr>
        </p:nvSpPr>
        <p:spPr>
          <a:xfrm>
            <a:off x="838200" y="6356350"/>
            <a:ext cx="2743200" cy="365125"/>
          </a:xfrm>
          <a:prstGeom prst="rect">
            <a:avLst/>
          </a:prstGeom>
        </p:spPr>
        <p:txBody>
          <a:bodyPr/>
          <a:lstStyle/>
          <a:p>
            <a:fld id="{98623416-0C8D-4E88-B88A-DFEBBAFAA721}" type="datetimeFigureOut">
              <a:rPr lang="en-GB" smtClean="0"/>
              <a:t>08/07/2025</a:t>
            </a:fld>
            <a:endParaRPr lang="en-GB" dirty="0"/>
          </a:p>
        </p:txBody>
      </p:sp>
      <p:sp>
        <p:nvSpPr>
          <p:cNvPr id="8" name="Footer Placeholder 7">
            <a:extLst>
              <a:ext uri="{FF2B5EF4-FFF2-40B4-BE49-F238E27FC236}">
                <a16:creationId xmlns:a16="http://schemas.microsoft.com/office/drawing/2014/main" id="{19FC6689-40CF-A37F-0350-9CBC61A3579C}"/>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9" name="Slide Number Placeholder 8">
            <a:extLst>
              <a:ext uri="{FF2B5EF4-FFF2-40B4-BE49-F238E27FC236}">
                <a16:creationId xmlns:a16="http://schemas.microsoft.com/office/drawing/2014/main" id="{69D0B9D5-B6A0-9692-0ED5-BC1D3723CB73}"/>
              </a:ext>
            </a:extLst>
          </p:cNvPr>
          <p:cNvSpPr>
            <a:spLocks noGrp="1"/>
          </p:cNvSpPr>
          <p:nvPr>
            <p:ph type="sldNum" sz="quarter" idx="12"/>
          </p:nvPr>
        </p:nvSpPr>
        <p:spPr>
          <a:xfrm>
            <a:off x="8610600" y="6356350"/>
            <a:ext cx="2743200" cy="365125"/>
          </a:xfrm>
          <a:prstGeom prst="rect">
            <a:avLst/>
          </a:prstGeom>
        </p:spPr>
        <p:txBody>
          <a:bodyPr/>
          <a:lstStyle/>
          <a:p>
            <a:fld id="{2BD9592B-8D90-4D8C-85D8-0BE5F0B78348}" type="slidenum">
              <a:rPr lang="en-GB" smtClean="0"/>
              <a:t>‹#›</a:t>
            </a:fld>
            <a:endParaRPr lang="en-GB" dirty="0"/>
          </a:p>
        </p:txBody>
      </p:sp>
    </p:spTree>
    <p:extLst>
      <p:ext uri="{BB962C8B-B14F-4D97-AF65-F5344CB8AC3E}">
        <p14:creationId xmlns:p14="http://schemas.microsoft.com/office/powerpoint/2010/main" val="1446144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6B0AA-8744-B0AF-67EB-10BB54833C5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EA91225-F09F-16DF-AF1F-E7FDAB4E40D8}"/>
              </a:ext>
            </a:extLst>
          </p:cNvPr>
          <p:cNvSpPr>
            <a:spLocks noGrp="1"/>
          </p:cNvSpPr>
          <p:nvPr>
            <p:ph type="dt" sz="half" idx="10"/>
          </p:nvPr>
        </p:nvSpPr>
        <p:spPr>
          <a:xfrm>
            <a:off x="838200" y="6356350"/>
            <a:ext cx="2743200" cy="365125"/>
          </a:xfrm>
          <a:prstGeom prst="rect">
            <a:avLst/>
          </a:prstGeom>
        </p:spPr>
        <p:txBody>
          <a:bodyPr/>
          <a:lstStyle/>
          <a:p>
            <a:fld id="{98623416-0C8D-4E88-B88A-DFEBBAFAA721}" type="datetimeFigureOut">
              <a:rPr lang="en-GB" smtClean="0"/>
              <a:t>08/07/2025</a:t>
            </a:fld>
            <a:endParaRPr lang="en-GB" dirty="0"/>
          </a:p>
        </p:txBody>
      </p:sp>
      <p:sp>
        <p:nvSpPr>
          <p:cNvPr id="4" name="Footer Placeholder 3">
            <a:extLst>
              <a:ext uri="{FF2B5EF4-FFF2-40B4-BE49-F238E27FC236}">
                <a16:creationId xmlns:a16="http://schemas.microsoft.com/office/drawing/2014/main" id="{73AA5B81-F3F2-B4E3-58EC-C74152C81F1E}"/>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5" name="Slide Number Placeholder 4">
            <a:extLst>
              <a:ext uri="{FF2B5EF4-FFF2-40B4-BE49-F238E27FC236}">
                <a16:creationId xmlns:a16="http://schemas.microsoft.com/office/drawing/2014/main" id="{088A91E4-0026-934A-8DF1-F44552F0E642}"/>
              </a:ext>
            </a:extLst>
          </p:cNvPr>
          <p:cNvSpPr>
            <a:spLocks noGrp="1"/>
          </p:cNvSpPr>
          <p:nvPr>
            <p:ph type="sldNum" sz="quarter" idx="12"/>
          </p:nvPr>
        </p:nvSpPr>
        <p:spPr>
          <a:xfrm>
            <a:off x="8610600" y="6356350"/>
            <a:ext cx="2743200" cy="365125"/>
          </a:xfrm>
          <a:prstGeom prst="rect">
            <a:avLst/>
          </a:prstGeom>
        </p:spPr>
        <p:txBody>
          <a:bodyPr/>
          <a:lstStyle/>
          <a:p>
            <a:fld id="{2BD9592B-8D90-4D8C-85D8-0BE5F0B78348}" type="slidenum">
              <a:rPr lang="en-GB" smtClean="0"/>
              <a:t>‹#›</a:t>
            </a:fld>
            <a:endParaRPr lang="en-GB" dirty="0"/>
          </a:p>
        </p:txBody>
      </p:sp>
    </p:spTree>
    <p:extLst>
      <p:ext uri="{BB962C8B-B14F-4D97-AF65-F5344CB8AC3E}">
        <p14:creationId xmlns:p14="http://schemas.microsoft.com/office/powerpoint/2010/main" val="17361465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D9D63AD-4ED6-975E-2FFE-B06408A1D3DE}"/>
              </a:ext>
            </a:extLst>
          </p:cNvPr>
          <p:cNvSpPr>
            <a:spLocks noGrp="1"/>
          </p:cNvSpPr>
          <p:nvPr>
            <p:ph type="dt" sz="half" idx="10"/>
          </p:nvPr>
        </p:nvSpPr>
        <p:spPr>
          <a:xfrm>
            <a:off x="838200" y="6356350"/>
            <a:ext cx="2743200" cy="365125"/>
          </a:xfrm>
          <a:prstGeom prst="rect">
            <a:avLst/>
          </a:prstGeom>
        </p:spPr>
        <p:txBody>
          <a:bodyPr/>
          <a:lstStyle/>
          <a:p>
            <a:fld id="{98623416-0C8D-4E88-B88A-DFEBBAFAA721}" type="datetimeFigureOut">
              <a:rPr lang="en-GB" smtClean="0"/>
              <a:t>08/07/2025</a:t>
            </a:fld>
            <a:endParaRPr lang="en-GB" dirty="0"/>
          </a:p>
        </p:txBody>
      </p:sp>
      <p:sp>
        <p:nvSpPr>
          <p:cNvPr id="3" name="Footer Placeholder 2">
            <a:extLst>
              <a:ext uri="{FF2B5EF4-FFF2-40B4-BE49-F238E27FC236}">
                <a16:creationId xmlns:a16="http://schemas.microsoft.com/office/drawing/2014/main" id="{782C774C-6BA5-088A-CD6A-E0FD00B62300}"/>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4" name="Slide Number Placeholder 3">
            <a:extLst>
              <a:ext uri="{FF2B5EF4-FFF2-40B4-BE49-F238E27FC236}">
                <a16:creationId xmlns:a16="http://schemas.microsoft.com/office/drawing/2014/main" id="{34713935-74B3-620E-3C5B-127CF473ACAB}"/>
              </a:ext>
            </a:extLst>
          </p:cNvPr>
          <p:cNvSpPr>
            <a:spLocks noGrp="1"/>
          </p:cNvSpPr>
          <p:nvPr>
            <p:ph type="sldNum" sz="quarter" idx="12"/>
          </p:nvPr>
        </p:nvSpPr>
        <p:spPr>
          <a:xfrm>
            <a:off x="8610600" y="6356350"/>
            <a:ext cx="2743200" cy="365125"/>
          </a:xfrm>
          <a:prstGeom prst="rect">
            <a:avLst/>
          </a:prstGeom>
        </p:spPr>
        <p:txBody>
          <a:bodyPr/>
          <a:lstStyle/>
          <a:p>
            <a:fld id="{2BD9592B-8D90-4D8C-85D8-0BE5F0B78348}" type="slidenum">
              <a:rPr lang="en-GB" smtClean="0"/>
              <a:t>‹#›</a:t>
            </a:fld>
            <a:endParaRPr lang="en-GB" dirty="0"/>
          </a:p>
        </p:txBody>
      </p:sp>
    </p:spTree>
    <p:extLst>
      <p:ext uri="{BB962C8B-B14F-4D97-AF65-F5344CB8AC3E}">
        <p14:creationId xmlns:p14="http://schemas.microsoft.com/office/powerpoint/2010/main" val="12497688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FD077-0C27-531B-A3B9-5C7F282C0D4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C5EBC21-74AD-290A-DC5F-8673C7C8B7C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1289BAF5-96BC-C13D-1B30-EDED109189C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4CD3B31-6259-0B3F-2AE3-2373ED921A38}"/>
              </a:ext>
            </a:extLst>
          </p:cNvPr>
          <p:cNvSpPr>
            <a:spLocks noGrp="1"/>
          </p:cNvSpPr>
          <p:nvPr>
            <p:ph type="dt" sz="half" idx="10"/>
          </p:nvPr>
        </p:nvSpPr>
        <p:spPr>
          <a:xfrm>
            <a:off x="838200" y="6356350"/>
            <a:ext cx="2743200" cy="365125"/>
          </a:xfrm>
          <a:prstGeom prst="rect">
            <a:avLst/>
          </a:prstGeom>
        </p:spPr>
        <p:txBody>
          <a:bodyPr/>
          <a:lstStyle/>
          <a:p>
            <a:fld id="{98623416-0C8D-4E88-B88A-DFEBBAFAA721}" type="datetimeFigureOut">
              <a:rPr lang="en-GB" smtClean="0"/>
              <a:t>08/07/2025</a:t>
            </a:fld>
            <a:endParaRPr lang="en-GB" dirty="0"/>
          </a:p>
        </p:txBody>
      </p:sp>
      <p:sp>
        <p:nvSpPr>
          <p:cNvPr id="6" name="Footer Placeholder 5">
            <a:extLst>
              <a:ext uri="{FF2B5EF4-FFF2-40B4-BE49-F238E27FC236}">
                <a16:creationId xmlns:a16="http://schemas.microsoft.com/office/drawing/2014/main" id="{EAC0A13E-E518-59B9-F2CF-CD612D5537A9}"/>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7" name="Slide Number Placeholder 6">
            <a:extLst>
              <a:ext uri="{FF2B5EF4-FFF2-40B4-BE49-F238E27FC236}">
                <a16:creationId xmlns:a16="http://schemas.microsoft.com/office/drawing/2014/main" id="{79E8E669-5F08-F8B4-DEFD-14E2E0165B75}"/>
              </a:ext>
            </a:extLst>
          </p:cNvPr>
          <p:cNvSpPr>
            <a:spLocks noGrp="1"/>
          </p:cNvSpPr>
          <p:nvPr>
            <p:ph type="sldNum" sz="quarter" idx="12"/>
          </p:nvPr>
        </p:nvSpPr>
        <p:spPr>
          <a:xfrm>
            <a:off x="8610600" y="6356350"/>
            <a:ext cx="2743200" cy="365125"/>
          </a:xfrm>
          <a:prstGeom prst="rect">
            <a:avLst/>
          </a:prstGeom>
        </p:spPr>
        <p:txBody>
          <a:bodyPr/>
          <a:lstStyle/>
          <a:p>
            <a:fld id="{2BD9592B-8D90-4D8C-85D8-0BE5F0B78348}" type="slidenum">
              <a:rPr lang="en-GB" smtClean="0"/>
              <a:t>‹#›</a:t>
            </a:fld>
            <a:endParaRPr lang="en-GB" dirty="0"/>
          </a:p>
        </p:txBody>
      </p:sp>
    </p:spTree>
    <p:extLst>
      <p:ext uri="{BB962C8B-B14F-4D97-AF65-F5344CB8AC3E}">
        <p14:creationId xmlns:p14="http://schemas.microsoft.com/office/powerpoint/2010/main" val="1962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90FDC-EDF4-7B2E-2F28-B81B7191C2A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B0A50116-3AF3-0FAD-AD2A-3DFC57C7207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BFB98D1B-4079-67AB-1D24-99D565C56A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DC5D226-A8DF-E7BF-2C5B-0D085F73CD25}"/>
              </a:ext>
            </a:extLst>
          </p:cNvPr>
          <p:cNvSpPr>
            <a:spLocks noGrp="1"/>
          </p:cNvSpPr>
          <p:nvPr>
            <p:ph type="dt" sz="half" idx="10"/>
          </p:nvPr>
        </p:nvSpPr>
        <p:spPr>
          <a:xfrm>
            <a:off x="838200" y="6356350"/>
            <a:ext cx="2743200" cy="365125"/>
          </a:xfrm>
          <a:prstGeom prst="rect">
            <a:avLst/>
          </a:prstGeom>
        </p:spPr>
        <p:txBody>
          <a:bodyPr/>
          <a:lstStyle/>
          <a:p>
            <a:fld id="{98623416-0C8D-4E88-B88A-DFEBBAFAA721}" type="datetimeFigureOut">
              <a:rPr lang="en-GB" smtClean="0"/>
              <a:t>08/07/2025</a:t>
            </a:fld>
            <a:endParaRPr lang="en-GB" dirty="0"/>
          </a:p>
        </p:txBody>
      </p:sp>
      <p:sp>
        <p:nvSpPr>
          <p:cNvPr id="6" name="Footer Placeholder 5">
            <a:extLst>
              <a:ext uri="{FF2B5EF4-FFF2-40B4-BE49-F238E27FC236}">
                <a16:creationId xmlns:a16="http://schemas.microsoft.com/office/drawing/2014/main" id="{5130BB14-6D38-C78F-B302-F65A64D47429}"/>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7" name="Slide Number Placeholder 6">
            <a:extLst>
              <a:ext uri="{FF2B5EF4-FFF2-40B4-BE49-F238E27FC236}">
                <a16:creationId xmlns:a16="http://schemas.microsoft.com/office/drawing/2014/main" id="{0888CFF1-EDDD-9243-09B0-EEE2AB252D14}"/>
              </a:ext>
            </a:extLst>
          </p:cNvPr>
          <p:cNvSpPr>
            <a:spLocks noGrp="1"/>
          </p:cNvSpPr>
          <p:nvPr>
            <p:ph type="sldNum" sz="quarter" idx="12"/>
          </p:nvPr>
        </p:nvSpPr>
        <p:spPr>
          <a:xfrm>
            <a:off x="8610600" y="6356350"/>
            <a:ext cx="2743200" cy="365125"/>
          </a:xfrm>
          <a:prstGeom prst="rect">
            <a:avLst/>
          </a:prstGeom>
        </p:spPr>
        <p:txBody>
          <a:bodyPr/>
          <a:lstStyle/>
          <a:p>
            <a:fld id="{2BD9592B-8D90-4D8C-85D8-0BE5F0B78348}" type="slidenum">
              <a:rPr lang="en-GB" smtClean="0"/>
              <a:t>‹#›</a:t>
            </a:fld>
            <a:endParaRPr lang="en-GB" dirty="0"/>
          </a:p>
        </p:txBody>
      </p:sp>
    </p:spTree>
    <p:extLst>
      <p:ext uri="{BB962C8B-B14F-4D97-AF65-F5344CB8AC3E}">
        <p14:creationId xmlns:p14="http://schemas.microsoft.com/office/powerpoint/2010/main" val="1041851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jp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A colorful circle logo&#10;&#10;AI-generated content may be incorrect.">
            <a:extLst>
              <a:ext uri="{FF2B5EF4-FFF2-40B4-BE49-F238E27FC236}">
                <a16:creationId xmlns:a16="http://schemas.microsoft.com/office/drawing/2014/main" id="{0F85EEAB-1B17-06DB-6BE4-2FCC245AC897}"/>
              </a:ext>
            </a:extLst>
          </p:cNvPr>
          <p:cNvPicPr>
            <a:picLocks noChangeAspect="1"/>
          </p:cNvPicPr>
          <p:nvPr userDrawn="1"/>
        </p:nvPicPr>
        <p:blipFill>
          <a:blip r:embed="rId13">
            <a:alphaModFix amt="10000"/>
            <a:extLst>
              <a:ext uri="{28A0092B-C50C-407E-A947-70E740481C1C}">
                <a14:useLocalDpi xmlns:a14="http://schemas.microsoft.com/office/drawing/2010/main" val="0"/>
              </a:ext>
            </a:extLst>
          </a:blip>
          <a:stretch>
            <a:fillRect/>
          </a:stretch>
        </p:blipFill>
        <p:spPr>
          <a:xfrm rot="5820000">
            <a:off x="7593562" y="2333830"/>
            <a:ext cx="6148874" cy="6909797"/>
          </a:xfrm>
          <a:prstGeom prst="rect">
            <a:avLst/>
          </a:prstGeom>
        </p:spPr>
      </p:pic>
      <p:sp>
        <p:nvSpPr>
          <p:cNvPr id="2" name="Title Placeholder 1">
            <a:extLst>
              <a:ext uri="{FF2B5EF4-FFF2-40B4-BE49-F238E27FC236}">
                <a16:creationId xmlns:a16="http://schemas.microsoft.com/office/drawing/2014/main" id="{099A5DB4-A1D7-A170-8AE7-DBDC1904D5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F8FCE046-8DC6-CE1F-DAD8-26CB7D2E6CE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7" name="Picture 6" descr="A blue and white logo&#10;&#10;AI-generated content may be incorrect.">
            <a:extLst>
              <a:ext uri="{FF2B5EF4-FFF2-40B4-BE49-F238E27FC236}">
                <a16:creationId xmlns:a16="http://schemas.microsoft.com/office/drawing/2014/main" id="{79CB1367-6AF3-A6C3-4505-2B171D5FEA92}"/>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0972800" y="230188"/>
            <a:ext cx="893064" cy="359664"/>
          </a:xfrm>
          <a:prstGeom prst="rect">
            <a:avLst/>
          </a:prstGeom>
        </p:spPr>
      </p:pic>
      <p:pic>
        <p:nvPicPr>
          <p:cNvPr id="10" name="Picture 9" descr="A close up of a sign&#10;&#10;AI-generated content may be incorrect.">
            <a:extLst>
              <a:ext uri="{FF2B5EF4-FFF2-40B4-BE49-F238E27FC236}">
                <a16:creationId xmlns:a16="http://schemas.microsoft.com/office/drawing/2014/main" id="{5C48069A-18DD-D97F-5E59-F0030CCE2FCE}"/>
              </a:ext>
            </a:extLst>
          </p:cNvPr>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121412" y="6228109"/>
            <a:ext cx="2686443" cy="511060"/>
          </a:xfrm>
          <a:prstGeom prst="rect">
            <a:avLst/>
          </a:prstGeom>
        </p:spPr>
      </p:pic>
    </p:spTree>
    <p:extLst>
      <p:ext uri="{BB962C8B-B14F-4D97-AF65-F5344CB8AC3E}">
        <p14:creationId xmlns:p14="http://schemas.microsoft.com/office/powerpoint/2010/main" val="4017840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healthinnovationmanchester.com/wp-content/uploads/2023/07/EMIS-Web-Guidance-for-Downloading-Greater-Manchester-CVD-Prevention-Lipid-Management-Searches-04.07.23.pdf" TargetMode="External"/><Relationship Id="rId2" Type="http://schemas.openxmlformats.org/officeDocument/2006/relationships/hyperlink" Target="https://healthinnovationmanchester.com/cvdprevention-lipidpathway-resources/" TargetMode="External"/><Relationship Id="rId1" Type="http://schemas.openxmlformats.org/officeDocument/2006/relationships/slideLayout" Target="../slideLayouts/slideLayout2.xml"/><Relationship Id="rId4" Type="http://schemas.openxmlformats.org/officeDocument/2006/relationships/hyperlink" Target="https://healthinnovationmanchester.com/wp-content/uploads/2023/03/TPP-SystmOne-Guidance-for-Downloading-Greater-Manchester-CVD-Prevention-Lipid-Management-Searches-v2.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31FF217-0A10-E9A0-1EFE-6A82A651B76C}"/>
              </a:ext>
            </a:extLst>
          </p:cNvPr>
          <p:cNvSpPr txBox="1"/>
          <p:nvPr/>
        </p:nvSpPr>
        <p:spPr>
          <a:xfrm>
            <a:off x="1578077" y="894735"/>
            <a:ext cx="9035845" cy="523220"/>
          </a:xfrm>
          <a:prstGeom prst="rect">
            <a:avLst/>
          </a:prstGeom>
          <a:noFill/>
        </p:spPr>
        <p:txBody>
          <a:bodyPr wrap="square" lIns="91440" tIns="45720" rIns="91440" bIns="45720" rtlCol="0" anchor="t">
            <a:spAutoFit/>
          </a:bodyPr>
          <a:lstStyle/>
          <a:p>
            <a:pPr algn="ctr"/>
            <a:r>
              <a:rPr lang="en-GB" sz="2800" b="1" dirty="0"/>
              <a:t>QOF Lipid Management Toolkit </a:t>
            </a:r>
          </a:p>
        </p:txBody>
      </p:sp>
      <p:pic>
        <p:nvPicPr>
          <p:cNvPr id="4" name="Picture 3" descr="A stethoscope and a heart&#10;&#10;AI-generated content may be incorrect.">
            <a:extLst>
              <a:ext uri="{FF2B5EF4-FFF2-40B4-BE49-F238E27FC236}">
                <a16:creationId xmlns:a16="http://schemas.microsoft.com/office/drawing/2014/main" id="{71700D0E-57BF-BB4D-ADBF-B3777B4F14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05440" y="1788160"/>
            <a:ext cx="5981119" cy="3989407"/>
          </a:xfrm>
          <a:prstGeom prst="rect">
            <a:avLst/>
          </a:prstGeom>
        </p:spPr>
      </p:pic>
    </p:spTree>
    <p:extLst>
      <p:ext uri="{BB962C8B-B14F-4D97-AF65-F5344CB8AC3E}">
        <p14:creationId xmlns:p14="http://schemas.microsoft.com/office/powerpoint/2010/main" val="33169238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44423647-B1A1-7AE5-9B9A-18AF800E7199}"/>
              </a:ext>
            </a:extLst>
          </p:cNvPr>
          <p:cNvSpPr txBox="1"/>
          <p:nvPr/>
        </p:nvSpPr>
        <p:spPr>
          <a:xfrm>
            <a:off x="4591665" y="1799303"/>
            <a:ext cx="184731" cy="369332"/>
          </a:xfrm>
          <a:prstGeom prst="rect">
            <a:avLst/>
          </a:prstGeom>
          <a:noFill/>
        </p:spPr>
        <p:txBody>
          <a:bodyPr wrap="none" rtlCol="0">
            <a:spAutoFit/>
          </a:bodyPr>
          <a:lstStyle/>
          <a:p>
            <a:endParaRPr lang="en-GB" dirty="0"/>
          </a:p>
        </p:txBody>
      </p:sp>
      <p:grpSp>
        <p:nvGrpSpPr>
          <p:cNvPr id="2" name="Group 1">
            <a:extLst>
              <a:ext uri="{FF2B5EF4-FFF2-40B4-BE49-F238E27FC236}">
                <a16:creationId xmlns:a16="http://schemas.microsoft.com/office/drawing/2014/main" id="{C360B02B-C719-6491-F056-749D5020B7EA}"/>
              </a:ext>
            </a:extLst>
          </p:cNvPr>
          <p:cNvGrpSpPr/>
          <p:nvPr/>
        </p:nvGrpSpPr>
        <p:grpSpPr>
          <a:xfrm>
            <a:off x="973393" y="974422"/>
            <a:ext cx="10245213" cy="4909156"/>
            <a:chOff x="894735" y="941939"/>
            <a:chExt cx="10245213" cy="4909156"/>
          </a:xfrm>
        </p:grpSpPr>
        <p:grpSp>
          <p:nvGrpSpPr>
            <p:cNvPr id="16" name="Group 15">
              <a:extLst>
                <a:ext uri="{FF2B5EF4-FFF2-40B4-BE49-F238E27FC236}">
                  <a16:creationId xmlns:a16="http://schemas.microsoft.com/office/drawing/2014/main" id="{EA07CCAF-BD05-580F-EDC5-63C98F72C06B}"/>
                </a:ext>
              </a:extLst>
            </p:cNvPr>
            <p:cNvGrpSpPr/>
            <p:nvPr/>
          </p:nvGrpSpPr>
          <p:grpSpPr>
            <a:xfrm>
              <a:off x="894735" y="941939"/>
              <a:ext cx="10245213" cy="2231922"/>
              <a:chOff x="973393" y="1052052"/>
              <a:chExt cx="10245213" cy="2231922"/>
            </a:xfrm>
          </p:grpSpPr>
          <p:grpSp>
            <p:nvGrpSpPr>
              <p:cNvPr id="6" name="Group 5">
                <a:extLst>
                  <a:ext uri="{FF2B5EF4-FFF2-40B4-BE49-F238E27FC236}">
                    <a16:creationId xmlns:a16="http://schemas.microsoft.com/office/drawing/2014/main" id="{A735B339-3E4C-1018-3948-72FAA4B4B996}"/>
                  </a:ext>
                </a:extLst>
              </p:cNvPr>
              <p:cNvGrpSpPr/>
              <p:nvPr/>
            </p:nvGrpSpPr>
            <p:grpSpPr>
              <a:xfrm>
                <a:off x="973393" y="1052052"/>
                <a:ext cx="10245213" cy="2231922"/>
                <a:chOff x="835742" y="1081548"/>
                <a:chExt cx="10245213" cy="2684207"/>
              </a:xfrm>
            </p:grpSpPr>
            <p:sp>
              <p:nvSpPr>
                <p:cNvPr id="4" name="Rectangle: Rounded Corners 3">
                  <a:extLst>
                    <a:ext uri="{FF2B5EF4-FFF2-40B4-BE49-F238E27FC236}">
                      <a16:creationId xmlns:a16="http://schemas.microsoft.com/office/drawing/2014/main" id="{C50E16E7-E044-DF53-FB7F-0C66CED24908}"/>
                    </a:ext>
                  </a:extLst>
                </p:cNvPr>
                <p:cNvSpPr/>
                <p:nvPr/>
              </p:nvSpPr>
              <p:spPr>
                <a:xfrm>
                  <a:off x="835742" y="1081548"/>
                  <a:ext cx="10245213" cy="2684207"/>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TextBox 4">
                  <a:extLst>
                    <a:ext uri="{FF2B5EF4-FFF2-40B4-BE49-F238E27FC236}">
                      <a16:creationId xmlns:a16="http://schemas.microsoft.com/office/drawing/2014/main" id="{F3AC3B94-04F7-F4A9-AB19-C06D1385221D}"/>
                    </a:ext>
                  </a:extLst>
                </p:cNvPr>
                <p:cNvSpPr txBox="1"/>
                <p:nvPr/>
              </p:nvSpPr>
              <p:spPr>
                <a:xfrm>
                  <a:off x="1032386" y="1219199"/>
                  <a:ext cx="9842091" cy="369332"/>
                </a:xfrm>
                <a:prstGeom prst="rect">
                  <a:avLst/>
                </a:prstGeom>
                <a:noFill/>
              </p:spPr>
              <p:txBody>
                <a:bodyPr wrap="square" rtlCol="0">
                  <a:spAutoFit/>
                </a:bodyPr>
                <a:lstStyle/>
                <a:p>
                  <a:endParaRPr lang="en-GB" dirty="0"/>
                </a:p>
              </p:txBody>
            </p:sp>
          </p:grpSp>
          <p:sp>
            <p:nvSpPr>
              <p:cNvPr id="8" name="TextBox 7">
                <a:extLst>
                  <a:ext uri="{FF2B5EF4-FFF2-40B4-BE49-F238E27FC236}">
                    <a16:creationId xmlns:a16="http://schemas.microsoft.com/office/drawing/2014/main" id="{AA1A423F-2058-41CC-907E-7D9524B090DE}"/>
                  </a:ext>
                </a:extLst>
              </p:cNvPr>
              <p:cNvSpPr txBox="1"/>
              <p:nvPr/>
            </p:nvSpPr>
            <p:spPr>
              <a:xfrm>
                <a:off x="1120877" y="1137584"/>
                <a:ext cx="10097729" cy="2062103"/>
              </a:xfrm>
              <a:prstGeom prst="rect">
                <a:avLst/>
              </a:prstGeom>
              <a:noFill/>
            </p:spPr>
            <p:txBody>
              <a:bodyPr wrap="square">
                <a:spAutoFit/>
              </a:bodyPr>
              <a:lstStyle/>
              <a:p>
                <a:r>
                  <a:rPr lang="en-GB" sz="1600" b="1" dirty="0"/>
                  <a:t>CHOL003. </a:t>
                </a:r>
                <a:r>
                  <a:rPr lang="en-GB" sz="1600" dirty="0"/>
                  <a:t>Percentage of patients on the QOF Coronary Heart Disease, Peripheral Arterial Disease, Stroke/TIA</a:t>
                </a:r>
              </a:p>
              <a:p>
                <a:r>
                  <a:rPr lang="en-GB" sz="1600" dirty="0"/>
                  <a:t>or Chronic Kidney Disease Register who are currently prescribed a statin, or where a statin is declined or clinically</a:t>
                </a:r>
              </a:p>
              <a:p>
                <a:r>
                  <a:rPr lang="en-GB" sz="1600" dirty="0"/>
                  <a:t>unsuitable, another lipid-lowering therapy. This indicator is worth 14 points and the targets are 70-95%.</a:t>
                </a:r>
              </a:p>
              <a:p>
                <a:endParaRPr lang="en-GB" sz="1600" dirty="0"/>
              </a:p>
              <a:p>
                <a:r>
                  <a:rPr lang="en-GB" sz="1600" b="1" dirty="0"/>
                  <a:t>CHOL004. </a:t>
                </a:r>
                <a:r>
                  <a:rPr lang="en-GB" sz="1600" dirty="0"/>
                  <a:t>Percentage of patients on the QOF Coronary Heart Disease, Peripheral Arterial Disease, or Stroke/</a:t>
                </a:r>
              </a:p>
              <a:p>
                <a:r>
                  <a:rPr lang="en-GB" sz="1600" dirty="0"/>
                  <a:t>TIA Register, who have a recording of non-HDL cholesterol in the preceding 12 months that is lower than 2.6</a:t>
                </a:r>
              </a:p>
              <a:p>
                <a:r>
                  <a:rPr lang="en-GB" sz="1600" dirty="0"/>
                  <a:t>mmol/L, or where non-HDL cholesterol is not recorded a recording of LDL cholesterol that is 2.0mmol/L or lower in the preceding 12 months</a:t>
                </a:r>
              </a:p>
            </p:txBody>
          </p:sp>
        </p:grpSp>
        <p:grpSp>
          <p:nvGrpSpPr>
            <p:cNvPr id="19" name="Group 18">
              <a:extLst>
                <a:ext uri="{FF2B5EF4-FFF2-40B4-BE49-F238E27FC236}">
                  <a16:creationId xmlns:a16="http://schemas.microsoft.com/office/drawing/2014/main" id="{362D0E3E-9943-C1B8-4E4D-0F679800FC85}"/>
                </a:ext>
              </a:extLst>
            </p:cNvPr>
            <p:cNvGrpSpPr/>
            <p:nvPr/>
          </p:nvGrpSpPr>
          <p:grpSpPr>
            <a:xfrm>
              <a:off x="894735" y="3719479"/>
              <a:ext cx="10245213" cy="2131616"/>
              <a:chOff x="973393" y="3429000"/>
              <a:chExt cx="10245213" cy="2131616"/>
            </a:xfrm>
          </p:grpSpPr>
          <p:sp>
            <p:nvSpPr>
              <p:cNvPr id="14" name="Rectangle: Rounded Corners 13">
                <a:extLst>
                  <a:ext uri="{FF2B5EF4-FFF2-40B4-BE49-F238E27FC236}">
                    <a16:creationId xmlns:a16="http://schemas.microsoft.com/office/drawing/2014/main" id="{71D1B605-7B96-3D54-B5F3-F2DF554CF695}"/>
                  </a:ext>
                </a:extLst>
              </p:cNvPr>
              <p:cNvSpPr/>
              <p:nvPr/>
            </p:nvSpPr>
            <p:spPr>
              <a:xfrm>
                <a:off x="973393" y="3429000"/>
                <a:ext cx="10245213" cy="2131616"/>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TextBox 17">
                <a:extLst>
                  <a:ext uri="{FF2B5EF4-FFF2-40B4-BE49-F238E27FC236}">
                    <a16:creationId xmlns:a16="http://schemas.microsoft.com/office/drawing/2014/main" id="{E68D69EB-2A31-07D1-96AB-8DCAB5392900}"/>
                  </a:ext>
                </a:extLst>
              </p:cNvPr>
              <p:cNvSpPr txBox="1"/>
              <p:nvPr/>
            </p:nvSpPr>
            <p:spPr>
              <a:xfrm>
                <a:off x="1170037" y="3498513"/>
                <a:ext cx="9842091" cy="2062103"/>
              </a:xfrm>
              <a:prstGeom prst="rect">
                <a:avLst/>
              </a:prstGeom>
              <a:noFill/>
            </p:spPr>
            <p:txBody>
              <a:bodyPr wrap="square">
                <a:spAutoFit/>
              </a:bodyPr>
              <a:lstStyle/>
              <a:p>
                <a:r>
                  <a:rPr lang="en-GB" sz="1600" dirty="0"/>
                  <a:t>To stratify the denominator population, searches can be imported from the NHS Greater Manchester Integrated Care partnership using the links below</a:t>
                </a:r>
              </a:p>
              <a:p>
                <a:endParaRPr lang="en-GB" sz="1600" dirty="0"/>
              </a:p>
              <a:p>
                <a:r>
                  <a:rPr lang="en-GB" sz="1600" dirty="0">
                    <a:hlinkClick r:id="rId2"/>
                  </a:rPr>
                  <a:t>Health Innovations Manchester: CVD Prevention / Lipid pathway Resources</a:t>
                </a:r>
                <a:endParaRPr lang="en-GB" sz="1600" dirty="0"/>
              </a:p>
              <a:p>
                <a:endParaRPr lang="en-GB" sz="1600" dirty="0"/>
              </a:p>
              <a:p>
                <a:r>
                  <a:rPr lang="en-GB" sz="1600" dirty="0">
                    <a:hlinkClick r:id="rId3"/>
                  </a:rPr>
                  <a:t>Guidance for downloading EMIS Web Greater Manchester CVD Prevention Lipid Management Searches</a:t>
                </a:r>
                <a:endParaRPr lang="en-GB" sz="1600" dirty="0"/>
              </a:p>
              <a:p>
                <a:endParaRPr lang="en-GB" sz="1600" dirty="0"/>
              </a:p>
              <a:p>
                <a:r>
                  <a:rPr lang="en-GB" sz="1600" dirty="0">
                    <a:hlinkClick r:id="rId4"/>
                  </a:rPr>
                  <a:t>Guidance for downloading TPP / SystemOne Greater Manchester CVD Prevention Lipid Management Searches</a:t>
                </a:r>
                <a:endParaRPr lang="en-GB" sz="1600" dirty="0"/>
              </a:p>
            </p:txBody>
          </p:sp>
        </p:grpSp>
        <p:sp>
          <p:nvSpPr>
            <p:cNvPr id="20" name="Arrow: Down 19">
              <a:extLst>
                <a:ext uri="{FF2B5EF4-FFF2-40B4-BE49-F238E27FC236}">
                  <a16:creationId xmlns:a16="http://schemas.microsoft.com/office/drawing/2014/main" id="{6C2E1283-2C8E-DD3A-97B2-45A295057BBD}"/>
                </a:ext>
              </a:extLst>
            </p:cNvPr>
            <p:cNvSpPr/>
            <p:nvPr/>
          </p:nvSpPr>
          <p:spPr>
            <a:xfrm>
              <a:off x="5819957" y="3265616"/>
              <a:ext cx="384934" cy="328882"/>
            </a:xfrm>
            <a:prstGeom prst="downArrow">
              <a:avLst/>
            </a:prstGeom>
            <a:solidFill>
              <a:schemeClr val="accent3">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Tree>
    <p:extLst>
      <p:ext uri="{BB962C8B-B14F-4D97-AF65-F5344CB8AC3E}">
        <p14:creationId xmlns:p14="http://schemas.microsoft.com/office/powerpoint/2010/main" val="4010503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8928AC52-2064-B21B-5287-6854F066ACFD}"/>
              </a:ext>
            </a:extLst>
          </p:cNvPr>
          <p:cNvSpPr/>
          <p:nvPr/>
        </p:nvSpPr>
        <p:spPr>
          <a:xfrm>
            <a:off x="348012" y="1121558"/>
            <a:ext cx="2629669" cy="4534467"/>
          </a:xfrm>
          <a:prstGeom prst="roundRect">
            <a:avLst/>
          </a:prstGeom>
          <a:solidFill>
            <a:schemeClr val="tx2">
              <a:lumMod val="10000"/>
              <a:lumOff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TextBox 7">
            <a:extLst>
              <a:ext uri="{FF2B5EF4-FFF2-40B4-BE49-F238E27FC236}">
                <a16:creationId xmlns:a16="http://schemas.microsoft.com/office/drawing/2014/main" id="{88DE59C9-7F93-9B8A-9A9F-F1656F8F44C4}"/>
              </a:ext>
            </a:extLst>
          </p:cNvPr>
          <p:cNvSpPr txBox="1"/>
          <p:nvPr/>
        </p:nvSpPr>
        <p:spPr>
          <a:xfrm>
            <a:off x="381182" y="1353279"/>
            <a:ext cx="2629669" cy="4106894"/>
          </a:xfrm>
          <a:prstGeom prst="rect">
            <a:avLst/>
          </a:prstGeom>
          <a:noFill/>
        </p:spPr>
        <p:txBody>
          <a:bodyPr wrap="square" rtlCol="0">
            <a:spAutoFit/>
          </a:bodyPr>
          <a:lstStyle/>
          <a:p>
            <a:pPr algn="ctr"/>
            <a:r>
              <a:rPr lang="en-GB" sz="1400" b="1" dirty="0"/>
              <a:t>Cohort 1 Patient List</a:t>
            </a:r>
          </a:p>
          <a:p>
            <a:endParaRPr lang="en-GB" sz="800" kern="1400" dirty="0">
              <a:solidFill>
                <a:srgbClr val="000000"/>
              </a:solidFill>
              <a:effectLst/>
              <a:ea typeface="Times New Roman" panose="02020603050405020304" pitchFamily="18" charset="0"/>
              <a:cs typeface="CIDFont+F5"/>
            </a:endParaRPr>
          </a:p>
          <a:p>
            <a:pPr hangingPunct="0">
              <a:lnSpc>
                <a:spcPct val="118000"/>
              </a:lnSpc>
              <a:spcAft>
                <a:spcPts val="600"/>
              </a:spcAft>
            </a:pPr>
            <a:endParaRPr lang="en-GB" sz="800" kern="1400" dirty="0">
              <a:solidFill>
                <a:srgbClr val="000000"/>
              </a:solidFill>
              <a:effectLst/>
              <a:ea typeface="Times New Roman" panose="02020603050405020304" pitchFamily="18" charset="0"/>
              <a:cs typeface="CIDFont+F5"/>
            </a:endParaRPr>
          </a:p>
          <a:p>
            <a:pPr hangingPunct="0">
              <a:lnSpc>
                <a:spcPct val="118000"/>
              </a:lnSpc>
              <a:spcAft>
                <a:spcPts val="600"/>
              </a:spcAft>
            </a:pPr>
            <a:r>
              <a:rPr lang="en-GB" sz="1400" b="1" kern="1400" dirty="0">
                <a:solidFill>
                  <a:srgbClr val="000000"/>
                </a:solidFill>
                <a:effectLst/>
                <a:ea typeface="Times New Roman" panose="02020603050405020304" pitchFamily="18" charset="0"/>
                <a:cs typeface="CIDFont+F5"/>
              </a:rPr>
              <a:t>Not on a Statin</a:t>
            </a:r>
            <a:r>
              <a:rPr lang="en-GB" sz="1400" b="1" kern="1400" dirty="0">
                <a:solidFill>
                  <a:srgbClr val="000000"/>
                </a:solidFill>
                <a:ea typeface="Times New Roman" panose="02020603050405020304" pitchFamily="18" charset="0"/>
              </a:rPr>
              <a:t>. </a:t>
            </a:r>
          </a:p>
          <a:p>
            <a:pPr hangingPunct="0">
              <a:lnSpc>
                <a:spcPct val="118000"/>
              </a:lnSpc>
              <a:spcAft>
                <a:spcPts val="600"/>
              </a:spcAft>
            </a:pPr>
            <a:r>
              <a:rPr lang="en-GB" sz="1400" kern="1400" dirty="0">
                <a:solidFill>
                  <a:srgbClr val="000000"/>
                </a:solidFill>
                <a:effectLst/>
                <a:ea typeface="Times New Roman" panose="02020603050405020304" pitchFamily="18" charset="0"/>
                <a:cs typeface="CIDFont+F2"/>
              </a:rPr>
              <a:t>Conduct a review of records to confirm diagnosis of CVD or</a:t>
            </a:r>
            <a:endParaRPr lang="en-GB" sz="1400" kern="1400" dirty="0">
              <a:solidFill>
                <a:srgbClr val="000000"/>
              </a:solidFill>
              <a:effectLst/>
              <a:ea typeface="Times New Roman" panose="02020603050405020304" pitchFamily="18" charset="0"/>
            </a:endParaRPr>
          </a:p>
          <a:p>
            <a:pPr hangingPunct="0">
              <a:lnSpc>
                <a:spcPct val="118000"/>
              </a:lnSpc>
              <a:spcAft>
                <a:spcPts val="600"/>
              </a:spcAft>
            </a:pPr>
            <a:r>
              <a:rPr lang="en-GB" sz="1400" kern="1400" dirty="0">
                <a:solidFill>
                  <a:srgbClr val="000000"/>
                </a:solidFill>
                <a:effectLst/>
                <a:ea typeface="Times New Roman" panose="02020603050405020304" pitchFamily="18" charset="0"/>
                <a:cs typeface="CIDFont+F2"/>
              </a:rPr>
              <a:t>CKD.</a:t>
            </a:r>
            <a:r>
              <a:rPr lang="en-GB" sz="1400" kern="1400" dirty="0">
                <a:solidFill>
                  <a:srgbClr val="000000"/>
                </a:solidFill>
                <a:ea typeface="Times New Roman" panose="02020603050405020304" pitchFamily="18" charset="0"/>
              </a:rPr>
              <a:t> </a:t>
            </a:r>
          </a:p>
          <a:p>
            <a:pPr hangingPunct="0">
              <a:lnSpc>
                <a:spcPct val="118000"/>
              </a:lnSpc>
              <a:spcAft>
                <a:spcPts val="600"/>
              </a:spcAft>
            </a:pPr>
            <a:r>
              <a:rPr lang="en-GB" sz="1400" kern="1400" dirty="0">
                <a:solidFill>
                  <a:srgbClr val="000000"/>
                </a:solidFill>
                <a:effectLst/>
                <a:ea typeface="Times New Roman" panose="02020603050405020304" pitchFamily="18" charset="0"/>
                <a:cs typeface="CIDFont+F2"/>
              </a:rPr>
              <a:t>Separate those with CVD or CKD</a:t>
            </a:r>
            <a:r>
              <a:rPr lang="en-GB" sz="1400" kern="1400" dirty="0">
                <a:solidFill>
                  <a:srgbClr val="000000"/>
                </a:solidFill>
                <a:ea typeface="Times New Roman" panose="02020603050405020304" pitchFamily="18" charset="0"/>
              </a:rPr>
              <a:t> </a:t>
            </a:r>
            <a:r>
              <a:rPr lang="en-GB" sz="1400" kern="1400" dirty="0">
                <a:solidFill>
                  <a:srgbClr val="000000"/>
                </a:solidFill>
                <a:effectLst/>
                <a:ea typeface="Times New Roman" panose="02020603050405020304" pitchFamily="18" charset="0"/>
                <a:cs typeface="CIDFont+F2"/>
              </a:rPr>
              <a:t>into two groups according to</a:t>
            </a:r>
            <a:r>
              <a:rPr lang="en-GB" sz="1400" kern="1400" dirty="0">
                <a:solidFill>
                  <a:srgbClr val="000000"/>
                </a:solidFill>
                <a:ea typeface="Times New Roman" panose="02020603050405020304" pitchFamily="18" charset="0"/>
              </a:rPr>
              <a:t> </a:t>
            </a:r>
            <a:r>
              <a:rPr lang="en-GB" sz="1400" kern="1400" dirty="0">
                <a:solidFill>
                  <a:srgbClr val="000000"/>
                </a:solidFill>
                <a:effectLst/>
                <a:ea typeface="Times New Roman" panose="02020603050405020304" pitchFamily="18" charset="0"/>
                <a:cs typeface="CIDFont+F2"/>
              </a:rPr>
              <a:t>whether they have had statins or</a:t>
            </a:r>
            <a:r>
              <a:rPr lang="en-GB" sz="1400" kern="1400" dirty="0">
                <a:solidFill>
                  <a:srgbClr val="000000"/>
                </a:solidFill>
                <a:ea typeface="Times New Roman" panose="02020603050405020304" pitchFamily="18" charset="0"/>
              </a:rPr>
              <a:t> </a:t>
            </a:r>
            <a:r>
              <a:rPr lang="en-GB" sz="1400" kern="1400" dirty="0">
                <a:solidFill>
                  <a:srgbClr val="000000"/>
                </a:solidFill>
                <a:effectLst/>
                <a:ea typeface="Times New Roman" panose="02020603050405020304" pitchFamily="18" charset="0"/>
                <a:cs typeface="CIDFont+F2"/>
              </a:rPr>
              <a:t>other lipid lowering treatments in</a:t>
            </a:r>
            <a:r>
              <a:rPr lang="en-GB" sz="1400" kern="1400" dirty="0">
                <a:solidFill>
                  <a:srgbClr val="000000"/>
                </a:solidFill>
                <a:ea typeface="Times New Roman" panose="02020603050405020304" pitchFamily="18" charset="0"/>
              </a:rPr>
              <a:t> </a:t>
            </a:r>
            <a:r>
              <a:rPr lang="en-GB" sz="1400" kern="1400" dirty="0">
                <a:solidFill>
                  <a:srgbClr val="000000"/>
                </a:solidFill>
                <a:effectLst/>
                <a:ea typeface="Times New Roman" panose="02020603050405020304" pitchFamily="18" charset="0"/>
                <a:cs typeface="CIDFont+F2"/>
              </a:rPr>
              <a:t>the past or not.</a:t>
            </a:r>
            <a:r>
              <a:rPr lang="en-GB" sz="1400" kern="1400" dirty="0">
                <a:solidFill>
                  <a:srgbClr val="000000"/>
                </a:solidFill>
                <a:ea typeface="Times New Roman" panose="02020603050405020304" pitchFamily="18" charset="0"/>
              </a:rPr>
              <a:t> </a:t>
            </a:r>
          </a:p>
          <a:p>
            <a:pPr hangingPunct="0">
              <a:lnSpc>
                <a:spcPct val="118000"/>
              </a:lnSpc>
              <a:spcAft>
                <a:spcPts val="600"/>
              </a:spcAft>
            </a:pPr>
            <a:r>
              <a:rPr lang="en-GB" sz="1400" kern="1400" dirty="0">
                <a:solidFill>
                  <a:srgbClr val="000000"/>
                </a:solidFill>
                <a:effectLst/>
                <a:ea typeface="Times New Roman" panose="02020603050405020304" pitchFamily="18" charset="0"/>
                <a:cs typeface="CIDFont+F2"/>
              </a:rPr>
              <a:t>Flag for discussion at next scheduled review or contact via Accurx</a:t>
            </a:r>
            <a:endParaRPr lang="en-GB" sz="1400" kern="1400" dirty="0">
              <a:solidFill>
                <a:srgbClr val="000000"/>
              </a:solidFill>
              <a:effectLst/>
              <a:ea typeface="Times New Roman" panose="02020603050405020304" pitchFamily="18" charset="0"/>
            </a:endParaRPr>
          </a:p>
        </p:txBody>
      </p:sp>
      <p:grpSp>
        <p:nvGrpSpPr>
          <p:cNvPr id="17" name="Group 16">
            <a:extLst>
              <a:ext uri="{FF2B5EF4-FFF2-40B4-BE49-F238E27FC236}">
                <a16:creationId xmlns:a16="http://schemas.microsoft.com/office/drawing/2014/main" id="{C0BBC4DB-8FC5-A08F-5D75-65A788B58428}"/>
              </a:ext>
            </a:extLst>
          </p:cNvPr>
          <p:cNvGrpSpPr/>
          <p:nvPr/>
        </p:nvGrpSpPr>
        <p:grpSpPr>
          <a:xfrm>
            <a:off x="3213958" y="1121558"/>
            <a:ext cx="2632975" cy="4586159"/>
            <a:chOff x="3321299" y="1091404"/>
            <a:chExt cx="2632975" cy="4586159"/>
          </a:xfrm>
          <a:solidFill>
            <a:schemeClr val="accent2">
              <a:lumMod val="20000"/>
              <a:lumOff val="80000"/>
            </a:schemeClr>
          </a:solidFill>
        </p:grpSpPr>
        <p:sp>
          <p:nvSpPr>
            <p:cNvPr id="5" name="Rectangle: Rounded Corners 4">
              <a:extLst>
                <a:ext uri="{FF2B5EF4-FFF2-40B4-BE49-F238E27FC236}">
                  <a16:creationId xmlns:a16="http://schemas.microsoft.com/office/drawing/2014/main" id="{4748C6F7-A491-B4E1-3AEC-E225A1966A1F}"/>
                </a:ext>
              </a:extLst>
            </p:cNvPr>
            <p:cNvSpPr/>
            <p:nvPr/>
          </p:nvSpPr>
          <p:spPr>
            <a:xfrm>
              <a:off x="3321299" y="1091404"/>
              <a:ext cx="2632975" cy="4586159"/>
            </a:xfrm>
            <a:prstGeom prst="roundRect">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extBox 8">
              <a:extLst>
                <a:ext uri="{FF2B5EF4-FFF2-40B4-BE49-F238E27FC236}">
                  <a16:creationId xmlns:a16="http://schemas.microsoft.com/office/drawing/2014/main" id="{3990BC4C-48D4-9CD9-786F-8591DEDC5C58}"/>
                </a:ext>
              </a:extLst>
            </p:cNvPr>
            <p:cNvSpPr txBox="1"/>
            <p:nvPr/>
          </p:nvSpPr>
          <p:spPr>
            <a:xfrm>
              <a:off x="3442711" y="1308954"/>
              <a:ext cx="2425061" cy="4175246"/>
            </a:xfrm>
            <a:prstGeom prst="rect">
              <a:avLst/>
            </a:prstGeom>
            <a:grpFill/>
          </p:spPr>
          <p:txBody>
            <a:bodyPr wrap="square" rtlCol="0">
              <a:spAutoFit/>
            </a:bodyPr>
            <a:lstStyle/>
            <a:p>
              <a:pPr algn="ctr"/>
              <a:r>
                <a:rPr lang="en-GB" sz="1400" b="1" dirty="0"/>
                <a:t>Cohort 2 – Patient List</a:t>
              </a:r>
            </a:p>
            <a:p>
              <a:endParaRPr lang="en-GB" sz="800" dirty="0"/>
            </a:p>
            <a:p>
              <a:pPr hangingPunct="0">
                <a:lnSpc>
                  <a:spcPct val="118000"/>
                </a:lnSpc>
                <a:spcAft>
                  <a:spcPts val="600"/>
                </a:spcAft>
              </a:pPr>
              <a:endParaRPr lang="en-GB" sz="800" kern="1400" dirty="0">
                <a:solidFill>
                  <a:srgbClr val="000000"/>
                </a:solidFill>
              </a:endParaRPr>
            </a:p>
            <a:p>
              <a:pPr hangingPunct="0">
                <a:lnSpc>
                  <a:spcPct val="118000"/>
                </a:lnSpc>
                <a:spcAft>
                  <a:spcPts val="600"/>
                </a:spcAft>
              </a:pPr>
              <a:r>
                <a:rPr lang="en-GB" sz="1400" b="1" kern="1400" dirty="0">
                  <a:solidFill>
                    <a:srgbClr val="000000"/>
                  </a:solidFill>
                </a:rPr>
                <a:t>On suboptimal Statin. </a:t>
              </a:r>
            </a:p>
            <a:p>
              <a:pPr hangingPunct="0">
                <a:lnSpc>
                  <a:spcPct val="118000"/>
                </a:lnSpc>
                <a:spcAft>
                  <a:spcPts val="600"/>
                </a:spcAft>
              </a:pPr>
              <a:r>
                <a:rPr lang="en-GB" sz="1400" kern="1400" dirty="0">
                  <a:solidFill>
                    <a:srgbClr val="000000"/>
                  </a:solidFill>
                </a:rPr>
                <a:t>Amenable to bulk Accurx messaging.</a:t>
              </a:r>
            </a:p>
            <a:p>
              <a:pPr hangingPunct="0">
                <a:lnSpc>
                  <a:spcPct val="118000"/>
                </a:lnSpc>
                <a:spcAft>
                  <a:spcPts val="600"/>
                </a:spcAft>
              </a:pPr>
              <a:r>
                <a:rPr lang="en-GB" sz="1400" kern="1400" dirty="0">
                  <a:solidFill>
                    <a:srgbClr val="000000"/>
                  </a:solidFill>
                </a:rPr>
                <a:t>This allows you to reach more patients and depending on responses medications can be altered in time for annual bloods or review. </a:t>
              </a:r>
            </a:p>
            <a:p>
              <a:pPr hangingPunct="0">
                <a:lnSpc>
                  <a:spcPct val="118000"/>
                </a:lnSpc>
                <a:spcAft>
                  <a:spcPts val="600"/>
                </a:spcAft>
              </a:pPr>
              <a:r>
                <a:rPr lang="en-GB" sz="1400" kern="1400" dirty="0">
                  <a:solidFill>
                    <a:srgbClr val="000000"/>
                  </a:solidFill>
                </a:rPr>
                <a:t>If patient chooses not to change medication they can be flagged for discussion at the next review.</a:t>
              </a:r>
            </a:p>
          </p:txBody>
        </p:sp>
      </p:grpSp>
      <p:grpSp>
        <p:nvGrpSpPr>
          <p:cNvPr id="14" name="Group 13">
            <a:extLst>
              <a:ext uri="{FF2B5EF4-FFF2-40B4-BE49-F238E27FC236}">
                <a16:creationId xmlns:a16="http://schemas.microsoft.com/office/drawing/2014/main" id="{C2D3DA0D-BA31-E560-9704-5922820678CB}"/>
              </a:ext>
            </a:extLst>
          </p:cNvPr>
          <p:cNvGrpSpPr/>
          <p:nvPr/>
        </p:nvGrpSpPr>
        <p:grpSpPr>
          <a:xfrm>
            <a:off x="6115463" y="1135920"/>
            <a:ext cx="2718348" cy="4586159"/>
            <a:chOff x="6226122" y="1126154"/>
            <a:chExt cx="2586042" cy="4586159"/>
          </a:xfrm>
          <a:solidFill>
            <a:schemeClr val="accent3">
              <a:lumMod val="20000"/>
              <a:lumOff val="80000"/>
            </a:schemeClr>
          </a:solidFill>
        </p:grpSpPr>
        <p:sp>
          <p:nvSpPr>
            <p:cNvPr id="6" name="Rectangle: Rounded Corners 5">
              <a:extLst>
                <a:ext uri="{FF2B5EF4-FFF2-40B4-BE49-F238E27FC236}">
                  <a16:creationId xmlns:a16="http://schemas.microsoft.com/office/drawing/2014/main" id="{FDF0BC42-995D-1191-8F90-1DA1386E00F0}"/>
                </a:ext>
              </a:extLst>
            </p:cNvPr>
            <p:cNvSpPr/>
            <p:nvPr/>
          </p:nvSpPr>
          <p:spPr>
            <a:xfrm>
              <a:off x="6226122" y="1126154"/>
              <a:ext cx="2586042" cy="4586159"/>
            </a:xfrm>
            <a:prstGeom prst="roundRect">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TextBox 9">
              <a:extLst>
                <a:ext uri="{FF2B5EF4-FFF2-40B4-BE49-F238E27FC236}">
                  <a16:creationId xmlns:a16="http://schemas.microsoft.com/office/drawing/2014/main" id="{4F99B5B5-924B-02D8-0FF2-B34A1AFD6ED2}"/>
                </a:ext>
              </a:extLst>
            </p:cNvPr>
            <p:cNvSpPr txBox="1"/>
            <p:nvPr/>
          </p:nvSpPr>
          <p:spPr>
            <a:xfrm>
              <a:off x="6360188" y="1351424"/>
              <a:ext cx="2298089" cy="4175246"/>
            </a:xfrm>
            <a:prstGeom prst="rect">
              <a:avLst/>
            </a:prstGeom>
            <a:grpFill/>
          </p:spPr>
          <p:txBody>
            <a:bodyPr wrap="square" rtlCol="0">
              <a:spAutoFit/>
            </a:bodyPr>
            <a:lstStyle/>
            <a:p>
              <a:pPr algn="ctr"/>
              <a:r>
                <a:rPr lang="en-GB" sz="1400" b="1" dirty="0"/>
                <a:t>Cohort 3 – Patient List</a:t>
              </a:r>
            </a:p>
            <a:p>
              <a:endParaRPr lang="en-GB" sz="800" dirty="0"/>
            </a:p>
            <a:p>
              <a:pPr hangingPunct="0">
                <a:lnSpc>
                  <a:spcPct val="118000"/>
                </a:lnSpc>
                <a:spcAft>
                  <a:spcPts val="600"/>
                </a:spcAft>
              </a:pPr>
              <a:endParaRPr lang="en-GB" sz="800" kern="1400" dirty="0">
                <a:solidFill>
                  <a:srgbClr val="000000"/>
                </a:solidFill>
              </a:endParaRPr>
            </a:p>
            <a:p>
              <a:pPr hangingPunct="0">
                <a:lnSpc>
                  <a:spcPct val="118000"/>
                </a:lnSpc>
                <a:spcAft>
                  <a:spcPts val="600"/>
                </a:spcAft>
              </a:pPr>
              <a:r>
                <a:rPr lang="en-GB" sz="1400" b="1" kern="1400" dirty="0">
                  <a:solidFill>
                    <a:srgbClr val="000000"/>
                  </a:solidFill>
                </a:rPr>
                <a:t>On suboptimal Statin dose.</a:t>
              </a:r>
            </a:p>
            <a:p>
              <a:pPr hangingPunct="0">
                <a:lnSpc>
                  <a:spcPct val="118000"/>
                </a:lnSpc>
                <a:spcAft>
                  <a:spcPts val="600"/>
                </a:spcAft>
              </a:pPr>
              <a:r>
                <a:rPr lang="en-GB" sz="1400" kern="1400" dirty="0">
                  <a:solidFill>
                    <a:srgbClr val="000000"/>
                  </a:solidFill>
                </a:rPr>
                <a:t>Amenable to bulk Accurx messaging.</a:t>
              </a:r>
            </a:p>
            <a:p>
              <a:pPr hangingPunct="0">
                <a:lnSpc>
                  <a:spcPct val="118000"/>
                </a:lnSpc>
                <a:spcAft>
                  <a:spcPts val="600"/>
                </a:spcAft>
              </a:pPr>
              <a:r>
                <a:rPr lang="en-GB" sz="1400" kern="1400" dirty="0">
                  <a:solidFill>
                    <a:srgbClr val="000000"/>
                  </a:solidFill>
                </a:rPr>
                <a:t>This allows you to reach more patients and depending on responses medications can be altered in time for annual bloods or review.</a:t>
              </a:r>
            </a:p>
            <a:p>
              <a:pPr hangingPunct="0">
                <a:lnSpc>
                  <a:spcPct val="118000"/>
                </a:lnSpc>
                <a:spcAft>
                  <a:spcPts val="600"/>
                </a:spcAft>
              </a:pPr>
              <a:r>
                <a:rPr lang="en-GB" sz="1400" kern="1400" dirty="0">
                  <a:solidFill>
                    <a:srgbClr val="000000"/>
                  </a:solidFill>
                </a:rPr>
                <a:t>If patient chooses not to change medication they can be flagged for discussion at the next review.</a:t>
              </a:r>
            </a:p>
          </p:txBody>
        </p:sp>
      </p:grpSp>
      <p:grpSp>
        <p:nvGrpSpPr>
          <p:cNvPr id="13" name="Group 12">
            <a:extLst>
              <a:ext uri="{FF2B5EF4-FFF2-40B4-BE49-F238E27FC236}">
                <a16:creationId xmlns:a16="http://schemas.microsoft.com/office/drawing/2014/main" id="{0A2DBA4D-E36D-0CAA-0617-8A1AFF2D16B4}"/>
              </a:ext>
            </a:extLst>
          </p:cNvPr>
          <p:cNvGrpSpPr/>
          <p:nvPr/>
        </p:nvGrpSpPr>
        <p:grpSpPr>
          <a:xfrm>
            <a:off x="9125640" y="1133652"/>
            <a:ext cx="2718348" cy="4586159"/>
            <a:chOff x="9218011" y="1069866"/>
            <a:chExt cx="2718348" cy="4586159"/>
          </a:xfrm>
          <a:solidFill>
            <a:schemeClr val="accent5">
              <a:lumMod val="20000"/>
              <a:lumOff val="80000"/>
            </a:schemeClr>
          </a:solidFill>
        </p:grpSpPr>
        <p:sp>
          <p:nvSpPr>
            <p:cNvPr id="3" name="Rectangle: Rounded Corners 2">
              <a:extLst>
                <a:ext uri="{FF2B5EF4-FFF2-40B4-BE49-F238E27FC236}">
                  <a16:creationId xmlns:a16="http://schemas.microsoft.com/office/drawing/2014/main" id="{E78FE5CB-FE71-D617-6EE5-0F9943FB2B6A}"/>
                </a:ext>
              </a:extLst>
            </p:cNvPr>
            <p:cNvSpPr/>
            <p:nvPr/>
          </p:nvSpPr>
          <p:spPr>
            <a:xfrm>
              <a:off x="9218011" y="1069866"/>
              <a:ext cx="2718348" cy="4586159"/>
            </a:xfrm>
            <a:prstGeom prst="roundRect">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TextBox 11">
              <a:extLst>
                <a:ext uri="{FF2B5EF4-FFF2-40B4-BE49-F238E27FC236}">
                  <a16:creationId xmlns:a16="http://schemas.microsoft.com/office/drawing/2014/main" id="{9491F10F-A84F-E0D5-099D-B7163BB6F251}"/>
                </a:ext>
              </a:extLst>
            </p:cNvPr>
            <p:cNvSpPr txBox="1"/>
            <p:nvPr/>
          </p:nvSpPr>
          <p:spPr>
            <a:xfrm>
              <a:off x="9297108" y="1275322"/>
              <a:ext cx="2560153" cy="4034502"/>
            </a:xfrm>
            <a:prstGeom prst="rect">
              <a:avLst/>
            </a:prstGeom>
            <a:grpFill/>
          </p:spPr>
          <p:txBody>
            <a:bodyPr wrap="square" rtlCol="0">
              <a:spAutoFit/>
            </a:bodyPr>
            <a:lstStyle/>
            <a:p>
              <a:pPr algn="ctr"/>
              <a:r>
                <a:rPr lang="en-GB" sz="1400" b="1" dirty="0"/>
                <a:t>Cohort 4a &amp; b – Patient List</a:t>
              </a:r>
            </a:p>
            <a:p>
              <a:endParaRPr lang="en-GB" sz="800" dirty="0"/>
            </a:p>
            <a:p>
              <a:pPr hangingPunct="0">
                <a:lnSpc>
                  <a:spcPct val="118000"/>
                </a:lnSpc>
                <a:spcAft>
                  <a:spcPts val="600"/>
                </a:spcAft>
              </a:pPr>
              <a:endParaRPr lang="en-GB" sz="800" kern="1400" dirty="0">
                <a:solidFill>
                  <a:srgbClr val="000000"/>
                </a:solidFill>
              </a:endParaRPr>
            </a:p>
            <a:p>
              <a:pPr hangingPunct="0">
                <a:lnSpc>
                  <a:spcPct val="118000"/>
                </a:lnSpc>
                <a:spcAft>
                  <a:spcPts val="600"/>
                </a:spcAft>
              </a:pPr>
              <a:r>
                <a:rPr lang="en-GB" sz="1400" b="1" kern="1400" dirty="0">
                  <a:solidFill>
                    <a:srgbClr val="000000"/>
                  </a:solidFill>
                </a:rPr>
                <a:t>Statins maximised.</a:t>
              </a:r>
            </a:p>
            <a:p>
              <a:pPr hangingPunct="0">
                <a:lnSpc>
                  <a:spcPct val="118000"/>
                </a:lnSpc>
                <a:spcAft>
                  <a:spcPts val="600"/>
                </a:spcAft>
              </a:pPr>
              <a:r>
                <a:rPr lang="en-GB" sz="1400" kern="1400" dirty="0">
                  <a:solidFill>
                    <a:srgbClr val="000000"/>
                  </a:solidFill>
                </a:rPr>
                <a:t>4a—stratify according to lates LDL-C levels. If LDL-C &gt;or equal to 2.0 mmol/L offer ezetimibe via Accurx bulk text. If LDL-C &gt;/= 2.6mmol/L assess for injectables.</a:t>
              </a:r>
            </a:p>
            <a:p>
              <a:pPr hangingPunct="0">
                <a:lnSpc>
                  <a:spcPct val="118000"/>
                </a:lnSpc>
                <a:spcAft>
                  <a:spcPts val="600"/>
                </a:spcAft>
              </a:pPr>
              <a:r>
                <a:rPr lang="en-GB" sz="1400" kern="1400" dirty="0">
                  <a:solidFill>
                    <a:srgbClr val="000000"/>
                  </a:solidFill>
                </a:rPr>
                <a:t>4b-offer addition of ezetimibe with or without bempedoic acid via bulk Accurx texting</a:t>
              </a:r>
            </a:p>
            <a:p>
              <a:pPr hangingPunct="0">
                <a:lnSpc>
                  <a:spcPct val="118000"/>
                </a:lnSpc>
                <a:spcAft>
                  <a:spcPts val="600"/>
                </a:spcAft>
              </a:pPr>
              <a:endParaRPr lang="en-GB" sz="1400" kern="1400" dirty="0">
                <a:solidFill>
                  <a:srgbClr val="000000"/>
                </a:solidFill>
              </a:endParaRPr>
            </a:p>
            <a:p>
              <a:endParaRPr lang="en-GB" dirty="0"/>
            </a:p>
          </p:txBody>
        </p:sp>
      </p:grpSp>
    </p:spTree>
    <p:extLst>
      <p:ext uri="{BB962C8B-B14F-4D97-AF65-F5344CB8AC3E}">
        <p14:creationId xmlns:p14="http://schemas.microsoft.com/office/powerpoint/2010/main" val="17921988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378D6A3-D536-7AC6-45EE-EA96A2C3E048}"/>
              </a:ext>
            </a:extLst>
          </p:cNvPr>
          <p:cNvSpPr txBox="1"/>
          <p:nvPr/>
        </p:nvSpPr>
        <p:spPr>
          <a:xfrm>
            <a:off x="2300748" y="346056"/>
            <a:ext cx="7590504" cy="461665"/>
          </a:xfrm>
          <a:prstGeom prst="rect">
            <a:avLst/>
          </a:prstGeom>
          <a:noFill/>
        </p:spPr>
        <p:txBody>
          <a:bodyPr wrap="square" rtlCol="0">
            <a:spAutoFit/>
          </a:bodyPr>
          <a:lstStyle/>
          <a:p>
            <a:r>
              <a:rPr lang="en-GB" sz="2400" b="1" dirty="0"/>
              <a:t>Example Accurx message wording and process</a:t>
            </a:r>
          </a:p>
        </p:txBody>
      </p:sp>
      <p:grpSp>
        <p:nvGrpSpPr>
          <p:cNvPr id="11" name="Group 10">
            <a:extLst>
              <a:ext uri="{FF2B5EF4-FFF2-40B4-BE49-F238E27FC236}">
                <a16:creationId xmlns:a16="http://schemas.microsoft.com/office/drawing/2014/main" id="{E61A6B99-BCEA-39C5-0668-11382BFB41B7}"/>
              </a:ext>
            </a:extLst>
          </p:cNvPr>
          <p:cNvGrpSpPr/>
          <p:nvPr/>
        </p:nvGrpSpPr>
        <p:grpSpPr>
          <a:xfrm>
            <a:off x="670232" y="943426"/>
            <a:ext cx="4876800" cy="2014915"/>
            <a:chOff x="412955" y="1049382"/>
            <a:chExt cx="4876800" cy="2014915"/>
          </a:xfrm>
        </p:grpSpPr>
        <p:sp>
          <p:nvSpPr>
            <p:cNvPr id="5" name="Speech Bubble: Rectangle with Corners Rounded 4">
              <a:extLst>
                <a:ext uri="{FF2B5EF4-FFF2-40B4-BE49-F238E27FC236}">
                  <a16:creationId xmlns:a16="http://schemas.microsoft.com/office/drawing/2014/main" id="{73ECA1F5-06C2-49B2-D9A2-6C81D1FD4866}"/>
                </a:ext>
              </a:extLst>
            </p:cNvPr>
            <p:cNvSpPr/>
            <p:nvPr/>
          </p:nvSpPr>
          <p:spPr>
            <a:xfrm>
              <a:off x="412955" y="1049382"/>
              <a:ext cx="4876800" cy="2014915"/>
            </a:xfrm>
            <a:prstGeom prst="wedgeRoundRectCallout">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 name="TextBox 5">
              <a:extLst>
                <a:ext uri="{FF2B5EF4-FFF2-40B4-BE49-F238E27FC236}">
                  <a16:creationId xmlns:a16="http://schemas.microsoft.com/office/drawing/2014/main" id="{5D58FD2D-AD6A-969A-0713-C606AA2B7E34}"/>
                </a:ext>
              </a:extLst>
            </p:cNvPr>
            <p:cNvSpPr txBox="1"/>
            <p:nvPr/>
          </p:nvSpPr>
          <p:spPr>
            <a:xfrm>
              <a:off x="412955" y="1263519"/>
              <a:ext cx="4876800" cy="1785104"/>
            </a:xfrm>
            <a:prstGeom prst="rect">
              <a:avLst/>
            </a:prstGeom>
            <a:noFill/>
          </p:spPr>
          <p:txBody>
            <a:bodyPr wrap="square" rtlCol="0">
              <a:spAutoFit/>
            </a:bodyPr>
            <a:lstStyle/>
            <a:p>
              <a:r>
                <a:rPr lang="en-GB" sz="1200" b="1" dirty="0"/>
                <a:t>Cohort 2 and 3 bulk Accurx suggestion (the message needs to have an option for replying)</a:t>
              </a:r>
            </a:p>
            <a:p>
              <a:endParaRPr lang="en-GB" sz="1400" i="1" dirty="0"/>
            </a:p>
            <a:p>
              <a:r>
                <a:rPr lang="en-GB" sz="1200" i="1" dirty="0"/>
                <a:t>“A review of your medical records shows that our current statin type or dose needs to be changed in order to offer you better protection against further cardiovascular events. We recommend a statin dose or type change as this is in keeping with current best clinical practice. Please respond to this message to indicate yes if you are happy for us to make this change or no if you would like to discuss this further.”</a:t>
              </a:r>
            </a:p>
          </p:txBody>
        </p:sp>
      </p:grpSp>
      <p:grpSp>
        <p:nvGrpSpPr>
          <p:cNvPr id="12" name="Group 11">
            <a:extLst>
              <a:ext uri="{FF2B5EF4-FFF2-40B4-BE49-F238E27FC236}">
                <a16:creationId xmlns:a16="http://schemas.microsoft.com/office/drawing/2014/main" id="{69F03EF2-9458-EE0B-8727-3190346A3C83}"/>
              </a:ext>
            </a:extLst>
          </p:cNvPr>
          <p:cNvGrpSpPr/>
          <p:nvPr/>
        </p:nvGrpSpPr>
        <p:grpSpPr>
          <a:xfrm>
            <a:off x="6540090" y="943426"/>
            <a:ext cx="4981678" cy="2014916"/>
            <a:chOff x="5943600" y="1148614"/>
            <a:chExt cx="4981678" cy="2014916"/>
          </a:xfrm>
        </p:grpSpPr>
        <p:sp>
          <p:nvSpPr>
            <p:cNvPr id="7" name="Speech Bubble: Rectangle with Corners Rounded 6">
              <a:extLst>
                <a:ext uri="{FF2B5EF4-FFF2-40B4-BE49-F238E27FC236}">
                  <a16:creationId xmlns:a16="http://schemas.microsoft.com/office/drawing/2014/main" id="{AB22B6A3-34E8-AE81-80C7-142A3EFF7D4A}"/>
                </a:ext>
              </a:extLst>
            </p:cNvPr>
            <p:cNvSpPr/>
            <p:nvPr/>
          </p:nvSpPr>
          <p:spPr>
            <a:xfrm>
              <a:off x="5943600" y="1148614"/>
              <a:ext cx="4981678" cy="2014916"/>
            </a:xfrm>
            <a:prstGeom prst="wedgeRoundRectCallou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TextBox 7">
              <a:extLst>
                <a:ext uri="{FF2B5EF4-FFF2-40B4-BE49-F238E27FC236}">
                  <a16:creationId xmlns:a16="http://schemas.microsoft.com/office/drawing/2014/main" id="{254B21AB-EB57-8E37-641B-3D76D84CFFB7}"/>
                </a:ext>
              </a:extLst>
            </p:cNvPr>
            <p:cNvSpPr txBox="1"/>
            <p:nvPr/>
          </p:nvSpPr>
          <p:spPr>
            <a:xfrm>
              <a:off x="5996039" y="1263519"/>
              <a:ext cx="4876800" cy="1785104"/>
            </a:xfrm>
            <a:prstGeom prst="rect">
              <a:avLst/>
            </a:prstGeom>
            <a:noFill/>
          </p:spPr>
          <p:txBody>
            <a:bodyPr wrap="square" rtlCol="0">
              <a:spAutoFit/>
            </a:bodyPr>
            <a:lstStyle/>
            <a:p>
              <a:r>
                <a:rPr lang="en-GB" sz="1200" b="1" dirty="0"/>
                <a:t>Cohort 4a and 4b bulk Accurx suggestion (the message needs to have an option for replying)</a:t>
              </a:r>
            </a:p>
            <a:p>
              <a:endParaRPr lang="en-GB" sz="1400" i="1" dirty="0"/>
            </a:p>
            <a:p>
              <a:r>
                <a:rPr lang="en-GB" sz="1200" i="1" dirty="0"/>
                <a:t>“A review of your medical records shows that although you are on the correct statin type and dose, your cholesterol levels remain too high. We recommend the addition of a medication called ezetimibe to reduce your cholesterol further and better protect you against strokes and heart attacks. Please respond to this message to indicate yes if you are happy for us to make this change or no if you would like to discuss”</a:t>
              </a:r>
            </a:p>
          </p:txBody>
        </p:sp>
      </p:grpSp>
      <p:sp>
        <p:nvSpPr>
          <p:cNvPr id="13" name="Rectangle: Rounded Corners 12">
            <a:extLst>
              <a:ext uri="{FF2B5EF4-FFF2-40B4-BE49-F238E27FC236}">
                <a16:creationId xmlns:a16="http://schemas.microsoft.com/office/drawing/2014/main" id="{58383595-0B9C-9206-735C-F1C3BD185DFA}"/>
              </a:ext>
            </a:extLst>
          </p:cNvPr>
          <p:cNvSpPr/>
          <p:nvPr/>
        </p:nvSpPr>
        <p:spPr>
          <a:xfrm>
            <a:off x="1455173" y="3322276"/>
            <a:ext cx="9281651" cy="1605116"/>
          </a:xfrm>
          <a:prstGeom prst="roundRect">
            <a:avLst/>
          </a:prstGeom>
          <a:solidFill>
            <a:schemeClr val="tx2">
              <a:lumMod val="10000"/>
              <a:lumOff val="9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TextBox 13">
            <a:extLst>
              <a:ext uri="{FF2B5EF4-FFF2-40B4-BE49-F238E27FC236}">
                <a16:creationId xmlns:a16="http://schemas.microsoft.com/office/drawing/2014/main" id="{04BFBC54-160F-58CF-6C2D-7446AE27B8C2}"/>
              </a:ext>
            </a:extLst>
          </p:cNvPr>
          <p:cNvSpPr txBox="1"/>
          <p:nvPr/>
        </p:nvSpPr>
        <p:spPr>
          <a:xfrm>
            <a:off x="1553495" y="3437182"/>
            <a:ext cx="9183329" cy="1384995"/>
          </a:xfrm>
          <a:prstGeom prst="rect">
            <a:avLst/>
          </a:prstGeom>
          <a:noFill/>
        </p:spPr>
        <p:txBody>
          <a:bodyPr wrap="square" rtlCol="0">
            <a:spAutoFit/>
          </a:bodyPr>
          <a:lstStyle/>
          <a:p>
            <a:r>
              <a:rPr lang="en-GB" sz="1200" dirty="0"/>
              <a:t>Once the searches have been done and the list have been double checked by a clinician to remove all inappropriate patients ( severely frail, end of life care, no mobile phone on records, mental capacity concerns) the spread sheet list can be handed over to an non clinical administration person who can send out the texts and collate the responses .The list of patients who have agreed to statin type or dose change can then be forwarded to a prescriber to make the necessary medication changes. They will then need to send the patient a post statin type or dose change Accurx worded as in the next bubble. </a:t>
            </a:r>
          </a:p>
          <a:p>
            <a:endParaRPr lang="en-GB" sz="1200" dirty="0"/>
          </a:p>
          <a:p>
            <a:r>
              <a:rPr lang="en-GB" sz="1200" dirty="0"/>
              <a:t>All other patients will then discuss medication changes at their next scheduled review</a:t>
            </a:r>
          </a:p>
        </p:txBody>
      </p:sp>
      <p:sp>
        <p:nvSpPr>
          <p:cNvPr id="17" name="Speech Bubble: Rectangle with Corners Rounded 16">
            <a:extLst>
              <a:ext uri="{FF2B5EF4-FFF2-40B4-BE49-F238E27FC236}">
                <a16:creationId xmlns:a16="http://schemas.microsoft.com/office/drawing/2014/main" id="{365242C5-83E6-4D13-4A0E-CE2E39ACADC1}"/>
              </a:ext>
            </a:extLst>
          </p:cNvPr>
          <p:cNvSpPr/>
          <p:nvPr/>
        </p:nvSpPr>
        <p:spPr>
          <a:xfrm>
            <a:off x="1076632" y="5149022"/>
            <a:ext cx="10038735" cy="1007458"/>
          </a:xfrm>
          <a:prstGeom prst="wedgeRoundRectCallout">
            <a:avLst/>
          </a:prstGeom>
          <a:solidFill>
            <a:schemeClr val="accent3">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 name="TextBox 17">
            <a:extLst>
              <a:ext uri="{FF2B5EF4-FFF2-40B4-BE49-F238E27FC236}">
                <a16:creationId xmlns:a16="http://schemas.microsoft.com/office/drawing/2014/main" id="{AB146C13-8A4D-D252-B862-02BC06BDB303}"/>
              </a:ext>
            </a:extLst>
          </p:cNvPr>
          <p:cNvSpPr txBox="1"/>
          <p:nvPr/>
        </p:nvSpPr>
        <p:spPr>
          <a:xfrm>
            <a:off x="1125791" y="5237252"/>
            <a:ext cx="10038735" cy="830997"/>
          </a:xfrm>
          <a:prstGeom prst="rect">
            <a:avLst/>
          </a:prstGeom>
          <a:noFill/>
        </p:spPr>
        <p:txBody>
          <a:bodyPr wrap="square" rtlCol="0">
            <a:spAutoFit/>
          </a:bodyPr>
          <a:lstStyle/>
          <a:p>
            <a:r>
              <a:rPr lang="en-GB" sz="1200" b="1" dirty="0"/>
              <a:t>Post statin type /dose change Accurx</a:t>
            </a:r>
          </a:p>
          <a:p>
            <a:endParaRPr lang="en-GB" sz="1200" dirty="0"/>
          </a:p>
          <a:p>
            <a:r>
              <a:rPr lang="en-GB" sz="1200" i="1" dirty="0"/>
              <a:t> “As recently agreed, I have made the changes to your statin and sent a new repeat prescription to your usual pharmacy. To monitor the effectiveness of this change you will need to book in for blood tests to check your cholesterol levels in at least 8 weeks’ time please follow the link below to book this.”</a:t>
            </a:r>
          </a:p>
        </p:txBody>
      </p:sp>
    </p:spTree>
    <p:extLst>
      <p:ext uri="{BB962C8B-B14F-4D97-AF65-F5344CB8AC3E}">
        <p14:creationId xmlns:p14="http://schemas.microsoft.com/office/powerpoint/2010/main" val="8359159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TaxCatchAll xmlns="e541ac96-79b0-4512-a52a-779adffce330" xsi:nil="true"/>
    <_ip_UnifiedCompliancePolicyProperties xmlns="http://schemas.microsoft.com/sharepoint/v3" xsi:nil="true"/>
    <lcf76f155ced4ddcb4097134ff3c332f xmlns="5aa6adf1-279e-4cb3-822e-ee7c355b3d8c">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17AA778707CC44F87D30CA71EBEB45E" ma:contentTypeVersion="16" ma:contentTypeDescription="Create a new document." ma:contentTypeScope="" ma:versionID="e53e8814f799a7ce918db8fc88a761ef">
  <xsd:schema xmlns:xsd="http://www.w3.org/2001/XMLSchema" xmlns:xs="http://www.w3.org/2001/XMLSchema" xmlns:p="http://schemas.microsoft.com/office/2006/metadata/properties" xmlns:ns1="http://schemas.microsoft.com/sharepoint/v3" xmlns:ns2="5aa6adf1-279e-4cb3-822e-ee7c355b3d8c" xmlns:ns3="e541ac96-79b0-4512-a52a-779adffce330" targetNamespace="http://schemas.microsoft.com/office/2006/metadata/properties" ma:root="true" ma:fieldsID="411c8fc318cb4dc906d928d41a43af79" ns1:_="" ns2:_="" ns3:_="">
    <xsd:import namespace="http://schemas.microsoft.com/sharepoint/v3"/>
    <xsd:import namespace="5aa6adf1-279e-4cb3-822e-ee7c355b3d8c"/>
    <xsd:import namespace="e541ac96-79b0-4512-a52a-779adffce330"/>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1:_ip_UnifiedCompliancePolicyProperties" minOccurs="0"/>
                <xsd:element ref="ns1:_ip_UnifiedCompliancePolicyUIAction" minOccurs="0"/>
                <xsd:element ref="ns2:MediaServiceGenerationTime" minOccurs="0"/>
                <xsd:element ref="ns2:MediaServiceEventHashCode" minOccurs="0"/>
                <xsd:element ref="ns2:MediaLengthInSeconds" minOccurs="0"/>
                <xsd:element ref="ns3:SharedWithUsers" minOccurs="0"/>
                <xsd:element ref="ns3:SharedWithDetails" minOccurs="0"/>
                <xsd:element ref="ns2:MediaServiceDateTaken" minOccurs="0"/>
                <xsd:element ref="ns2:MediaServiceSearchPropertie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1" nillable="true" ma:displayName="Unified Compliance Policy Properties" ma:hidden="true" ma:internalName="_ip_UnifiedCompliancePolicyProperties">
      <xsd:simpleType>
        <xsd:restriction base="dms:Note"/>
      </xsd:simpleType>
    </xsd:element>
    <xsd:element name="_ip_UnifiedCompliancePolicyUIAction" ma:index="1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aa6adf1-279e-4cb3-822e-ee7c355b3d8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2c8d5fda-b97d-42c6-97e2-f76465e161c0" ma:termSetId="09814cd3-568e-fe90-9814-8d621ff8fb84" ma:anchorId="fba54fb3-c3e1-fe81-a776-ca4b69148c4d" ma:open="true" ma:isKeyword="false">
      <xsd:complexType>
        <xsd:sequence>
          <xsd:element ref="pc:Terms" minOccurs="0" maxOccurs="1"/>
        </xsd:sequence>
      </xsd:complexType>
    </xsd:element>
    <xsd:element name="MediaServiceOCR" ma:index="23"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541ac96-79b0-4512-a52a-779adffce330"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8f1b9e3-9923-401e-a0ad-efe942d05096}" ma:internalName="TaxCatchAll" ma:showField="CatchAllData" ma:web="e541ac96-79b0-4512-a52a-779adffce33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50C25C0-7213-4D33-8D93-657496AB1EC6}">
  <ds:schemaRefs>
    <ds:schemaRef ds:uri="http://schemas.microsoft.com/sharepoint/v3/contenttype/forms"/>
  </ds:schemaRefs>
</ds:datastoreItem>
</file>

<file path=customXml/itemProps2.xml><?xml version="1.0" encoding="utf-8"?>
<ds:datastoreItem xmlns:ds="http://schemas.openxmlformats.org/officeDocument/2006/customXml" ds:itemID="{64254195-7BEC-4BFC-ACAB-CBDBA176089D}">
  <ds:schemaRefs>
    <ds:schemaRef ds:uri="http://purl.org/dc/dcmitype/"/>
    <ds:schemaRef ds:uri="http://schemas.microsoft.com/office/2006/documentManagement/types"/>
    <ds:schemaRef ds:uri="http://schemas.microsoft.com/office/2006/metadata/properties"/>
    <ds:schemaRef ds:uri="http://www.w3.org/XML/1998/namespace"/>
    <ds:schemaRef ds:uri="http://schemas.openxmlformats.org/package/2006/metadata/core-properties"/>
    <ds:schemaRef ds:uri="http://schemas.microsoft.com/office/infopath/2007/PartnerControls"/>
    <ds:schemaRef ds:uri="http://purl.org/dc/terms/"/>
    <ds:schemaRef ds:uri="http://purl.org/dc/elements/1.1/"/>
    <ds:schemaRef ds:uri="13f4cbfc-7a41-42ed-9b2c-93281003bd49"/>
    <ds:schemaRef ds:uri="http://schemas.microsoft.com/sharepoint/v3"/>
    <ds:schemaRef ds:uri="e541ac96-79b0-4512-a52a-779adffce330"/>
    <ds:schemaRef ds:uri="5aa6adf1-279e-4cb3-822e-ee7c355b3d8c"/>
  </ds:schemaRefs>
</ds:datastoreItem>
</file>

<file path=customXml/itemProps3.xml><?xml version="1.0" encoding="utf-8"?>
<ds:datastoreItem xmlns:ds="http://schemas.openxmlformats.org/officeDocument/2006/customXml" ds:itemID="{07E6F5AC-F3D7-439D-8357-5A51B255A22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aa6adf1-279e-4cb3-822e-ee7c355b3d8c"/>
    <ds:schemaRef ds:uri="e541ac96-79b0-4512-a52a-779adffce33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otalTime>671</TotalTime>
  <Words>813</Words>
  <Application>Microsoft Office PowerPoint</Application>
  <PresentationFormat>Widescreen</PresentationFormat>
  <Paragraphs>56</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EMA, Iquo (NHS HUMBER AND NORTH YORKSHIRE ICB - 02Y)</dc:creator>
  <cp:lastModifiedBy>SZUSTAKOWSKI, Alison (NHS HUMBER AND NORTH YORKSHIRE ICB - 02Y)</cp:lastModifiedBy>
  <cp:revision>16</cp:revision>
  <dcterms:created xsi:type="dcterms:W3CDTF">2025-03-27T12:47:52Z</dcterms:created>
  <dcterms:modified xsi:type="dcterms:W3CDTF">2025-07-08T09:36:25Z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0x010100917AA778707CC44F87D30CA71EBEB45E</vt:lpwstr>
  </property>
  <property fmtid="{D5CDD505-2E9C-101B-9397-08002B2CF9AE}" pid="3" name="Order">
    <vt:r8>9200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MediaServiceImageTags">
    <vt:lpwstr/>
  </property>
</Properties>
</file>